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85" r:id="rId7"/>
    <p:sldId id="261" r:id="rId8"/>
    <p:sldId id="287" r:id="rId9"/>
    <p:sldId id="286" r:id="rId10"/>
    <p:sldId id="284" r:id="rId11"/>
    <p:sldId id="281" r:id="rId12"/>
    <p:sldId id="273" r:id="rId13"/>
    <p:sldId id="274" r:id="rId14"/>
    <p:sldId id="290" r:id="rId15"/>
    <p:sldId id="291" r:id="rId16"/>
    <p:sldId id="292" r:id="rId17"/>
    <p:sldId id="29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44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85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04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117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483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88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293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730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4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295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589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76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28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0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55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729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54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D99BE77-9E45-420F-B5BB-8CC7327C6826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32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Наречие как часть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Практика 14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6AFB2C-0BD5-E5BF-EF27-4DA1B6DA9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План Морфологического разбора наречия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06BBD6-62FC-96FE-C830-4C2D00F0BF1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800" cap="none" dirty="0" smtClean="0"/>
              <a:t>1 Часть речи.</a:t>
            </a:r>
          </a:p>
          <a:p>
            <a:r>
              <a:rPr lang="ru-RU" sz="2800" cap="none" dirty="0" smtClean="0"/>
              <a:t>2 Разряд по значению.</a:t>
            </a:r>
          </a:p>
          <a:p>
            <a:r>
              <a:rPr lang="ru-RU" sz="2800" cap="none" dirty="0" smtClean="0"/>
              <a:t>3 Степень сравнения (если есть).</a:t>
            </a:r>
          </a:p>
          <a:p>
            <a:r>
              <a:rPr lang="ru-RU" sz="2800" cap="none" dirty="0" smtClean="0"/>
              <a:t>4 Функция в предложении.</a:t>
            </a:r>
            <a:endParaRPr lang="ru-RU" sz="2800" cap="none" dirty="0"/>
          </a:p>
        </p:txBody>
      </p:sp>
    </p:spTree>
    <p:extLst>
      <p:ext uri="{BB962C8B-B14F-4D97-AF65-F5344CB8AC3E}">
        <p14:creationId xmlns:p14="http://schemas.microsoft.com/office/powerpoint/2010/main" val="427745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85330" y="1844825"/>
            <a:ext cx="7772870" cy="3946376"/>
          </a:xfrm>
        </p:spPr>
        <p:txBody>
          <a:bodyPr/>
          <a:lstStyle/>
          <a:p>
            <a:pPr algn="just"/>
            <a:r>
              <a:rPr lang="ru-RU" sz="2400" b="1" cap="none" dirty="0" smtClean="0"/>
              <a:t>Вставьте пропущенные буквы и объясните их правописание. </a:t>
            </a:r>
          </a:p>
          <a:p>
            <a:pPr algn="just"/>
            <a:r>
              <a:rPr lang="ru-RU" sz="2400" cap="none" dirty="0" smtClean="0"/>
              <a:t>Шагнуть </a:t>
            </a:r>
            <a:r>
              <a:rPr lang="ru-RU" sz="2400" cap="none" dirty="0" err="1" smtClean="0"/>
              <a:t>влев</a:t>
            </a:r>
            <a:r>
              <a:rPr lang="ru-RU" sz="2400" cap="none" dirty="0" smtClean="0"/>
              <a:t>..., справ... обгоняет грузовик, уйти </a:t>
            </a:r>
            <a:r>
              <a:rPr lang="ru-RU" sz="2400" cap="none" dirty="0" err="1" smtClean="0"/>
              <a:t>засветл</a:t>
            </a:r>
            <a:r>
              <a:rPr lang="ru-RU" sz="2400" cap="none" dirty="0" smtClean="0"/>
              <a:t>..., </a:t>
            </a:r>
            <a:r>
              <a:rPr lang="ru-RU" sz="2400" cap="none" dirty="0" err="1" smtClean="0"/>
              <a:t>задолг</a:t>
            </a:r>
            <a:r>
              <a:rPr lang="ru-RU" sz="2400" cap="none" dirty="0" smtClean="0"/>
              <a:t>... до приказа, добраться </a:t>
            </a:r>
            <a:r>
              <a:rPr lang="ru-RU" sz="2400" cap="none" dirty="0" err="1" smtClean="0"/>
              <a:t>затемн</a:t>
            </a:r>
            <a:r>
              <a:rPr lang="ru-RU" sz="2400" cap="none" dirty="0" smtClean="0"/>
              <a:t>..., вытереть </a:t>
            </a:r>
            <a:r>
              <a:rPr lang="ru-RU" sz="2400" cap="none" dirty="0" err="1" smtClean="0"/>
              <a:t>досух</a:t>
            </a:r>
            <a:r>
              <a:rPr lang="ru-RU" sz="2400" cap="none" dirty="0" smtClean="0"/>
              <a:t>..., </a:t>
            </a:r>
            <a:r>
              <a:rPr lang="ru-RU" sz="2400" cap="none" dirty="0" err="1" smtClean="0"/>
              <a:t>изредк</a:t>
            </a:r>
            <a:r>
              <a:rPr lang="ru-RU" sz="2400" cap="none" dirty="0" smtClean="0"/>
              <a:t>... интересоваться, начать </a:t>
            </a:r>
            <a:r>
              <a:rPr lang="ru-RU" sz="2400" cap="none" dirty="0" err="1" smtClean="0"/>
              <a:t>занов</a:t>
            </a:r>
            <a:r>
              <a:rPr lang="ru-RU" sz="2400" cap="none" dirty="0" smtClean="0"/>
              <a:t>..., засидеться </a:t>
            </a:r>
            <a:r>
              <a:rPr lang="ru-RU" sz="2400" cap="none" dirty="0" err="1" smtClean="0"/>
              <a:t>допоздн</a:t>
            </a:r>
            <a:r>
              <a:rPr lang="ru-RU" sz="2400" cap="none" dirty="0" smtClean="0"/>
              <a:t>..., вылизать </a:t>
            </a:r>
            <a:r>
              <a:rPr lang="ru-RU" sz="2400" cap="none" dirty="0" err="1" smtClean="0"/>
              <a:t>дочист</a:t>
            </a:r>
            <a:r>
              <a:rPr lang="ru-RU" sz="2400" cap="none" dirty="0" smtClean="0"/>
              <a:t>..., </a:t>
            </a:r>
            <a:r>
              <a:rPr lang="ru-RU" sz="2400" cap="none" dirty="0" err="1" smtClean="0"/>
              <a:t>наскор</a:t>
            </a:r>
            <a:r>
              <a:rPr lang="ru-RU" sz="2400" cap="none" dirty="0" smtClean="0"/>
              <a:t>... перекусить, </a:t>
            </a:r>
            <a:r>
              <a:rPr lang="ru-RU" sz="2400" cap="none" dirty="0" err="1" smtClean="0"/>
              <a:t>надолг</a:t>
            </a:r>
            <a:r>
              <a:rPr lang="ru-RU" sz="2400" cap="none" dirty="0" smtClean="0"/>
              <a:t>... запомнить.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755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04664"/>
            <a:ext cx="8229600" cy="1066800"/>
          </a:xfrm>
        </p:spPr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04800" y="1285860"/>
            <a:ext cx="8686800" cy="542928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cap="none" dirty="0" smtClean="0"/>
              <a:t>Спишите, вставляя пропущенные буквы. Объясните правописание суффиксов -о, -а в наречиях. </a:t>
            </a:r>
          </a:p>
          <a:p>
            <a:pPr algn="just"/>
            <a:r>
              <a:rPr lang="ru-RU" sz="2400" cap="none" dirty="0" smtClean="0"/>
              <a:t>1. Окна вагона часто были </a:t>
            </a:r>
            <a:r>
              <a:rPr lang="ru-RU" sz="2400" cap="none" dirty="0" err="1" smtClean="0"/>
              <a:t>наглух</a:t>
            </a:r>
            <a:r>
              <a:rPr lang="ru-RU" sz="2400" cap="none" dirty="0" smtClean="0"/>
              <a:t>... залеплены снегом (</a:t>
            </a:r>
            <a:r>
              <a:rPr lang="ru-RU" sz="2400" cap="none" dirty="0" err="1" smtClean="0"/>
              <a:t>Гайд</a:t>
            </a:r>
            <a:r>
              <a:rPr lang="ru-RU" sz="2400" cap="none" dirty="0" smtClean="0"/>
              <a:t>.). 2. На выходе из села открылись </a:t>
            </a:r>
            <a:r>
              <a:rPr lang="ru-RU" sz="2400" cap="none" dirty="0" err="1" smtClean="0"/>
              <a:t>направ</a:t>
            </a:r>
            <a:r>
              <a:rPr lang="ru-RU" sz="2400" cap="none" dirty="0" smtClean="0"/>
              <a:t>... и </a:t>
            </a:r>
            <a:r>
              <a:rPr lang="ru-RU" sz="2400" cap="none" dirty="0" err="1" smtClean="0"/>
              <a:t>налев</a:t>
            </a:r>
            <a:r>
              <a:rPr lang="ru-RU" sz="2400" cap="none" dirty="0" smtClean="0"/>
              <a:t>... чудесные виды (</a:t>
            </a:r>
            <a:r>
              <a:rPr lang="ru-RU" sz="2400" cap="none" dirty="0" err="1" smtClean="0"/>
              <a:t>Сол</a:t>
            </a:r>
            <a:r>
              <a:rPr lang="ru-RU" sz="2400" cap="none" dirty="0" smtClean="0"/>
              <a:t>.). 3. Мать тотчас же отняла у них Гека, потому что испугалась, как бы </a:t>
            </a:r>
            <a:r>
              <a:rPr lang="ru-RU" sz="2400" cap="none" dirty="0" err="1" smtClean="0"/>
              <a:t>сгоряч</a:t>
            </a:r>
            <a:r>
              <a:rPr lang="ru-RU" sz="2400" cap="none" dirty="0" smtClean="0"/>
              <a:t>... его не стукнули о деревянный потолок (</a:t>
            </a:r>
            <a:r>
              <a:rPr lang="ru-RU" sz="2400" cap="none" dirty="0" err="1" smtClean="0"/>
              <a:t>Гайд</a:t>
            </a:r>
            <a:r>
              <a:rPr lang="ru-RU" sz="2400" cap="none" dirty="0" smtClean="0"/>
              <a:t>.). 4. И справ..., и </a:t>
            </a:r>
            <a:r>
              <a:rPr lang="ru-RU" sz="2400" cap="none" dirty="0" err="1" smtClean="0"/>
              <a:t>слев</a:t>
            </a:r>
            <a:r>
              <a:rPr lang="ru-RU" sz="2400" cap="none" dirty="0" smtClean="0"/>
              <a:t>... низина клубилась туманом (Наг.). 5. Такой привилегией он пользовался </a:t>
            </a:r>
            <a:r>
              <a:rPr lang="ru-RU" sz="2400" cap="none" dirty="0" err="1" smtClean="0"/>
              <a:t>издавн</a:t>
            </a:r>
            <a:r>
              <a:rPr lang="ru-RU" sz="2400" cap="none" dirty="0" smtClean="0"/>
              <a:t>..., вероятно, как больничный старожил (Ч.). 6. У Кати для раздумья времени было </a:t>
            </a:r>
            <a:r>
              <a:rPr lang="ru-RU" sz="2400" cap="none" dirty="0" err="1" smtClean="0"/>
              <a:t>досыт</a:t>
            </a:r>
            <a:r>
              <a:rPr lang="ru-RU" sz="2400" cap="none" dirty="0" smtClean="0"/>
              <a:t>... (А. Т.). 7. Медведь взревел и </a:t>
            </a:r>
            <a:r>
              <a:rPr lang="ru-RU" sz="2400" cap="none" dirty="0" err="1" smtClean="0"/>
              <a:t>замертв</a:t>
            </a:r>
            <a:r>
              <a:rPr lang="ru-RU" sz="2400" cap="none" dirty="0" smtClean="0"/>
              <a:t>... упал (Крыл.). 8. Я </a:t>
            </a:r>
            <a:r>
              <a:rPr lang="ru-RU" sz="2400" cap="none" dirty="0" err="1" smtClean="0"/>
              <a:t>занов</a:t>
            </a:r>
            <a:r>
              <a:rPr lang="ru-RU" sz="2400" cap="none" dirty="0" smtClean="0"/>
              <a:t>... переписал рассказ (</a:t>
            </a:r>
            <a:r>
              <a:rPr lang="ru-RU" sz="2400" cap="none" dirty="0" err="1" smtClean="0"/>
              <a:t>Пауст</a:t>
            </a:r>
            <a:r>
              <a:rPr lang="ru-RU" sz="2400" cap="none" dirty="0" smtClean="0"/>
              <a:t>.). 9. </a:t>
            </a:r>
            <a:r>
              <a:rPr lang="ru-RU" sz="2400" cap="none" dirty="0" err="1" smtClean="0"/>
              <a:t>Изредк</a:t>
            </a:r>
            <a:r>
              <a:rPr lang="ru-RU" sz="2400" cap="none" dirty="0" smtClean="0"/>
              <a:t>... с пустынной станции доносились гудки единственного маневрового паровоза (</a:t>
            </a:r>
            <a:r>
              <a:rPr lang="ru-RU" sz="2400" cap="none" dirty="0" err="1" smtClean="0"/>
              <a:t>Пауст</a:t>
            </a:r>
            <a:r>
              <a:rPr lang="ru-RU" sz="2400" cap="none" dirty="0" smtClean="0"/>
              <a:t>.).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04800" y="548680"/>
            <a:ext cx="8686800" cy="6166468"/>
          </a:xfrm>
        </p:spPr>
        <p:txBody>
          <a:bodyPr>
            <a:noAutofit/>
          </a:bodyPr>
          <a:lstStyle/>
          <a:p>
            <a:pPr algn="just"/>
            <a:r>
              <a:rPr lang="ru-RU" sz="2400" cap="none" dirty="0" smtClean="0"/>
              <a:t>10. </a:t>
            </a:r>
            <a:r>
              <a:rPr lang="ru-RU" sz="2400" cap="none" dirty="0" err="1" smtClean="0"/>
              <a:t>Шацкий</a:t>
            </a:r>
            <a:r>
              <a:rPr lang="ru-RU" sz="2400" cap="none" dirty="0" smtClean="0"/>
              <a:t> </a:t>
            </a:r>
            <a:r>
              <a:rPr lang="ru-RU" sz="2400" cap="none" dirty="0" err="1" smtClean="0"/>
              <a:t>сначал</a:t>
            </a:r>
            <a:r>
              <a:rPr lang="ru-RU" sz="2400" cap="none" dirty="0" smtClean="0"/>
              <a:t>... дичился меня, потом привык и начал разговаривать (</a:t>
            </a:r>
            <a:r>
              <a:rPr lang="ru-RU" sz="2400" cap="none" dirty="0" err="1" smtClean="0"/>
              <a:t>Пауст</a:t>
            </a:r>
            <a:r>
              <a:rPr lang="ru-RU" sz="2400" cap="none" dirty="0" smtClean="0"/>
              <a:t>.). 11. Я с жаром предавался охоте и почти всегда возвращался рано или по крайней мере </a:t>
            </a:r>
            <a:r>
              <a:rPr lang="ru-RU" sz="2400" cap="none" dirty="0" err="1" smtClean="0"/>
              <a:t>засветл</a:t>
            </a:r>
            <a:r>
              <a:rPr lang="ru-RU" sz="2400" cap="none" dirty="0" smtClean="0"/>
              <a:t>... (П.). 12. Он мычал и бил всех наотмашь </a:t>
            </a:r>
            <a:r>
              <a:rPr lang="ru-RU" sz="2400" cap="none" dirty="0" err="1" smtClean="0"/>
              <a:t>направ</a:t>
            </a:r>
            <a:r>
              <a:rPr lang="ru-RU" sz="2400" cap="none" dirty="0" smtClean="0"/>
              <a:t>... и </a:t>
            </a:r>
            <a:r>
              <a:rPr lang="ru-RU" sz="2400" cap="none" dirty="0" err="1" smtClean="0"/>
              <a:t>налев</a:t>
            </a:r>
            <a:r>
              <a:rPr lang="ru-RU" sz="2400" cap="none" dirty="0" smtClean="0"/>
              <a:t>... (</a:t>
            </a:r>
            <a:r>
              <a:rPr lang="ru-RU" sz="2400" cap="none" dirty="0" err="1" smtClean="0"/>
              <a:t>Пауст</a:t>
            </a:r>
            <a:r>
              <a:rPr lang="ru-RU" sz="2400" cap="none" dirty="0" smtClean="0"/>
              <a:t>.). 13. Лошадь все воротила </a:t>
            </a:r>
            <a:r>
              <a:rPr lang="ru-RU" sz="2400" cap="none" dirty="0" err="1" smtClean="0"/>
              <a:t>вправ</a:t>
            </a:r>
            <a:r>
              <a:rPr lang="ru-RU" sz="2400" cap="none" dirty="0" smtClean="0"/>
              <a:t>..., и потому Василий Андреевич все время сворачивал ее </a:t>
            </a:r>
            <a:r>
              <a:rPr lang="ru-RU" sz="2400" cap="none" dirty="0" err="1" smtClean="0"/>
              <a:t>влев</a:t>
            </a:r>
            <a:r>
              <a:rPr lang="ru-RU" sz="2400" cap="none" dirty="0" smtClean="0"/>
              <a:t>... (Л. Т.). 14. Я спокойно шел, спуская </a:t>
            </a:r>
            <a:r>
              <a:rPr lang="ru-RU" sz="2400" cap="none" dirty="0" err="1" smtClean="0"/>
              <a:t>Жульку</a:t>
            </a:r>
            <a:r>
              <a:rPr lang="ru-RU" sz="2400" cap="none" dirty="0" smtClean="0"/>
              <a:t> бегать перед собой справ... </a:t>
            </a:r>
            <a:r>
              <a:rPr lang="ru-RU" sz="2400" cap="none" dirty="0" err="1" smtClean="0"/>
              <a:t>налев</a:t>
            </a:r>
            <a:r>
              <a:rPr lang="ru-RU" sz="2400" cap="none" dirty="0" smtClean="0"/>
              <a:t>... и </a:t>
            </a:r>
            <a:r>
              <a:rPr lang="ru-RU" sz="2400" cap="none" dirty="0" err="1" smtClean="0"/>
              <a:t>обратн</a:t>
            </a:r>
            <a:r>
              <a:rPr lang="ru-RU" sz="2400" cap="none" dirty="0" smtClean="0"/>
              <a:t>..., </a:t>
            </a:r>
            <a:r>
              <a:rPr lang="ru-RU" sz="2400" cap="none" dirty="0" err="1"/>
              <a:t>с</a:t>
            </a:r>
            <a:r>
              <a:rPr lang="ru-RU" sz="2400" cap="none" dirty="0" err="1" smtClean="0"/>
              <a:t>лев</a:t>
            </a:r>
            <a:r>
              <a:rPr lang="ru-RU" sz="2400" cap="none" dirty="0" smtClean="0"/>
              <a:t>... </a:t>
            </a:r>
            <a:r>
              <a:rPr lang="ru-RU" sz="2400" cap="none" dirty="0" err="1" smtClean="0"/>
              <a:t>направ</a:t>
            </a:r>
            <a:r>
              <a:rPr lang="ru-RU" sz="2400" cap="none" dirty="0" smtClean="0"/>
              <a:t>... (Пришв.). 15. Через два часа наступление возобновилось </a:t>
            </a:r>
            <a:r>
              <a:rPr lang="ru-RU" sz="2400" cap="none" dirty="0" err="1" smtClean="0"/>
              <a:t>сызнов</a:t>
            </a:r>
            <a:r>
              <a:rPr lang="ru-RU" sz="2400" cap="none" dirty="0" smtClean="0"/>
              <a:t>... (Ш.). 16. Обыкновенно свой маршрут я никогда не затягивал до сумерек и останавливался на бивак так, чтобы </a:t>
            </a:r>
            <a:r>
              <a:rPr lang="ru-RU" sz="2400" cap="none" dirty="0" err="1" smtClean="0"/>
              <a:t>засветл</a:t>
            </a:r>
            <a:r>
              <a:rPr lang="ru-RU" sz="2400" cap="none" dirty="0" smtClean="0"/>
              <a:t>... можно было поставить палатки и заготовить дрова на ночь (</a:t>
            </a:r>
            <a:r>
              <a:rPr lang="ru-RU" sz="2400" cap="none" dirty="0" err="1" smtClean="0"/>
              <a:t>Арс</a:t>
            </a:r>
            <a:r>
              <a:rPr lang="ru-RU" sz="2400" cap="none" dirty="0" smtClean="0"/>
              <a:t>.). 17. Я еду и от нечего делать читаю вывески справ... </a:t>
            </a:r>
            <a:r>
              <a:rPr lang="ru-RU" sz="2400" cap="none" dirty="0" err="1"/>
              <a:t>н</a:t>
            </a:r>
            <a:r>
              <a:rPr lang="ru-RU" sz="2400" cap="none" dirty="0" err="1" smtClean="0"/>
              <a:t>алев</a:t>
            </a:r>
            <a:r>
              <a:rPr lang="ru-RU" sz="2400" cap="none" dirty="0" smtClean="0"/>
              <a:t>... (Ч.).</a:t>
            </a:r>
            <a:endParaRPr lang="ru-RU" sz="2400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/>
          <a:lstStyle/>
          <a:p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04800" y="1214422"/>
            <a:ext cx="8686800" cy="550072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cap="none" dirty="0" smtClean="0"/>
              <a:t>Перепишите, вставляя, где необходимо, пропущенные буквы. </a:t>
            </a:r>
          </a:p>
          <a:p>
            <a:pPr algn="just"/>
            <a:r>
              <a:rPr lang="ru-RU" sz="2400" cap="none" dirty="0" smtClean="0"/>
              <a:t>1. </a:t>
            </a:r>
            <a:r>
              <a:rPr lang="ru-RU" sz="2400" cap="none" dirty="0" err="1" smtClean="0"/>
              <a:t>Настеж</a:t>
            </a:r>
            <a:r>
              <a:rPr lang="ru-RU" sz="2400" cap="none" dirty="0" smtClean="0"/>
              <a:t>... ворота тяжелые (</a:t>
            </a:r>
            <a:r>
              <a:rPr lang="ru-RU" sz="2400" cap="none" dirty="0" err="1" smtClean="0"/>
              <a:t>Бл</a:t>
            </a:r>
            <a:r>
              <a:rPr lang="ru-RU" sz="2400" cap="none" dirty="0" smtClean="0"/>
              <a:t>.). 2. Уж... сколько раз твердили миру, что лесть гнусна, вредна, да только все не впрок (Крыл.). 3. Ты </a:t>
            </a:r>
            <a:r>
              <a:rPr lang="ru-RU" sz="2400" cap="none" dirty="0" err="1" smtClean="0"/>
              <a:t>напроч</a:t>
            </a:r>
            <a:r>
              <a:rPr lang="ru-RU" sz="2400" cap="none" dirty="0" smtClean="0"/>
              <a:t>... уходишь, чужая (Нар.). 4. Под гору </a:t>
            </a:r>
            <a:r>
              <a:rPr lang="ru-RU" sz="2400" cap="none" dirty="0" err="1" smtClean="0"/>
              <a:t>вскач</a:t>
            </a:r>
            <a:r>
              <a:rPr lang="ru-RU" sz="2400" cap="none" dirty="0" smtClean="0"/>
              <a:t>..., а как на гору - хоть плачь (посл.). 5. Офицер ударил Остапа </a:t>
            </a:r>
            <a:r>
              <a:rPr lang="ru-RU" sz="2400" cap="none" dirty="0" err="1" smtClean="0"/>
              <a:t>наотмаш</a:t>
            </a:r>
            <a:r>
              <a:rPr lang="ru-RU" sz="2400" cap="none" dirty="0" smtClean="0"/>
              <a:t>... хлыстом поперек лица (</a:t>
            </a:r>
            <a:r>
              <a:rPr lang="ru-RU" sz="2400" cap="none" dirty="0" err="1" smtClean="0"/>
              <a:t>Пауст</a:t>
            </a:r>
            <a:r>
              <a:rPr lang="ru-RU" sz="2400" cap="none" dirty="0" smtClean="0"/>
              <a:t>.). 6. До горизонта, до самого края, сизая, серо-зеленая, </a:t>
            </a:r>
            <a:r>
              <a:rPr lang="ru-RU" sz="2400" cap="none" dirty="0" err="1" smtClean="0"/>
              <a:t>сплош</a:t>
            </a:r>
            <a:r>
              <a:rPr lang="ru-RU" sz="2400" cap="none" dirty="0" smtClean="0"/>
              <a:t>... ходит, крутыми валами играя, июньская рожь (В. Бок.). 7. Какой-то зверь одним прыжком из чащи выскочил и лег, играя, </a:t>
            </a:r>
            <a:r>
              <a:rPr lang="ru-RU" sz="2400" cap="none" dirty="0" err="1" smtClean="0"/>
              <a:t>навзнич</a:t>
            </a:r>
            <a:r>
              <a:rPr lang="ru-RU" sz="2400" cap="none" dirty="0" smtClean="0"/>
              <a:t>... на песок (Л.). 8. Мы шли дорогой, </a:t>
            </a:r>
            <a:r>
              <a:rPr lang="ru-RU" sz="2400" cap="none" dirty="0" err="1" smtClean="0"/>
              <a:t>сплош</a:t>
            </a:r>
            <a:r>
              <a:rPr lang="ru-RU" sz="2400" cap="none" dirty="0" smtClean="0"/>
              <a:t>... покрытой бурыми прошлогодними листьями (</a:t>
            </a:r>
            <a:r>
              <a:rPr lang="ru-RU" sz="2400" cap="none" dirty="0" err="1" smtClean="0"/>
              <a:t>Купр</a:t>
            </a:r>
            <a:r>
              <a:rPr lang="ru-RU" sz="2400" cap="none" dirty="0" smtClean="0"/>
              <a:t>.). 9. Как ни часто приходилось молодице невтерпеж..., под косой трава валилась, под серпом горела рожь (Н.).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2" y="0"/>
            <a:ext cx="7773338" cy="1596177"/>
          </a:xfrm>
        </p:spPr>
        <p:txBody>
          <a:bodyPr/>
          <a:lstStyle/>
          <a:p>
            <a:r>
              <a:rPr lang="ru-RU" dirty="0" smtClean="0"/>
              <a:t>Задание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2" y="1124744"/>
            <a:ext cx="7772870" cy="5256584"/>
          </a:xfrm>
        </p:spPr>
        <p:txBody>
          <a:bodyPr>
            <a:noAutofit/>
          </a:bodyPr>
          <a:lstStyle/>
          <a:p>
            <a:pPr algn="just"/>
            <a:r>
              <a:rPr lang="ru-RU" sz="1800" b="1" cap="none" dirty="0" smtClean="0"/>
              <a:t>Спишите, вставляя пропущенные буквы и раскрывая скобки.</a:t>
            </a:r>
          </a:p>
          <a:p>
            <a:pPr algn="just"/>
            <a:r>
              <a:rPr lang="ru-RU" cap="none" dirty="0" smtClean="0"/>
              <a:t>1. Братья (н...)сколько не сомневались, что отец не будет шутить и сдержит свое слово (М.-С.). 2. Думать было (н...)когда, уходить (н...)куда (Б. П.). 3. Он (н...)где не мог найти работы (</a:t>
            </a:r>
            <a:r>
              <a:rPr lang="ru-RU" cap="none" dirty="0" err="1" smtClean="0"/>
              <a:t>Пауст</a:t>
            </a:r>
            <a:r>
              <a:rPr lang="ru-RU" cap="none" dirty="0" smtClean="0"/>
              <a:t>.). 4. До этого случая </a:t>
            </a:r>
            <a:r>
              <a:rPr lang="ru-RU" cap="none" dirty="0" err="1" smtClean="0"/>
              <a:t>Шамет</a:t>
            </a:r>
            <a:r>
              <a:rPr lang="ru-RU" cap="none" dirty="0" smtClean="0"/>
              <a:t> слышал много солдатского вранья, но сам (н...)когда не врал (</a:t>
            </a:r>
            <a:r>
              <a:rPr lang="ru-RU" cap="none" dirty="0" err="1" smtClean="0"/>
              <a:t>Пауст</a:t>
            </a:r>
            <a:r>
              <a:rPr lang="ru-RU" cap="none" dirty="0" smtClean="0"/>
              <a:t>.). 5. Только казакам (н...)(от)куда взяться (Сер.). 6. (Н...)сколько раз я замечал сверху, из сада, Анфису на берегу быстрой сосны (</a:t>
            </a:r>
            <a:r>
              <a:rPr lang="ru-RU" cap="none" dirty="0" err="1" smtClean="0"/>
              <a:t>Пауст</a:t>
            </a:r>
            <a:r>
              <a:rPr lang="ru-RU" cap="none" dirty="0" smtClean="0"/>
              <a:t>.). 7. Местность кругом была ровная, прятаться было (н...)где (Б. П.). 8. В Головлеве он (н...)(от)куда не встречал не только прямого отпора, но и даже малейшего косвенного ограничения (С.-Щ.). 9. Честно говоря, детские и юношеские годы (н...)когда не обходятся без экзотики (</a:t>
            </a:r>
            <a:r>
              <a:rPr lang="ru-RU" cap="none" dirty="0" err="1" smtClean="0"/>
              <a:t>Пауст</a:t>
            </a:r>
            <a:r>
              <a:rPr lang="ru-RU" cap="none" dirty="0" smtClean="0"/>
              <a:t>.). 10. Где (н...)когда все было пусто, голо, теперь младая роща разрослась (Н.).</a:t>
            </a:r>
          </a:p>
          <a:p>
            <a:pPr algn="just"/>
            <a:endParaRPr lang="ru-RU" sz="1800" cap="none" dirty="0"/>
          </a:p>
        </p:txBody>
      </p:sp>
    </p:spTree>
    <p:extLst>
      <p:ext uri="{BB962C8B-B14F-4D97-AF65-F5344CB8AC3E}">
        <p14:creationId xmlns:p14="http://schemas.microsoft.com/office/powerpoint/2010/main" val="13198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0" y="1700809"/>
            <a:ext cx="7772870" cy="40903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cap="none" dirty="0" smtClean="0"/>
              <a:t>Перепишите и раскройте скобки.</a:t>
            </a:r>
          </a:p>
          <a:p>
            <a:pPr algn="just"/>
            <a:r>
              <a:rPr lang="ru-RU" sz="2400" cap="none" dirty="0" smtClean="0"/>
              <a:t>(В)дали виден лес — (в)дали голубой скрылся пароход; (в)высь поднимается дым — (в)высь небесную взлетел голубь; (в)век не забыть мне друга — (в)век электроники; (в)накидку носит пальто — (в)накидку из парчи одета; (во)время прийти — (во)время летнего отпуска; (к)верху поднять голову — (к)верху палатки прикрепить флажок; (на)лицо были ошибки — (на)лицо упала прядь волос; (на)завтра будет веселье — (на)завтра перенести совещание; (на)верх подняться — (на)верх горы взобраться.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925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5132"/>
            <a:ext cx="8229600" cy="1066800"/>
          </a:xfrm>
        </p:spPr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51520" y="1181380"/>
            <a:ext cx="8663880" cy="54879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cap="none" dirty="0" smtClean="0"/>
              <a:t>Спишите предложения, раскрывая скобки. Объясните правописание наречий. Выполните морфологический разбор выделенных наречий.</a:t>
            </a:r>
          </a:p>
          <a:p>
            <a:pPr algn="just"/>
            <a:r>
              <a:rPr lang="ru-RU" cap="none" dirty="0" smtClean="0"/>
              <a:t>1. Он [Онегин] </a:t>
            </a:r>
            <a:r>
              <a:rPr lang="ru-RU" b="1" cap="none" dirty="0" smtClean="0"/>
              <a:t>(по)</a:t>
            </a:r>
            <a:r>
              <a:rPr lang="ru-RU" b="1" cap="none" dirty="0" err="1" smtClean="0"/>
              <a:t>французски</a:t>
            </a:r>
            <a:r>
              <a:rPr lang="ru-RU" b="1" cap="none" dirty="0" smtClean="0"/>
              <a:t> </a:t>
            </a:r>
            <a:r>
              <a:rPr lang="ru-RU" cap="none" dirty="0" smtClean="0"/>
              <a:t>совершенно мог изъясняться и писал... (А. Пушкин) 2. </a:t>
            </a:r>
            <a:r>
              <a:rPr lang="ru-RU" cap="none" dirty="0" err="1" smtClean="0"/>
              <a:t>Аночка</a:t>
            </a:r>
            <a:r>
              <a:rPr lang="ru-RU" cap="none" dirty="0" smtClean="0"/>
              <a:t> </a:t>
            </a:r>
            <a:r>
              <a:rPr lang="ru-RU" b="1" cap="none" dirty="0" smtClean="0"/>
              <a:t>(чуть)чуть </a:t>
            </a:r>
            <a:r>
              <a:rPr lang="ru-RU" cap="none" dirty="0" smtClean="0"/>
              <a:t>улыбнулась ему. (К. Федин) 3. Закажи </a:t>
            </a:r>
            <a:r>
              <a:rPr lang="ru-RU" cap="none" dirty="0" err="1" smtClean="0"/>
              <a:t>Балде</a:t>
            </a:r>
            <a:r>
              <a:rPr lang="ru-RU" cap="none" dirty="0" smtClean="0"/>
              <a:t> службу, чтоб стало ему (не)(в)мочь; а требуй, чтоб он исполнил её (точь)(в)точь. (А. Пушкин) 4. Правый берег виден (едва)едва, — неясная цепь огней... (Л. Мартынов) 5. И как потом, склонивши лоб на стол, (крест)(на)крест перечёркивала имя... (М. Цветаева) 6. Не тратя время (по)</a:t>
            </a:r>
            <a:r>
              <a:rPr lang="ru-RU" cap="none" dirty="0" err="1" smtClean="0"/>
              <a:t>пусту</a:t>
            </a:r>
            <a:r>
              <a:rPr lang="ru-RU" cap="none" dirty="0" smtClean="0"/>
              <a:t>, (по)дружески да (по)</a:t>
            </a:r>
            <a:r>
              <a:rPr lang="ru-RU" cap="none" dirty="0" err="1" smtClean="0"/>
              <a:t>просту</a:t>
            </a:r>
            <a:r>
              <a:rPr lang="ru-RU" cap="none" dirty="0" smtClean="0"/>
              <a:t> поговорим с тобой. (А. Фатьянов) 7. Протопи ты мне баньку (по)белому... (Б. Высоцкий) 8. Все (под)силу задачи, всех яснее одна. Я хитёр, я богаче тех, кто спит </a:t>
            </a:r>
            <a:r>
              <a:rPr lang="ru-RU" b="1" cap="none" dirty="0" smtClean="0"/>
              <a:t>(до)</a:t>
            </a:r>
            <a:r>
              <a:rPr lang="ru-RU" b="1" cap="none" dirty="0" err="1" smtClean="0"/>
              <a:t>поздна</a:t>
            </a:r>
            <a:r>
              <a:rPr lang="ru-RU" cap="none" dirty="0" smtClean="0"/>
              <a:t>. (А. Твардовский) 9. Там считалось, что прощалась (на)век с матерью родной, если замуж(?) выходила девка (на)берег другой. (А. Твардовский) 10. Лети, светясь (не)</a:t>
            </a:r>
            <a:r>
              <a:rPr lang="ru-RU" cap="none" dirty="0" err="1" smtClean="0"/>
              <a:t>подалёку</a:t>
            </a:r>
            <a:r>
              <a:rPr lang="ru-RU" cap="none" dirty="0" smtClean="0"/>
              <a:t>, вагона дальнего окно. (Я. Смеляков) 11. Чуть помедленнее, кони, чуть помедленнее! Умоляю вас </a:t>
            </a:r>
            <a:r>
              <a:rPr lang="ru-RU" b="1" cap="none" dirty="0" err="1" smtClean="0"/>
              <a:t>вскач</a:t>
            </a:r>
            <a:r>
              <a:rPr lang="ru-RU" b="1" cap="none" dirty="0" smtClean="0"/>
              <a:t>(?) </a:t>
            </a:r>
            <a:r>
              <a:rPr lang="ru-RU" cap="none" dirty="0" smtClean="0"/>
              <a:t>Не лететь... (Б. Высоцкий) 12. Здесь, на трассе прямой, мне, не знавшему пуль, показалось, что и я </a:t>
            </a:r>
            <a:r>
              <a:rPr lang="ru-RU" b="1" cap="none" dirty="0" smtClean="0"/>
              <a:t>(где)то </a:t>
            </a:r>
            <a:r>
              <a:rPr lang="ru-RU" cap="none" dirty="0" smtClean="0"/>
              <a:t>здесь довоёвывал (не)(в) </a:t>
            </a:r>
            <a:r>
              <a:rPr lang="ru-RU" cap="none" dirty="0" err="1" smtClean="0"/>
              <a:t>далеке</a:t>
            </a:r>
            <a:r>
              <a:rPr lang="ru-RU" cap="none" dirty="0" smtClean="0"/>
              <a:t>... (Б. Высоцкий) 13. Из-за утёса, как из-за угла, почти (в)упор ударили в орла. (А. Яшин)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665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794258"/>
          </a:xfrm>
        </p:spPr>
        <p:txBody>
          <a:bodyPr/>
          <a:lstStyle/>
          <a:p>
            <a:r>
              <a:rPr lang="ru-RU" dirty="0" smtClean="0"/>
              <a:t>Наречие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85330" y="1196752"/>
            <a:ext cx="7772870" cy="5184575"/>
          </a:xfrm>
        </p:spPr>
        <p:txBody>
          <a:bodyPr>
            <a:normAutofit/>
          </a:bodyPr>
          <a:lstStyle/>
          <a:p>
            <a:pPr algn="just"/>
            <a:r>
              <a:rPr lang="ru-RU" sz="2400" b="1" cap="none" dirty="0" smtClean="0"/>
              <a:t>Наречие</a:t>
            </a:r>
            <a:r>
              <a:rPr lang="ru-RU" sz="2400" cap="none" dirty="0" smtClean="0"/>
              <a:t> — неизменяемая самостоятельная часть речи, обозначающая признак предмета, признак действия и признак признака. Слова этого класса отвечают на вопросы «где?», «когда?», «куда?», «откуда?», «почему?», «зачем?», «как?» и чаще всего относятся к глаголам и обозначают признак действия.</a:t>
            </a:r>
          </a:p>
          <a:p>
            <a:pPr algn="just"/>
            <a:r>
              <a:rPr lang="ru-RU" sz="2400" cap="none" dirty="0" smtClean="0"/>
              <a:t>Процесс образования наречий называется адвербиализацией.</a:t>
            </a:r>
          </a:p>
          <a:p>
            <a:pPr algn="just"/>
            <a:r>
              <a:rPr lang="ru-RU" sz="2400" cap="none" dirty="0" smtClean="0"/>
              <a:t>В предложении выполняют функцию обстоятельства, а также (реже) определения или сказуемого.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Признаки наречий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800" b="1" cap="none" dirty="0" smtClean="0"/>
              <a:t>Наречия</a:t>
            </a:r>
            <a:r>
              <a:rPr lang="ru-RU" sz="2800" cap="none" dirty="0" smtClean="0"/>
              <a:t> — неизменяемые слова: они не склоняются и не спрягаются, не имеют окончаний, не изменяются по родам и числам. </a:t>
            </a:r>
          </a:p>
          <a:p>
            <a:pPr algn="just"/>
            <a:r>
              <a:rPr lang="ru-RU" sz="2800" cap="none" dirty="0" smtClean="0"/>
              <a:t>Только качественные наречия, образованные от прилагательных, имеют степени сравнения и формы субъективной оценки: </a:t>
            </a:r>
            <a:r>
              <a:rPr lang="ru-RU" sz="2800" i="1" cap="none" dirty="0" smtClean="0"/>
              <a:t>тихо-тише, менее тихо, тише всех, тихонько-тихонечко</a:t>
            </a:r>
            <a:r>
              <a:rPr lang="ru-RU" sz="2800" cap="none" dirty="0" smtClean="0"/>
              <a:t>.</a:t>
            </a:r>
            <a:endParaRPr lang="ru-RU" sz="2800" cap="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наречий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3200" cap="none" dirty="0" smtClean="0"/>
              <a:t>Обстоятельственные</a:t>
            </a:r>
          </a:p>
          <a:p>
            <a:r>
              <a:rPr lang="ru-RU" sz="3200" cap="none" dirty="0" smtClean="0"/>
              <a:t>Определительные</a:t>
            </a:r>
          </a:p>
          <a:p>
            <a:r>
              <a:rPr lang="ru-RU" sz="3200" cap="none" dirty="0" smtClean="0"/>
              <a:t>Местоименные</a:t>
            </a:r>
            <a:endParaRPr lang="ru-RU" sz="3200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838200"/>
          </a:xfrm>
        </p:spPr>
        <p:txBody>
          <a:bodyPr/>
          <a:lstStyle/>
          <a:p>
            <a:r>
              <a:rPr lang="ru-RU" dirty="0"/>
              <a:t>Обстоятельственные наречия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26636623"/>
              </p:ext>
            </p:extLst>
          </p:nvPr>
        </p:nvGraphicFramePr>
        <p:xfrm>
          <a:off x="228600" y="988708"/>
          <a:ext cx="8743920" cy="5743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2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4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9394">
                <a:tc>
                  <a:txBody>
                    <a:bodyPr/>
                    <a:lstStyle/>
                    <a:p>
                      <a:r>
                        <a:rPr lang="ru-RU" sz="2000" dirty="0"/>
                        <a:t>Вид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Значение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Пример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9015">
                <a:tc>
                  <a:txBody>
                    <a:bodyPr/>
                    <a:lstStyle/>
                    <a:p>
                      <a:r>
                        <a:rPr lang="ru-RU" sz="2400" dirty="0"/>
                        <a:t>Образ действия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обозначает образ действия, отвечают на вопросы: Как?, Каким образом?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по-весеннему, так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2083">
                <a:tc>
                  <a:txBody>
                    <a:bodyPr/>
                    <a:lstStyle/>
                    <a:p>
                      <a:r>
                        <a:rPr lang="ru-RU" sz="2400" dirty="0"/>
                        <a:t>Меры и степени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обозначает меру и степень чего-либо, отвечают на вопросы: Сколько? Во сколько? Насколько? В какой степени?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чуть-чуть, немного, вдвое, трижды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1008">
                <a:tc>
                  <a:txBody>
                    <a:bodyPr/>
                    <a:lstStyle/>
                    <a:p>
                      <a:r>
                        <a:rPr lang="ru-RU" sz="2400" dirty="0"/>
                        <a:t>Времени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обозначают время совершения действия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вчера, сегодня, завтра, утром, днём, всегда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228B96-7334-18E5-6D1F-78C713B7C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ru-RU" dirty="0"/>
              <a:t>Обстоятельственные наречия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00BB556-ABB1-91BA-04EE-CFD5E0183EB4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59756564"/>
              </p:ext>
            </p:extLst>
          </p:nvPr>
        </p:nvGraphicFramePr>
        <p:xfrm>
          <a:off x="284937" y="1628800"/>
          <a:ext cx="8574126" cy="3998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823">
                  <a:extLst>
                    <a:ext uri="{9D8B030D-6E8A-4147-A177-3AD203B41FA5}">
                      <a16:colId xmlns:a16="http://schemas.microsoft.com/office/drawing/2014/main" val="1187984939"/>
                    </a:ext>
                  </a:extLst>
                </a:gridCol>
                <a:gridCol w="3589261">
                  <a:extLst>
                    <a:ext uri="{9D8B030D-6E8A-4147-A177-3AD203B41FA5}">
                      <a16:colId xmlns:a16="http://schemas.microsoft.com/office/drawing/2014/main" val="170177927"/>
                    </a:ext>
                  </a:extLst>
                </a:gridCol>
                <a:gridCol w="2858042">
                  <a:extLst>
                    <a:ext uri="{9D8B030D-6E8A-4147-A177-3AD203B41FA5}">
                      <a16:colId xmlns:a16="http://schemas.microsoft.com/office/drawing/2014/main" val="692145709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ru-RU" sz="2000" dirty="0"/>
                        <a:t>Вид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Значение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Пример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24564"/>
                  </a:ext>
                </a:extLst>
              </a:tr>
              <a:tr h="990110">
                <a:tc>
                  <a:txBody>
                    <a:bodyPr/>
                    <a:lstStyle/>
                    <a:p>
                      <a:r>
                        <a:rPr lang="ru-RU" sz="2400" dirty="0"/>
                        <a:t>Места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обозначают место совершения действия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далеко, рядом, вблизи, здесь, там, направо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59624"/>
                  </a:ext>
                </a:extLst>
              </a:tr>
              <a:tr h="990110">
                <a:tc>
                  <a:txBody>
                    <a:bodyPr/>
                    <a:lstStyle/>
                    <a:p>
                      <a:r>
                        <a:rPr lang="ru-RU" sz="2400" dirty="0"/>
                        <a:t>Причины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обозначают причину совершения действия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сгоряча, сдуру, спьяну, поневоле, недаром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342984"/>
                  </a:ext>
                </a:extLst>
              </a:tr>
              <a:tr h="990110">
                <a:tc>
                  <a:txBody>
                    <a:bodyPr/>
                    <a:lstStyle/>
                    <a:p>
                      <a:r>
                        <a:rPr lang="ru-RU" sz="2400" dirty="0"/>
                        <a:t>Цели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обозначают цель совершения действия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нарочно, специально, назло, в шутку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152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85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229600" cy="485800"/>
          </a:xfrm>
        </p:spPr>
        <p:txBody>
          <a:bodyPr>
            <a:normAutofit fontScale="90000"/>
          </a:bodyPr>
          <a:lstStyle/>
          <a:p>
            <a:r>
              <a:rPr lang="ru-RU" dirty="0"/>
              <a:t>Определительные наречия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75669933"/>
              </p:ext>
            </p:extLst>
          </p:nvPr>
        </p:nvGraphicFramePr>
        <p:xfrm>
          <a:off x="179512" y="1034481"/>
          <a:ext cx="8373615" cy="4586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2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1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4119">
                <a:tc>
                  <a:txBody>
                    <a:bodyPr/>
                    <a:lstStyle/>
                    <a:p>
                      <a:r>
                        <a:rPr lang="ru-RU" sz="2200" dirty="0"/>
                        <a:t>Вид </a:t>
                      </a:r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Значение</a:t>
                      </a:r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Пример </a:t>
                      </a:r>
                    </a:p>
                  </a:txBody>
                  <a:tcPr marL="86627" marR="866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4203">
                <a:tc>
                  <a:txBody>
                    <a:bodyPr/>
                    <a:lstStyle/>
                    <a:p>
                      <a:r>
                        <a:rPr lang="ru-RU" sz="2200" dirty="0"/>
                        <a:t>Качественные</a:t>
                      </a:r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r>
                        <a:rPr kumimoji="0" lang="ru-RU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выражают характеристику или оценку действия или признака </a:t>
                      </a:r>
                      <a:endParaRPr lang="ru-RU" sz="22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r>
                        <a:rPr kumimoji="0" lang="ru-RU" sz="22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холодно, зверски, грустно, странно</a:t>
                      </a:r>
                      <a:endParaRPr lang="ru-RU" sz="2200" dirty="0"/>
                    </a:p>
                  </a:txBody>
                  <a:tcPr marL="86627" marR="866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4203">
                <a:tc>
                  <a:txBody>
                    <a:bodyPr/>
                    <a:lstStyle/>
                    <a:p>
                      <a:r>
                        <a:rPr lang="ru-RU" sz="2200" dirty="0"/>
                        <a:t>Количественные</a:t>
                      </a:r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r>
                        <a:rPr kumimoji="0" lang="ru-RU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определяют меру или степень проявления действия или признака </a:t>
                      </a:r>
                      <a:endParaRPr lang="ru-RU" sz="22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r>
                        <a:rPr kumimoji="0" lang="ru-RU" sz="22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мало, чуть-чуть, вдвойне, втройне, дважды, трижды, вдвоём, втроём</a:t>
                      </a:r>
                      <a:endParaRPr lang="ru-RU" sz="2200" dirty="0"/>
                    </a:p>
                  </a:txBody>
                  <a:tcPr marL="86627" marR="866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4203">
                <a:tc>
                  <a:txBody>
                    <a:bodyPr/>
                    <a:lstStyle/>
                    <a:p>
                      <a:r>
                        <a:rPr lang="ru-RU" sz="2200" dirty="0"/>
                        <a:t>Способа и образа действия</a:t>
                      </a:r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r>
                        <a:rPr kumimoji="0" lang="ru-RU" sz="2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указывают на способ совершения действия </a:t>
                      </a:r>
                      <a:endParaRPr lang="ru-RU" sz="22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r>
                        <a:rPr kumimoji="0" lang="ru-RU" sz="22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бегом, галопом, шагом, вплавь, вперемешку, вхолостую, навзничь</a:t>
                      </a:r>
                      <a:endParaRPr lang="ru-RU" sz="2200" dirty="0"/>
                    </a:p>
                  </a:txBody>
                  <a:tcPr marL="86627" marR="866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Определительные наречия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71602104"/>
              </p:ext>
            </p:extLst>
          </p:nvPr>
        </p:nvGraphicFramePr>
        <p:xfrm>
          <a:off x="685800" y="2366963"/>
          <a:ext cx="77724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749527054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924631609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5365986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Вид</a:t>
                      </a:r>
                      <a:endParaRPr lang="ru-RU" sz="2000" dirty="0"/>
                    </a:p>
                  </a:txBody>
                  <a:tcPr marL="81814" marR="8181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Значение</a:t>
                      </a:r>
                      <a:endParaRPr lang="ru-RU" sz="2000" dirty="0"/>
                    </a:p>
                  </a:txBody>
                  <a:tcPr marL="81814" marR="81814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Пример</a:t>
                      </a:r>
                      <a:endParaRPr lang="ru-RU" sz="2000" dirty="0"/>
                    </a:p>
                  </a:txBody>
                  <a:tcPr marL="81814" marR="81814"/>
                </a:tc>
                <a:extLst>
                  <a:ext uri="{0D108BD9-81ED-4DB2-BD59-A6C34878D82A}">
                    <a16:rowId xmlns:a16="http://schemas.microsoft.com/office/drawing/2014/main" val="2873422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/>
                        <a:t>Сравнения и уподобления</a:t>
                      </a:r>
                    </a:p>
                  </a:txBody>
                  <a:tcPr marL="81814" marR="81814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сравнение или</a:t>
                      </a:r>
                      <a:r>
                        <a:rPr lang="ru-RU" sz="2400" baseline="0" dirty="0" smtClean="0"/>
                        <a:t> уподобление признака</a:t>
                      </a:r>
                      <a:endParaRPr lang="ru-RU" sz="2400" dirty="0"/>
                    </a:p>
                  </a:txBody>
                  <a:tcPr marL="81814" marR="81814"/>
                </a:tc>
                <a:tc>
                  <a:txBody>
                    <a:bodyPr/>
                    <a:lstStyle/>
                    <a:p>
                      <a:r>
                        <a:rPr kumimoji="0" lang="ru-RU" sz="24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по-бабьи, по-медвежьи, по-старому, по-нашему, по-приятельски</a:t>
                      </a:r>
                      <a:endParaRPr lang="ru-RU" sz="2400" dirty="0"/>
                    </a:p>
                  </a:txBody>
                  <a:tcPr marL="81814" marR="81814"/>
                </a:tc>
                <a:extLst>
                  <a:ext uri="{0D108BD9-81ED-4DB2-BD59-A6C34878D82A}">
                    <a16:rowId xmlns:a16="http://schemas.microsoft.com/office/drawing/2014/main" val="1598742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/>
                        <a:t>Совокупности</a:t>
                      </a:r>
                    </a:p>
                  </a:txBody>
                  <a:tcPr marL="81814" marR="81814"/>
                </a:tc>
                <a:tc>
                  <a:txBody>
                    <a:bodyPr/>
                    <a:lstStyle/>
                    <a:p>
                      <a:r>
                        <a:rPr lang="ru-RU" sz="2400" smtClean="0"/>
                        <a:t>количественный </a:t>
                      </a:r>
                      <a:r>
                        <a:rPr lang="ru-RU" sz="2400" dirty="0" smtClean="0"/>
                        <a:t>признак действия</a:t>
                      </a:r>
                      <a:endParaRPr lang="ru-RU" sz="2400" dirty="0"/>
                    </a:p>
                  </a:txBody>
                  <a:tcPr marL="81814" marR="81814"/>
                </a:tc>
                <a:tc>
                  <a:txBody>
                    <a:bodyPr/>
                    <a:lstStyle/>
                    <a:p>
                      <a:r>
                        <a:rPr kumimoji="0" lang="ru-RU" sz="24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вдвоём, втроём, всенародно, сообща</a:t>
                      </a:r>
                      <a:endParaRPr lang="ru-RU" sz="2400" dirty="0"/>
                    </a:p>
                  </a:txBody>
                  <a:tcPr marL="81814" marR="81814"/>
                </a:tc>
                <a:extLst>
                  <a:ext uri="{0D108BD9-81ED-4DB2-BD59-A6C34878D82A}">
                    <a16:rowId xmlns:a16="http://schemas.microsoft.com/office/drawing/2014/main" val="239654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18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6360"/>
          </a:xfrm>
        </p:spPr>
        <p:txBody>
          <a:bodyPr/>
          <a:lstStyle/>
          <a:p>
            <a:r>
              <a:rPr lang="ru-RU" dirty="0" smtClean="0"/>
              <a:t>Местоименные наречия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22558697"/>
              </p:ext>
            </p:extLst>
          </p:nvPr>
        </p:nvGraphicFramePr>
        <p:xfrm>
          <a:off x="251520" y="1340768"/>
          <a:ext cx="8435280" cy="5276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5294">
                  <a:extLst>
                    <a:ext uri="{9D8B030D-6E8A-4147-A177-3AD203B41FA5}">
                      <a16:colId xmlns:a16="http://schemas.microsoft.com/office/drawing/2014/main" val="2540823745"/>
                    </a:ext>
                  </a:extLst>
                </a:gridCol>
                <a:gridCol w="5619986">
                  <a:extLst>
                    <a:ext uri="{9D8B030D-6E8A-4147-A177-3AD203B41FA5}">
                      <a16:colId xmlns:a16="http://schemas.microsoft.com/office/drawing/2014/main" val="3553440523"/>
                    </a:ext>
                  </a:extLst>
                </a:gridCol>
              </a:tblGrid>
              <a:tr h="53168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Вид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Пример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505158"/>
                  </a:ext>
                </a:extLst>
              </a:tr>
              <a:tr h="91770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Указательные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здесь, там, тут, оттуда, тогда, оттого, потому, туда, сюда, тогда, так, поэтому, затем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867924"/>
                  </a:ext>
                </a:extLst>
              </a:tr>
              <a:tr h="91770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Вопросительные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где, куда, когда, зачем, как, почему, отчего, откуда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036711"/>
                  </a:ext>
                </a:extLst>
              </a:tr>
              <a:tr h="91770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Неопределенные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где-то, когда-то, кое-где, кое-как, куда-то, куда-нибудь, почему-либо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517023"/>
                  </a:ext>
                </a:extLst>
              </a:tr>
              <a:tr h="53168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Определенные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везде, всюду, всегда, иногда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120046"/>
                  </a:ext>
                </a:extLst>
              </a:tr>
              <a:tr h="91770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Отрицательные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нигде, никуда, никогда, негде, ниоткуда, никак, некуда, некогда, неоткуда, незачем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455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42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649</TotalTime>
  <Words>1578</Words>
  <Application>Microsoft Office PowerPoint</Application>
  <PresentationFormat>Экран (4:3)</PresentationFormat>
  <Paragraphs>99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Tw Cen MT</vt:lpstr>
      <vt:lpstr>Капля</vt:lpstr>
      <vt:lpstr>Наречие как часть речи</vt:lpstr>
      <vt:lpstr>Наречие</vt:lpstr>
      <vt:lpstr>Признаки наречий</vt:lpstr>
      <vt:lpstr>Классификация наречий</vt:lpstr>
      <vt:lpstr>Обстоятельственные наречия</vt:lpstr>
      <vt:lpstr>Обстоятельственные наречия</vt:lpstr>
      <vt:lpstr>Определительные наречия</vt:lpstr>
      <vt:lpstr>Определительные наречия</vt:lpstr>
      <vt:lpstr>Местоименные наречия</vt:lpstr>
      <vt:lpstr>План Морфологического разбора наречия</vt:lpstr>
      <vt:lpstr>Задание 1</vt:lpstr>
      <vt:lpstr>Задание 2</vt:lpstr>
      <vt:lpstr>Презентация PowerPoint</vt:lpstr>
      <vt:lpstr>Задание 3</vt:lpstr>
      <vt:lpstr>Задание 4</vt:lpstr>
      <vt:lpstr>Задание 5</vt:lpstr>
      <vt:lpstr>Домашнее задание</vt:lpstr>
    </vt:vector>
  </TitlesOfParts>
  <Company>Enter-ПК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ТРУДНОСТИ НАПИСАНИЯ НАРЕЧИЙ</dc:title>
  <dc:creator>Анастасия</dc:creator>
  <cp:lastModifiedBy>Белозор Анастасия Сергеевна</cp:lastModifiedBy>
  <cp:revision>37</cp:revision>
  <dcterms:created xsi:type="dcterms:W3CDTF">2019-11-23T09:33:04Z</dcterms:created>
  <dcterms:modified xsi:type="dcterms:W3CDTF">2023-10-20T03:52:11Z</dcterms:modified>
</cp:coreProperties>
</file>