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4" r:id="rId9"/>
    <p:sldId id="300" r:id="rId10"/>
    <p:sldId id="301" r:id="rId11"/>
    <p:sldId id="264" r:id="rId12"/>
    <p:sldId id="265" r:id="rId13"/>
    <p:sldId id="271" r:id="rId14"/>
    <p:sldId id="273" r:id="rId15"/>
    <p:sldId id="274" r:id="rId16"/>
    <p:sldId id="275" r:id="rId17"/>
    <p:sldId id="302" r:id="rId18"/>
    <p:sldId id="266" r:id="rId19"/>
    <p:sldId id="267" r:id="rId20"/>
    <p:sldId id="268" r:id="rId21"/>
    <p:sldId id="269" r:id="rId22"/>
    <p:sldId id="270" r:id="rId23"/>
    <p:sldId id="272" r:id="rId24"/>
    <p:sldId id="276" r:id="rId25"/>
    <p:sldId id="277" r:id="rId26"/>
    <p:sldId id="278" r:id="rId27"/>
    <p:sldId id="305" r:id="rId28"/>
    <p:sldId id="279" r:id="rId29"/>
    <p:sldId id="281" r:id="rId30"/>
    <p:sldId id="280" r:id="rId31"/>
    <p:sldId id="282" r:id="rId32"/>
    <p:sldId id="283" r:id="rId33"/>
    <p:sldId id="284" r:id="rId34"/>
    <p:sldId id="285" r:id="rId35"/>
    <p:sldId id="286" r:id="rId36"/>
    <p:sldId id="287" r:id="rId37"/>
    <p:sldId id="299" r:id="rId38"/>
    <p:sldId id="303" r:id="rId39"/>
    <p:sldId id="288" r:id="rId40"/>
    <p:sldId id="289" r:id="rId41"/>
    <p:sldId id="290" r:id="rId42"/>
    <p:sldId id="291" r:id="rId43"/>
    <p:sldId id="292" r:id="rId44"/>
    <p:sldId id="293" r:id="rId45"/>
    <p:sldId id="295" r:id="rId46"/>
    <p:sldId id="298" r:id="rId47"/>
  </p:sldIdLst>
  <p:sldSz cx="9144000" cy="6858000" type="screen4x3"/>
  <p:notesSz cx="6858000" cy="9144000"/>
  <p:custDataLst>
    <p:tags r:id="rId4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99CA"/>
    <a:srgbClr val="36A7CA"/>
    <a:srgbClr val="36AECA"/>
    <a:srgbClr val="3A7D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406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51520" y="188640"/>
            <a:ext cx="8695709" cy="6480720"/>
          </a:xfrm>
          <a:prstGeom prst="rect">
            <a:avLst/>
          </a:prstGeom>
          <a:solidFill>
            <a:srgbClr val="FFFFFF">
              <a:alpha val="89804"/>
            </a:srgbClr>
          </a:solidFill>
          <a:effectLst>
            <a:glow rad="812800">
              <a:schemeClr val="accent1">
                <a:alpha val="47000"/>
              </a:schemeClr>
            </a:glow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388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51520" y="188640"/>
            <a:ext cx="8695709" cy="648072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glow rad="812800">
              <a:schemeClr val="accent1">
                <a:alpha val="47000"/>
              </a:schemeClr>
            </a:glow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11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51520" y="188640"/>
            <a:ext cx="8695709" cy="648072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glow rad="812800">
              <a:schemeClr val="accent1">
                <a:alpha val="47000"/>
              </a:schemeClr>
            </a:glow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26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51520" y="188640"/>
            <a:ext cx="8695709" cy="648072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glow rad="812800">
              <a:schemeClr val="accent1">
                <a:alpha val="47000"/>
              </a:schemeClr>
            </a:glow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7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52CF-CF79-4B31-8496-E23F29AB6AB1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32216-05DD-4655-8247-58DDEF3E4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2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16632"/>
            <a:ext cx="9144000" cy="6741368"/>
          </a:xfrm>
          <a:prstGeom prst="rect">
            <a:avLst/>
          </a:prstGeom>
          <a:solidFill>
            <a:srgbClr val="3699CA">
              <a:alpha val="49804"/>
            </a:srgb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475656" y="11663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lt1"/>
                </a:solidFill>
              </a:rPr>
              <a:t>Красноярский государственный медицинский университет </a:t>
            </a:r>
            <a:br>
              <a:rPr lang="ru-RU" dirty="0">
                <a:solidFill>
                  <a:schemeClr val="lt1"/>
                </a:solidFill>
              </a:rPr>
            </a:br>
            <a:r>
              <a:rPr lang="ru-RU" dirty="0">
                <a:solidFill>
                  <a:schemeClr val="lt1"/>
                </a:solidFill>
              </a:rPr>
              <a:t>имени профессора </a:t>
            </a:r>
            <a:r>
              <a:rPr lang="ru-RU" dirty="0" err="1">
                <a:solidFill>
                  <a:schemeClr val="lt1"/>
                </a:solidFill>
              </a:rPr>
              <a:t>В.Ф.Войно-Ясенецкого</a:t>
            </a:r>
            <a:r>
              <a:rPr lang="ru-RU" dirty="0">
                <a:solidFill>
                  <a:schemeClr val="lt1"/>
                </a:solidFill>
              </a:rPr>
              <a:t> МЗ </a:t>
            </a:r>
            <a:r>
              <a:rPr lang="ru-RU" dirty="0" smtClean="0">
                <a:solidFill>
                  <a:schemeClr val="lt1"/>
                </a:solidFill>
              </a:rPr>
              <a:t>РФ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482157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lt1"/>
                </a:solidFill>
              </a:rPr>
              <a:t>Кафедра медицинской информатики и инновационных технологий с курсом ПО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17321" y="2420888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lt1"/>
                </a:solidFill>
              </a:rPr>
              <a:t>ИСТОРИЯ КАФЕДРЫ</a:t>
            </a:r>
            <a:endParaRPr lang="ru-RU" sz="6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96632" y="6124654"/>
            <a:ext cx="780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lt1"/>
                </a:solidFill>
              </a:rPr>
              <a:t>2016г.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170628" y="3933056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lt1"/>
                </a:solidFill>
              </a:rPr>
              <a:t>Презентацию подготовили: </a:t>
            </a:r>
          </a:p>
          <a:p>
            <a:r>
              <a:rPr lang="ru-RU" sz="2400" dirty="0" smtClean="0">
                <a:solidFill>
                  <a:schemeClr val="lt1"/>
                </a:solidFill>
              </a:rPr>
              <a:t>доцент Васильева М.Р.</a:t>
            </a:r>
          </a:p>
          <a:p>
            <a:r>
              <a:rPr lang="ru-RU" sz="2400" dirty="0" smtClean="0">
                <a:solidFill>
                  <a:schemeClr val="lt1"/>
                </a:solidFill>
              </a:rPr>
              <a:t>лаборант Неустроева М.А.</a:t>
            </a:r>
          </a:p>
          <a:p>
            <a:r>
              <a:rPr lang="ru-RU" sz="2400" dirty="0">
                <a:solidFill>
                  <a:schemeClr val="lt1"/>
                </a:solidFill>
              </a:rPr>
              <a:t>доцент </a:t>
            </a:r>
            <a:r>
              <a:rPr lang="ru-RU" sz="2400" dirty="0" smtClean="0">
                <a:solidFill>
                  <a:schemeClr val="lt1"/>
                </a:solidFill>
              </a:rPr>
              <a:t>Мягкова Е.Г.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20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783" y="548680"/>
            <a:ext cx="78128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err="1">
                <a:solidFill>
                  <a:schemeClr val="tx2">
                    <a:lumMod val="75000"/>
                  </a:schemeClr>
                </a:solidFill>
              </a:rPr>
              <a:t>Россиев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 Д.А., являясь одним из успешных бизнес-тренеров Красноярска, обучает студентов и сотрудников вуза технологиям личностного роста. </a:t>
            </a:r>
            <a:endParaRPr lang="ru-RU" sz="19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62620"/>
            <a:ext cx="2595600" cy="194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3672623" cy="276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29098"/>
            <a:ext cx="2596495" cy="194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376862"/>
            <a:ext cx="2595600" cy="190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681599" cy="276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2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1" y="620688"/>
            <a:ext cx="82356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Лившиц Александр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Исакович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стоял у истоков кафедры, провел большую учебно-методическую работу, проложил одну из первых компьютерных сетей в библиотеке вуза. Он был очень эрудированным человеком, владел тремя языками. Лившиц А.И. преждевременно скончался 28 апреля 2006 года.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34" y="2818966"/>
            <a:ext cx="259301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43" y="3039058"/>
            <a:ext cx="3816424" cy="302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0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5040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Гусев Сергей Дмитриевич наряду с заведующим кафедрой Дмитрием Анатольевичем, а также доцентом Александром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Исаковичем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также является основоположником кафедры и стоит у истоков информатизации здравоохранения Красноярского края.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629804"/>
            <a:ext cx="2448272" cy="2976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73015"/>
            <a:ext cx="2035644" cy="264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915816" y="3663895"/>
            <a:ext cx="56886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Он работал по совместительству начальником информационной службы краевой больницы, информационной службы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КрасГМУ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и информационной службы федерального центра сердечно-сосудистой хирургии. Его деятельность в сфере информатизации здравоохранения началась в 1994 году и продолжается в настоящее время.</a:t>
            </a:r>
          </a:p>
        </p:txBody>
      </p:sp>
    </p:spTree>
    <p:extLst>
      <p:ext uri="{BB962C8B-B14F-4D97-AF65-F5344CB8AC3E}">
        <p14:creationId xmlns:p14="http://schemas.microsoft.com/office/powerpoint/2010/main" val="196519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80" y="1916833"/>
            <a:ext cx="1518596" cy="211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21356" y="1983907"/>
            <a:ext cx="2904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Никитина Светлана Сергеевна,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лаборант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23" y="1916832"/>
            <a:ext cx="1571461" cy="211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06880" y="3284984"/>
            <a:ext cx="3639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err="1"/>
              <a:t>Батура</a:t>
            </a:r>
            <a:r>
              <a:rPr lang="ru-RU" sz="1600" dirty="0"/>
              <a:t> Александра Александровна, преподаватель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23" y="4262431"/>
            <a:ext cx="1571461" cy="2048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208790" y="5583223"/>
            <a:ext cx="3276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 err="1"/>
              <a:t>Шайхутдинова</a:t>
            </a:r>
            <a:r>
              <a:rPr lang="ru-RU" sz="1600" dirty="0"/>
              <a:t> </a:t>
            </a:r>
            <a:r>
              <a:rPr lang="ru-RU" sz="1600" dirty="0" err="1"/>
              <a:t>Рузания</a:t>
            </a:r>
            <a:r>
              <a:rPr lang="ru-RU" sz="1600" dirty="0"/>
              <a:t> </a:t>
            </a:r>
            <a:r>
              <a:rPr lang="ru-RU" sz="1600" dirty="0" err="1"/>
              <a:t>Василовна</a:t>
            </a:r>
            <a:r>
              <a:rPr lang="ru-RU" sz="1600" dirty="0"/>
              <a:t>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лаборант</a:t>
            </a:r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84" y="4262431"/>
            <a:ext cx="1543692" cy="2048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21356" y="4437112"/>
            <a:ext cx="3378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Моисеева Инна Николаевна, </a:t>
            </a:r>
            <a:br>
              <a:rPr lang="ru-RU" sz="1600" dirty="0"/>
            </a:br>
            <a:r>
              <a:rPr lang="ru-RU" sz="1600" dirty="0"/>
              <a:t>адм. </a:t>
            </a:r>
            <a:r>
              <a:rPr lang="ru-RU" sz="1600" dirty="0" err="1"/>
              <a:t>компьют</a:t>
            </a:r>
            <a:r>
              <a:rPr lang="ru-RU" sz="1600" dirty="0"/>
              <a:t> класса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6100" y="62068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Бывшие сотрудники, преподаватели, аспиранты и ординаторы кафедры, которые внесли свой вклад в работу кафедры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0417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7" y="1582414"/>
            <a:ext cx="1668236" cy="2224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648600" y="1928664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Красовская Елена Константиновна, клинический ординатор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56792"/>
            <a:ext cx="1656184" cy="224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826856" y="31409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600" dirty="0" err="1"/>
              <a:t>Левковская</a:t>
            </a:r>
            <a:r>
              <a:rPr lang="ru-RU" sz="1600" dirty="0"/>
              <a:t> Ольга Владимировна,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лаборант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089189"/>
            <a:ext cx="1656184" cy="2148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30032" y="5393888"/>
            <a:ext cx="3582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err="1"/>
              <a:t>Неграш</a:t>
            </a:r>
            <a:r>
              <a:rPr lang="ru-RU" sz="1600" dirty="0"/>
              <a:t> Александр Валерьевич, клинический ординатор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8600" y="4221087"/>
            <a:ext cx="2670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Кузнецов Василий </a:t>
            </a:r>
            <a:r>
              <a:rPr lang="ru-RU" sz="1600" dirty="0" err="1" smtClean="0"/>
              <a:t>Сергевич</a:t>
            </a:r>
            <a:r>
              <a:rPr lang="ru-RU" sz="1600" dirty="0" smtClean="0"/>
              <a:t>,</a:t>
            </a:r>
          </a:p>
          <a:p>
            <a:r>
              <a:rPr lang="ru-RU" sz="1600" dirty="0" smtClean="0"/>
              <a:t>аспирант</a:t>
            </a: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7" y="4089189"/>
            <a:ext cx="1668235" cy="2148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846100" y="62068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Бывшие сотрудники, преподаватели, аспиранты и ординаторы кафедры, которые внесли свой вклад в работу кафедры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3340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3890257"/>
            <a:ext cx="1820315" cy="2482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44720" y="3996353"/>
            <a:ext cx="3248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Павлушкин Александр Андреевич,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аспирант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182031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44720" y="1404065"/>
            <a:ext cx="2751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Путинцева Юлия Андреевна,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преподаватель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40768"/>
            <a:ext cx="180020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741798" y="2916233"/>
            <a:ext cx="2558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 err="1"/>
              <a:t>Текеева</a:t>
            </a:r>
            <a:r>
              <a:rPr lang="ru-RU" sz="1600" dirty="0"/>
              <a:t> Фатима Аликовна,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аспирант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890257"/>
            <a:ext cx="1800200" cy="246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612339" y="5244142"/>
            <a:ext cx="3661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Глубокова Анастасия Геннадьевна, 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преподаватель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46100" y="54868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Бывшие сотрудники, преподаватели, аспиранты и ординаторы кафедры, которые внесли свой вклад в работу кафедры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6592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74" y="1196752"/>
            <a:ext cx="1698849" cy="2389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71227" y="1268760"/>
            <a:ext cx="3353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Ильина Дарья Анатольевна,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администратор </a:t>
            </a:r>
            <a:r>
              <a:rPr lang="ru-RU" sz="1600" dirty="0"/>
              <a:t>компьютерного класса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/>
        </p:blipFill>
        <p:spPr>
          <a:xfrm>
            <a:off x="1000574" y="3739124"/>
            <a:ext cx="1698850" cy="255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62347" y="4009419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Новохацкая</a:t>
            </a:r>
            <a:r>
              <a:rPr lang="ru-RU" sz="1600" dirty="0"/>
              <a:t> Юлиана Евгеньевна,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преподаватель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772"/>
          <a:stretch/>
        </p:blipFill>
        <p:spPr>
          <a:xfrm>
            <a:off x="6372200" y="1203880"/>
            <a:ext cx="1507976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166619" y="2787245"/>
            <a:ext cx="3205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Райкова Наталья Валерьевна,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преподаватель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790208"/>
            <a:ext cx="1507976" cy="251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140644" y="5157192"/>
            <a:ext cx="3190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Юнусова Екатерина Александровна,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лаборант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46100" y="47667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Бывшие сотрудники, преподаватели, аспиранты и ординаторы кафедры, которые внесли свой вклад в работу кафедры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364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052736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С 2005 года постепенно начинает формироваться постоянный состав структуры. Кафедра медицинской информатики и инновационных технологий становится своеобразной «Кузницей» кадров для университета. 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Многие сотрудники, работавшие на кафедре, а также аспиранты перешли в другие подразделения вуза полностью либо на условиях совместительства.</a:t>
            </a:r>
          </a:p>
          <a:p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9659" y="463487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r="6361"/>
          <a:stretch/>
        </p:blipFill>
        <p:spPr>
          <a:xfrm>
            <a:off x="1062182" y="2132856"/>
            <a:ext cx="2367727" cy="367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99592" y="691952"/>
            <a:ext cx="7568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Спустя полгода после открытия, на кафедру была принята Мягкова Елена Георгиевна в должности преподавателя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Она стала первым завучем кафедры.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32856"/>
            <a:ext cx="468850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470511" y="5796703"/>
            <a:ext cx="2997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 фото в верхнем ряду, справа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5975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746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С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приходом Елены Георгиевны началось развитие номенклатуры дел кафедры, методическое обеспечение учебного процесса. Мягкова Е.Г. занималась разработкой 1-й версии системы «</a:t>
            </a:r>
            <a:r>
              <a:rPr lang="ru-RU" sz="2200" dirty="0" err="1">
                <a:solidFill>
                  <a:schemeClr val="tx2">
                    <a:lumMod val="75000"/>
                  </a:schemeClr>
                </a:solidFill>
              </a:rPr>
              <a:t>Элевед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». Она была первым администратором студенческой базы данных. С 2008 года и по настоящее время Елена Георгиевна является начальником учебно-методического управления.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84" y="2996952"/>
            <a:ext cx="7385384" cy="310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60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92696"/>
            <a:ext cx="71438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  <a:effectLst/>
              </a:rPr>
              <a:t>Кафедра медицинской информатики и инновационных технологий с курсом ПО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была основана </a:t>
            </a:r>
            <a:r>
              <a:rPr lang="ru-RU" sz="3200" u="sng" dirty="0">
                <a:solidFill>
                  <a:schemeClr val="tx2">
                    <a:lumMod val="75000"/>
                  </a:schemeClr>
                </a:solidFill>
                <a:effectLst/>
              </a:rPr>
              <a:t>1 июля 2004 года </a:t>
            </a: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  <a:effectLst/>
              </a:rPr>
              <a:t/>
            </a:r>
            <a:br>
              <a:rPr lang="ru-RU" sz="2700" dirty="0" smtClean="0">
                <a:solidFill>
                  <a:schemeClr val="tx2">
                    <a:lumMod val="75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		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(согласно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</a:rPr>
              <a:t>приказу №11 (основному) от 13.05.2004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года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</a:rPr>
              <a:t>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7753" y="3501008"/>
            <a:ext cx="56016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Основателем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заведующим кафедрой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медицинской информатики и инновационных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технологий является доктор медицинских наук, профессор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</a:rPr>
              <a:t>Россиев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Дмитрий Анатольевич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04" y="2741421"/>
            <a:ext cx="1917257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44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4012" y="548680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Одним из приоритетов ее деятельности является развитие информатизации образовательной деятельности в университете: идеологически, консультационно, методически воздействуя на информационные образовательные процессы вуза.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3429000"/>
            <a:ext cx="39227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настоящее время Мягкова Е.Г. является совместителем кафедры медицинской информатики в должности доцента.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80883"/>
            <a:ext cx="2808312" cy="363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0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 2005 года преподаватель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Скипор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(Косолапова) Светлана Николаевна начинала работу по переводу английской версии программы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Moodle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для дистанционного обучения. В дальнейшем был образован факультет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довузовского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и непрерывного профессионального образования, активно использующий данную технологию, где Косолапова С.Н. работала в должности администратор баз данных.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6144" y="3861048"/>
            <a:ext cx="53285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Светлана Николаевна ведет активную воспитательную работу со  студентами, являясь старшим куратором главного корпуса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КрасГМУ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 куратором студенческих групп.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90384"/>
            <a:ext cx="216024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97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8152" y="779220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2006 году на кафедру была принята Ратова (Васильева) Мария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Равильевна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в должности инженера, а впоследствии она была переведена на должность преподавателя.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348880"/>
            <a:ext cx="54726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Она занимается организацией работы компьютерных классов кафедры: установкой оборудования и программного обеспечения, подключения компьютеров к ЛВС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КрасГМУ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В результате проделанной работы в настоящий момент функционирует 5 компьютерных классов.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10" y="2475992"/>
            <a:ext cx="2371572" cy="3162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040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31303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Областью профессиональных интересов Марии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Равильевны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является разработка электронных обучающих ресурсов, среди них: электронные учебники, виртуальные тренажеры, 3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видеоролики. К этой деятельности она привлекает студентов в рамках студенческого научного общества (СНО) кафедры.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6" y="2974986"/>
            <a:ext cx="408000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96952"/>
            <a:ext cx="3271699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70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7902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2007 году на кафедру была принята Кичигина Елена Ивановна в должности преподавателя. В 2008 году Елена Ивановна стала завучем кафедры. Кичигина Е.И. занималась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грантовой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деятельностью.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2796770"/>
            <a:ext cx="5382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Большим вкладом была разработка положения о порядке создания и использования в учебном процессе вуза образовательных электронных изданий (ОЭИ). За годы работы на кафедре она разработала несколько ОЭИ для кафедр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КрасГМУ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41052"/>
            <a:ext cx="2391819" cy="3189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8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72487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2014 году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Ратова (Васильева) Мария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Равильевна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защитила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кандидатскую диссертацию, в результате чего ей была присвоена ученая степень кандидата биологических наук.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5941" y="2736970"/>
            <a:ext cx="3265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 сентября 2012 года и по настоящее время Мария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Равильевна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является завучем кафедры.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2132856"/>
            <a:ext cx="2810497" cy="373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69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75227"/>
            <a:ext cx="720080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11560" y="5898051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На фото </a:t>
            </a:r>
            <a:r>
              <a:rPr lang="ru-RU" sz="1600" dirty="0" err="1" smtClean="0"/>
              <a:t>Россиев</a:t>
            </a:r>
            <a:r>
              <a:rPr lang="ru-RU" sz="1600" dirty="0" smtClean="0"/>
              <a:t> </a:t>
            </a:r>
            <a:r>
              <a:rPr lang="ru-RU" sz="1600" dirty="0"/>
              <a:t>Д. А., </a:t>
            </a:r>
            <a:r>
              <a:rPr lang="ru-RU" sz="1600" dirty="0" smtClean="0"/>
              <a:t>Юдина М.В., </a:t>
            </a:r>
            <a:r>
              <a:rPr lang="ru-RU" sz="1600" dirty="0" err="1"/>
              <a:t>Шайхутдинова</a:t>
            </a:r>
            <a:r>
              <a:rPr lang="ru-RU" sz="1600" dirty="0"/>
              <a:t> </a:t>
            </a:r>
            <a:r>
              <a:rPr lang="ru-RU" sz="1600" dirty="0" smtClean="0"/>
              <a:t>Р. В., </a:t>
            </a:r>
          </a:p>
          <a:p>
            <a:pPr algn="ctr"/>
            <a:r>
              <a:rPr lang="ru-RU" sz="1600" dirty="0" smtClean="0"/>
              <a:t>Кичигина </a:t>
            </a:r>
            <a:r>
              <a:rPr lang="ru-RU" sz="1600" dirty="0"/>
              <a:t>Е. И., </a:t>
            </a:r>
            <a:r>
              <a:rPr lang="ru-RU" sz="1600" dirty="0" smtClean="0"/>
              <a:t>Мягкова </a:t>
            </a:r>
            <a:r>
              <a:rPr lang="ru-RU" sz="1600" dirty="0"/>
              <a:t>Е. Г., Васильева М. Р., </a:t>
            </a:r>
            <a:r>
              <a:rPr lang="ru-RU" sz="1600" dirty="0" smtClean="0"/>
              <a:t>Бархатов А.С.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28543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Преподаватели Мягкова Е.Г., Косолапова С.Н., Васильева М.Р., Кичигина Е.И. внесли значительный вклад в развитие кафедры.</a:t>
            </a:r>
          </a:p>
        </p:txBody>
      </p:sp>
    </p:spTree>
    <p:extLst>
      <p:ext uri="{BB962C8B-B14F-4D97-AF65-F5344CB8AC3E}">
        <p14:creationId xmlns:p14="http://schemas.microsoft.com/office/powerpoint/2010/main" val="235259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272808" cy="476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80017" y="5773906"/>
            <a:ext cx="5575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На фото </a:t>
            </a:r>
            <a:r>
              <a:rPr lang="ru-RU" dirty="0" err="1" smtClean="0"/>
              <a:t>Россиев</a:t>
            </a:r>
            <a:r>
              <a:rPr lang="ru-RU" dirty="0" smtClean="0"/>
              <a:t> </a:t>
            </a:r>
            <a:r>
              <a:rPr lang="ru-RU" dirty="0"/>
              <a:t>Д.А. Васильева М.Р. Мягкова Е.Г. </a:t>
            </a:r>
            <a:r>
              <a:rPr lang="ru-RU" dirty="0" smtClean="0"/>
              <a:t>и др.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07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8284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Субботин Алексей Валерьевич работал на кафедре преподавателем, начиная с 2005 года. Он занимался развитием информационных технологий в образовательном процессе вуза, был руководителем типографии.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92896"/>
            <a:ext cx="2520280" cy="336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654492" y="2852936"/>
            <a:ext cx="52418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настоящее время Субботин А.В. является заместителем начальника управления информационной и корпоративной политики университета. </a:t>
            </a:r>
          </a:p>
        </p:txBody>
      </p:sp>
    </p:spTree>
    <p:extLst>
      <p:ext uri="{BB962C8B-B14F-4D97-AF65-F5344CB8AC3E}">
        <p14:creationId xmlns:p14="http://schemas.microsoft.com/office/powerpoint/2010/main" val="34671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5" y="710478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Одним из успешных воспитанников кафедры является аспирант Плита Евгений Владимирович.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2060848"/>
            <a:ext cx="2862319" cy="381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139952" y="2042525"/>
            <a:ext cx="44824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настоящее время Евгений Владимирович является заведующим лаборатории разработки и внедрения информационных технологий в медицинское образование и здравоохранение.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9913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8293" y="620688"/>
            <a:ext cx="6912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На момент основания на кафедре было 4,5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ставки.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Первыми основными преподавателями кафедры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были: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д.м.н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Россиев Дмитрий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Анатольевич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к.м.н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Гусев Сергей Дмитриевич,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к.ф.м.н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Лившиц Александр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Исакович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055216"/>
            <a:ext cx="2333533" cy="293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62" y="3055216"/>
            <a:ext cx="2333533" cy="294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6165" y="5998155"/>
            <a:ext cx="113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Гусев С.Д.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76256" y="6011996"/>
            <a:ext cx="1429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Лившиц А.И.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65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110" y="476672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Вместе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 заведующим кафедрой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Россиевым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Д.А. Плита Е.В. занимается развитием информационной системы вуза, разрабатывая модули системы, среди которых электронная библиотечная система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</a:rPr>
              <a:t>Colibris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видеобанк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практических навыков, электронный деканат и другие.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3" y="2695633"/>
            <a:ext cx="7608686" cy="348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38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80"/>
            <a:ext cx="741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На сегодняшний день кафедра активно участвует в проектах, связанных с информатизацией образования и здравоохранения, проводит обучение студентов, врачей, преподавателей университета. На базе кафедры были созданы и внедрены в учебный процесс 2 цикла тематического усовершенствования, проводимые в рамках последипломного образования: «Технологии управления организацией в условиях СМК», «Медицинская информатика в практическом здравоохранении».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36" y="2636912"/>
            <a:ext cx="4968552" cy="3311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5576" y="602128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Шадрин И. В., Капустина С. В., Павлушкин А. А., Кузнецов В. С., Гусев С. Д., </a:t>
            </a:r>
            <a:r>
              <a:rPr lang="ru-RU" sz="1200" dirty="0" err="1"/>
              <a:t>Россиев</a:t>
            </a:r>
            <a:r>
              <a:rPr lang="ru-RU" sz="1200" dirty="0"/>
              <a:t> Д. А., </a:t>
            </a:r>
            <a:endParaRPr lang="ru-RU" sz="1200" dirty="0" smtClean="0"/>
          </a:p>
          <a:p>
            <a:pPr algn="ctr"/>
            <a:r>
              <a:rPr lang="ru-RU" sz="1200" dirty="0" smtClean="0"/>
              <a:t>Мягкова </a:t>
            </a:r>
            <a:r>
              <a:rPr lang="ru-RU" sz="1200" dirty="0"/>
              <a:t>Е. Г. </a:t>
            </a:r>
            <a:r>
              <a:rPr lang="ru-RU" sz="1200" dirty="0" smtClean="0"/>
              <a:t>, </a:t>
            </a:r>
            <a:r>
              <a:rPr lang="ru-RU" sz="1200" dirty="0" err="1" smtClean="0"/>
              <a:t>Даныкина</a:t>
            </a:r>
            <a:r>
              <a:rPr lang="ru-RU" sz="1200" dirty="0" smtClean="0"/>
              <a:t> Г.Б., Васильева М.Р, Терешонок Е.Н.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9405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80"/>
            <a:ext cx="77768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Сотрудники и аспиранты кафедры активно занимаются научной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деятельностью: </a:t>
            </a:r>
          </a:p>
          <a:p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Получено 5 свидетельств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на объекты интеллектуальной собственности. </a:t>
            </a:r>
            <a:endParaRPr lang="ru-RU" sz="23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За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период существования кафедры сотрудниками опубликовано 250 научных статей и тезисов, из них по перечню ВАК – 40. </a:t>
            </a:r>
            <a:endParaRPr lang="ru-RU" sz="23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Под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руководством </a:t>
            </a:r>
            <a:r>
              <a:rPr lang="ru-RU" sz="2300" dirty="0" err="1">
                <a:solidFill>
                  <a:schemeClr val="tx2">
                    <a:lumMod val="75000"/>
                  </a:schemeClr>
                </a:solidFill>
              </a:rPr>
              <a:t>Россиева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 Д.А. в 2010 году на базе кафедры была организована и проведена всероссийская конференция «Стратегия информатизации медицинских вузов РФ». </a:t>
            </a:r>
            <a:endParaRPr lang="ru-RU" sz="23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Преподаватели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и аспиранты кафедры выступают с докладами на различных конференциях вузовского, регионального, международного уровня. За годы работы структуры ими было сделано более 30 докладов.</a:t>
            </a:r>
          </a:p>
        </p:txBody>
      </p:sp>
    </p:spTree>
    <p:extLst>
      <p:ext uri="{BB962C8B-B14F-4D97-AF65-F5344CB8AC3E}">
        <p14:creationId xmlns:p14="http://schemas.microsoft.com/office/powerpoint/2010/main" val="67644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48680"/>
            <a:ext cx="792088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Сотрудники кафедры имеют большое число наград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endParaRPr lang="ru-RU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Благодарственные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письма и грамоты </a:t>
            </a:r>
            <a:endParaRPr lang="ru-RU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от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Администрации края, </a:t>
            </a:r>
            <a:endParaRPr lang="ru-RU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советов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факультетов, </a:t>
            </a:r>
            <a:endParaRPr lang="ru-RU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ученого совета,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профсоюзного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комитета, </a:t>
            </a:r>
            <a:endParaRPr lang="ru-RU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Министерства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здравоохранения и социального развития Российской Федерации, </a:t>
            </a:r>
            <a:endParaRPr lang="ru-RU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ректората,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за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вклад в развитие научно-исследовательской деятельности студентов и поддержку работы СНО, </a:t>
            </a:r>
            <a:endParaRPr lang="ru-RU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за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обучение студентов, </a:t>
            </a:r>
            <a:endParaRPr lang="ru-RU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за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проведенную </a:t>
            </a:r>
            <a:r>
              <a:rPr lang="ru-RU" sz="2200" dirty="0" err="1">
                <a:solidFill>
                  <a:schemeClr val="tx2">
                    <a:lumMod val="75000"/>
                  </a:schemeClr>
                </a:solidFill>
              </a:rPr>
              <a:t>профиориентационную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работу.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Неоднократно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кафедра медицинской информатики становилась лучшей теоретической кафедрой года (в 2007, 2008 и 2011 г.), лучшими становились и преподаватели.</a:t>
            </a:r>
          </a:p>
        </p:txBody>
      </p:sp>
    </p:spTree>
    <p:extLst>
      <p:ext uri="{BB962C8B-B14F-4D97-AF65-F5344CB8AC3E}">
        <p14:creationId xmlns:p14="http://schemas.microsoft.com/office/powerpoint/2010/main" val="310284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373">
            <a:off x="373544" y="1006255"/>
            <a:ext cx="2057719" cy="2830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479">
            <a:off x="1666266" y="317694"/>
            <a:ext cx="2277083" cy="3131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044">
            <a:off x="6606639" y="777668"/>
            <a:ext cx="2156128" cy="3024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661">
            <a:off x="5121085" y="371615"/>
            <a:ext cx="2305601" cy="31711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8056"/>
            <a:ext cx="2602143" cy="35817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238">
            <a:off x="1179708" y="3311644"/>
            <a:ext cx="2213745" cy="3124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462">
            <a:off x="5733650" y="3230769"/>
            <a:ext cx="2263852" cy="31948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343">
            <a:off x="2368631" y="2820986"/>
            <a:ext cx="2520362" cy="35470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094">
            <a:off x="4316897" y="2905767"/>
            <a:ext cx="243342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7743" y="476672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Студенты, занимающиеся в студенческом научном обществе кафедры, регулярно становились победителями и призерами разных конкурсов, выигрывали гранты.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1" y="1773282"/>
            <a:ext cx="8244970" cy="29181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6051">
            <a:off x="685506" y="3501917"/>
            <a:ext cx="2073170" cy="2925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271">
            <a:off x="2845026" y="3596155"/>
            <a:ext cx="2090757" cy="30641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049">
            <a:off x="4691859" y="3021116"/>
            <a:ext cx="2451632" cy="34668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8145">
            <a:off x="6857332" y="3812522"/>
            <a:ext cx="1860853" cy="26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877" y="544612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Преподаватели кафедры активно занимаются спортом. На их счету имеются достижения в некоторых видах спорта: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каратэ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настольный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теннис,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плавание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волейбол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7" y="3356992"/>
            <a:ext cx="7912563" cy="2632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64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0403" r="10403" b="10127"/>
          <a:stretch/>
        </p:blipFill>
        <p:spPr>
          <a:xfrm rot="16200000">
            <a:off x="168430" y="1617718"/>
            <a:ext cx="4946340" cy="3716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3600400" cy="240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8" y="3618828"/>
            <a:ext cx="3613329" cy="2345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68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48965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Заведующий кафедрой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Россиев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Дмитрий Анатольевич имеет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награды: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министерства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здравоохранения РФ,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нагрудный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знак "Отличник здравоохранения",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является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победителем Золотой шпоры,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лучший лектор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факультета фундаментального медицинского образования (ФФМО). 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http://krasgmu.ru/sys/files/content_attach/141222140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502" y="836712"/>
            <a:ext cx="1950922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6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340768"/>
            <a:ext cx="79208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За годы работы на кафедре сотрудниками выполнен большой массив учебно-методической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работы: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было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разработано свыше 30 рабочих программ по ФГОС 3-го поколения,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7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электронных учебных пособий,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2 виртуальных тренажера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проведена работа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по изданию сборников методических рекомендаций для преподавателей, студентов и внеаудиторной работы, сборников тестовых заданий по стандартам 3-го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поколения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ведется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работа по созданию УМКД «3+» поколения,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разработано свыше 20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ныне действующих дистанционных курсов для обучения студентов.</a:t>
            </a:r>
          </a:p>
        </p:txBody>
      </p:sp>
    </p:spTree>
    <p:extLst>
      <p:ext uri="{BB962C8B-B14F-4D97-AF65-F5344CB8AC3E}">
        <p14:creationId xmlns:p14="http://schemas.microsoft.com/office/powerpoint/2010/main" val="272835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5740" y="548680"/>
            <a:ext cx="7705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Остальные сотрудники были совместителями, основным местом работы которых в большинстве случаев была информационная служба краевой клинической больницы №1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72769"/>
            <a:ext cx="1524464" cy="203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151346"/>
            <a:ext cx="1540532" cy="205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284440"/>
            <a:ext cx="1540531" cy="205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271120"/>
            <a:ext cx="1512168" cy="20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55776" y="2341578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Загурский</a:t>
            </a:r>
            <a:r>
              <a:rPr lang="ru-RU" sz="1600" dirty="0"/>
              <a:t> Евгений Анатольевич, 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преподаватель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69749" y="3418114"/>
            <a:ext cx="2474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/>
              <a:t>Гусев Николай Сергеевич,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преподаватель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68072" y="4301140"/>
            <a:ext cx="27291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/>
              <a:t>Узденов</a:t>
            </a:r>
            <a:r>
              <a:rPr lang="ru-RU" sz="1600" dirty="0"/>
              <a:t> Рустам </a:t>
            </a:r>
            <a:r>
              <a:rPr lang="ru-RU" sz="1600" dirty="0" err="1"/>
              <a:t>Ханапиевич</a:t>
            </a:r>
            <a:r>
              <a:rPr lang="ru-RU" sz="1600" dirty="0"/>
              <a:t>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преподаватель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95397" y="5517232"/>
            <a:ext cx="3148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 err="1"/>
              <a:t>Поддубный</a:t>
            </a:r>
            <a:r>
              <a:rPr lang="ru-RU" sz="1600" dirty="0"/>
              <a:t> Андрей Николаевич,  </a:t>
            </a:r>
            <a:endParaRPr lang="ru-RU" sz="1600" dirty="0" smtClean="0"/>
          </a:p>
          <a:p>
            <a:pPr algn="r"/>
            <a:r>
              <a:rPr lang="ru-RU" sz="1600" dirty="0" smtClean="0"/>
              <a:t>ассистент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170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5245" y="56396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настоящий момент на кафедре имеется 7,5 ставок, в соответствии с которыми в подразделении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работают: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9" y="1402597"/>
            <a:ext cx="144798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52125" y="1561976"/>
            <a:ext cx="31440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Россиев Дмитрий Анатольевич, д.м.н., проректор по информационным технологиям и корпоративной политике, заведующий кафедрой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37" y="1402597"/>
            <a:ext cx="1853251" cy="257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043423" y="3245224"/>
            <a:ext cx="3222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Васильева Мария </a:t>
            </a:r>
            <a:r>
              <a:rPr lang="ru-RU" sz="1600" dirty="0" err="1"/>
              <a:t>Равильевна</a:t>
            </a:r>
            <a:r>
              <a:rPr lang="ru-RU" sz="1600" dirty="0"/>
              <a:t>, к.б.н., </a:t>
            </a:r>
            <a:r>
              <a:rPr lang="ru-RU" sz="1600" dirty="0" smtClean="0"/>
              <a:t>доцент, </a:t>
            </a:r>
            <a:r>
              <a:rPr lang="ru-RU" sz="1600" dirty="0"/>
              <a:t>завуч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37" y="3975615"/>
            <a:ext cx="1853251" cy="240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670055" y="5661248"/>
            <a:ext cx="2562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/>
              <a:t>Гусев Сергей Дмитриевич, 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к.м.н</a:t>
            </a:r>
            <a:r>
              <a:rPr lang="ru-RU" sz="1600" dirty="0"/>
              <a:t>., доцент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r="6897"/>
          <a:stretch/>
        </p:blipFill>
        <p:spPr>
          <a:xfrm>
            <a:off x="1057329" y="4076221"/>
            <a:ext cx="1447986" cy="232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632923" y="4293096"/>
            <a:ext cx="2639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Мягкова Елена Георгиевна,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начальник </a:t>
            </a:r>
            <a:r>
              <a:rPr lang="ru-RU" sz="1600" dirty="0"/>
              <a:t>УМУ, Доцент</a:t>
            </a:r>
          </a:p>
        </p:txBody>
      </p:sp>
    </p:spTree>
    <p:extLst>
      <p:ext uri="{BB962C8B-B14F-4D97-AF65-F5344CB8AC3E}">
        <p14:creationId xmlns:p14="http://schemas.microsoft.com/office/powerpoint/2010/main" val="39452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63487"/>
            <a:ext cx="1861431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46418" y="980728"/>
            <a:ext cx="2792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/>
              <a:t>Даныкина</a:t>
            </a:r>
            <a:r>
              <a:rPr lang="ru-RU" sz="1600" dirty="0"/>
              <a:t> Галина Борисовна,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к.т.н</a:t>
            </a:r>
            <a:r>
              <a:rPr lang="ru-RU" sz="1600" dirty="0"/>
              <a:t>., доцент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15" y="663488"/>
            <a:ext cx="208823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684687" y="2564904"/>
            <a:ext cx="3438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Капустина Светлана Витальевна,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к.т.н</a:t>
            </a:r>
            <a:r>
              <a:rPr lang="ru-RU" sz="1600" dirty="0"/>
              <a:t>., доцент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16" y="3573015"/>
            <a:ext cx="2088232" cy="271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208940" y="5229200"/>
            <a:ext cx="2913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/>
              <a:t>Шадрин Игорь Владимирович, </a:t>
            </a:r>
            <a:endParaRPr lang="ru-RU" sz="1600" dirty="0" smtClean="0"/>
          </a:p>
          <a:p>
            <a:pPr algn="r"/>
            <a:r>
              <a:rPr lang="ru-RU" sz="1600" dirty="0" smtClean="0"/>
              <a:t>к.т.н</a:t>
            </a:r>
            <a:r>
              <a:rPr lang="ru-RU" sz="1600" dirty="0"/>
              <a:t>., доцент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73015"/>
            <a:ext cx="1874818" cy="2659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33031" y="3890325"/>
            <a:ext cx="2792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Кузнецова Полина Олеговна, 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преподаватель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6657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93102"/>
            <a:ext cx="1861129" cy="302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976745" y="836712"/>
            <a:ext cx="3006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Апанович</a:t>
            </a:r>
            <a:r>
              <a:rPr lang="ru-RU" sz="1600" dirty="0" smtClean="0"/>
              <a:t> Марина </a:t>
            </a:r>
            <a:r>
              <a:rPr lang="ru-RU" sz="1600" dirty="0"/>
              <a:t>Степановна</a:t>
            </a:r>
            <a:r>
              <a:rPr lang="ru-RU" sz="1600" dirty="0" smtClean="0"/>
              <a:t>,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dirty="0"/>
              <a:t>преподаватель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61048"/>
            <a:ext cx="190967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004399" y="4005064"/>
            <a:ext cx="3006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Галушина</a:t>
            </a:r>
            <a:r>
              <a:rPr lang="ru-RU" sz="1600" dirty="0" smtClean="0"/>
              <a:t> Елена </a:t>
            </a:r>
            <a:r>
              <a:rPr lang="ru-RU" sz="1600" dirty="0"/>
              <a:t>Николаевна</a:t>
            </a:r>
            <a:r>
              <a:rPr lang="ru-RU" sz="1600" dirty="0" smtClean="0"/>
              <a:t>,</a:t>
            </a:r>
            <a:br>
              <a:rPr lang="ru-RU" sz="1600" dirty="0" smtClean="0"/>
            </a:br>
            <a:r>
              <a:rPr lang="ru-RU" sz="1600" dirty="0" smtClean="0"/>
              <a:t>  </a:t>
            </a:r>
            <a:r>
              <a:rPr lang="ru-RU" sz="1600" dirty="0"/>
              <a:t>преподаватель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93102"/>
            <a:ext cx="1760984" cy="302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861048"/>
            <a:ext cx="1760984" cy="249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42665" y="2492896"/>
            <a:ext cx="2689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 err="1" smtClean="0"/>
              <a:t>Тумусов</a:t>
            </a:r>
            <a:r>
              <a:rPr lang="ru-RU" sz="1600" dirty="0" smtClean="0"/>
              <a:t> Илья Николаевич, </a:t>
            </a:r>
            <a:br>
              <a:rPr lang="ru-RU" sz="1600" dirty="0" smtClean="0"/>
            </a:br>
            <a:r>
              <a:rPr lang="ru-RU" sz="1600" dirty="0" smtClean="0"/>
              <a:t>администратор комп. класса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186858" y="5229200"/>
            <a:ext cx="3243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Неустроева Марина Александровна, </a:t>
            </a:r>
            <a:br>
              <a:rPr lang="ru-RU" sz="1600" dirty="0" smtClean="0"/>
            </a:br>
            <a:r>
              <a:rPr lang="ru-RU" sz="1600" dirty="0" smtClean="0"/>
              <a:t>лаборант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2957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68018"/>
            <a:ext cx="1651383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78967" y="764704"/>
            <a:ext cx="2800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/>
              <a:t>Паротькин</a:t>
            </a:r>
            <a:r>
              <a:rPr lang="ru-RU" sz="1600" dirty="0" smtClean="0"/>
              <a:t> Николай Юрьевич,</a:t>
            </a:r>
            <a:br>
              <a:rPr lang="ru-RU" sz="1600" dirty="0" smtClean="0"/>
            </a:br>
            <a:r>
              <a:rPr lang="ru-RU" sz="1600" dirty="0" smtClean="0"/>
              <a:t>к.т.н., доцент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68018"/>
            <a:ext cx="176098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396008" y="1700691"/>
            <a:ext cx="3338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err="1"/>
              <a:t>Кривитченко</a:t>
            </a:r>
            <a:r>
              <a:rPr lang="ru-RU" sz="1600" dirty="0"/>
              <a:t> Марина </a:t>
            </a:r>
            <a:r>
              <a:rPr lang="ru-RU" sz="1600" dirty="0" smtClean="0"/>
              <a:t>Александровна,</a:t>
            </a:r>
          </a:p>
          <a:p>
            <a:pPr algn="r"/>
            <a:r>
              <a:rPr lang="ru-RU" sz="1600" dirty="0" smtClean="0"/>
              <a:t>Администратор комп. класса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06" y="2768555"/>
            <a:ext cx="1484802" cy="2848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253576" y="5589240"/>
            <a:ext cx="2586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Ткачева Юлия </a:t>
            </a:r>
            <a:r>
              <a:rPr lang="ru-RU" sz="1600" dirty="0" smtClean="0"/>
              <a:t>Михайловна,</a:t>
            </a:r>
          </a:p>
          <a:p>
            <a:pPr algn="ctr"/>
            <a:r>
              <a:rPr lang="ru-RU" sz="1600" dirty="0" smtClean="0"/>
              <a:t>лаборант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745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09797"/>
            <a:ext cx="7272808" cy="4818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28395" y="5661247"/>
            <a:ext cx="7596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Сотрудники кафедры медицинской информатики и информационной службы, информационной и корпоративной политики</a:t>
            </a:r>
          </a:p>
        </p:txBody>
      </p:sp>
    </p:spTree>
    <p:extLst>
      <p:ext uri="{BB962C8B-B14F-4D97-AF65-F5344CB8AC3E}">
        <p14:creationId xmlns:p14="http://schemas.microsoft.com/office/powerpoint/2010/main" val="23779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675512" cy="470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42256" y="5729741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Сотрудники кафедры медицинской информатики и информационной службы, информационной и корпоративной </a:t>
            </a:r>
            <a:r>
              <a:rPr lang="ru-RU" dirty="0" smtClean="0"/>
              <a:t>политики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09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2780928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6346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91" y="2201897"/>
            <a:ext cx="1407211" cy="187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65520" y="2276872"/>
            <a:ext cx="2643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/>
              <a:t>Налетова</a:t>
            </a:r>
            <a:r>
              <a:rPr lang="ru-RU" sz="1600" dirty="0"/>
              <a:t> Ирина Сергеевна,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первый лаборант кафедры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90" y="2200273"/>
            <a:ext cx="1340201" cy="187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065388" y="3430801"/>
            <a:ext cx="2619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 err="1"/>
              <a:t>Руф</a:t>
            </a:r>
            <a:r>
              <a:rPr lang="ru-RU" sz="1600" dirty="0"/>
              <a:t> Руслан </a:t>
            </a:r>
            <a:r>
              <a:rPr lang="ru-RU" sz="1600" dirty="0" err="1"/>
              <a:t>Райнгольдович</a:t>
            </a:r>
            <a:r>
              <a:rPr lang="ru-RU" sz="1600" dirty="0"/>
              <a:t>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лаборант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91" y="4328482"/>
            <a:ext cx="1407211" cy="189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94053" y="4437112"/>
            <a:ext cx="2947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Субботин Алексей Валерьевич,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ассистент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01" y="4328482"/>
            <a:ext cx="1394980" cy="185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787132" y="5445224"/>
            <a:ext cx="2877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 err="1"/>
              <a:t>Саломатова</a:t>
            </a:r>
            <a:r>
              <a:rPr lang="ru-RU" sz="1600" dirty="0"/>
              <a:t> Ирина Эрнстовна,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лаборант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404664"/>
            <a:ext cx="7562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Для проведения занятий у студентов была выделена 1 аудитория под компьютерный класс. Первой дисциплиной, преподаваемой на кафедре, была дисциплина «Медицинская информатика. АСУ».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0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4832" y="576550"/>
            <a:ext cx="734958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Создание кафедры медицинской информатики совпало с развитием информатизации в университете и системе здравоохранения Красноярского края.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Дмитрий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Анатольевич, Сергей Дмитриевич, Александр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Исакович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вели активную просветительскую работу.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1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Совместными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усилиями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Россиева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Д.А., Гусева С.Д.,  Лившица А.И. и Горного Б.Э. был разработан первый электронный учебник «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Lessons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» в университете для студентов и курсантов ИПО.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608735"/>
            <a:ext cx="1368152" cy="185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228184" y="5445224"/>
            <a:ext cx="23784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Горный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Борис </a:t>
            </a:r>
            <a:r>
              <a:rPr lang="ru-RU" sz="1600" dirty="0" err="1"/>
              <a:t>Эмануилович</a:t>
            </a:r>
            <a:r>
              <a:rPr lang="ru-RU" sz="1600" dirty="0"/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к.м.н</a:t>
            </a:r>
            <a:r>
              <a:rPr lang="ru-RU" sz="1600" dirty="0"/>
              <a:t>., доцент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08736"/>
            <a:ext cx="5760640" cy="255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29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88233"/>
            <a:ext cx="82444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2005 году из состава кафедры была выделена информационная служба университета. До настоящего времени сотрудничество кафедры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информационной службы является тесным как в подготовке кадров в области ИТ, так и по развитию информатизации университета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36912"/>
            <a:ext cx="468850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22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38690"/>
            <a:ext cx="6696744" cy="502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15615" y="5751512"/>
            <a:ext cx="7020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На фото </a:t>
            </a:r>
            <a:r>
              <a:rPr lang="ru-RU" sz="1600" dirty="0" err="1" smtClean="0"/>
              <a:t>Россиев</a:t>
            </a:r>
            <a:r>
              <a:rPr lang="ru-RU" sz="1600" dirty="0" smtClean="0"/>
              <a:t> </a:t>
            </a:r>
            <a:r>
              <a:rPr lang="ru-RU" sz="1600" dirty="0"/>
              <a:t>Д. А., Пузырева Наталья Андреевна, Мягкова Е. Г., Косолапова С. Н., Субботин А. В., Васильева М. Р., </a:t>
            </a:r>
            <a:r>
              <a:rPr lang="ru-RU" sz="1600" dirty="0" err="1"/>
              <a:t>Руф</a:t>
            </a:r>
            <a:r>
              <a:rPr lang="ru-RU" sz="1600" dirty="0"/>
              <a:t> Р. Р</a:t>
            </a:r>
            <a:r>
              <a:rPr lang="ru-RU" sz="1600" dirty="0" smtClean="0"/>
              <a:t>. И др.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396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88233"/>
            <a:ext cx="82444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Заведующий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кафедрой Дмитрий Анатольевич Россиев, являясь по совместительству проректором по информационным технологиям и корпоративной политике, заложил основы информационной системы вуза и продолжает ее развивать, занимается вопросами информатизации образования.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2"/>
          <a:stretch/>
        </p:blipFill>
        <p:spPr bwMode="auto">
          <a:xfrm>
            <a:off x="1187624" y="3166272"/>
            <a:ext cx="6696744" cy="300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45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fbca6929ef1da8231f53e16162517831c236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1739</Words>
  <Application>Microsoft Office PowerPoint</Application>
  <PresentationFormat>Экран (4:3)</PresentationFormat>
  <Paragraphs>147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Laborant_inf</dc:creator>
  <cp:lastModifiedBy>РатоваМР</cp:lastModifiedBy>
  <cp:revision>62</cp:revision>
  <dcterms:created xsi:type="dcterms:W3CDTF">2016-03-22T03:33:37Z</dcterms:created>
  <dcterms:modified xsi:type="dcterms:W3CDTF">2016-05-06T06:38:26Z</dcterms:modified>
</cp:coreProperties>
</file>