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8" r:id="rId5"/>
    <p:sldId id="279" r:id="rId6"/>
    <p:sldId id="277" r:id="rId7"/>
    <p:sldId id="281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5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Особенности строения коры.  </a:t>
            </a:r>
            <a:br>
              <a:rPr lang="ru-RU" sz="2000" b="1" dirty="0"/>
            </a:br>
            <a:r>
              <a:rPr lang="ru-RU" sz="2000" b="1" dirty="0"/>
              <a:t>Понятие об анализаторах. Проблема функциональной асимметрии. Когнитивные нарушения. Деменция Роль в неврологии.</a:t>
            </a:r>
            <a:r>
              <a:rPr lang="ru-RU" sz="2000" b="1" dirty="0" smtClean="0"/>
              <a:t>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(В интерактивной форме)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2</a:t>
            </a:r>
            <a:r>
              <a:rPr lang="ru-RU" sz="2000" dirty="0" smtClean="0"/>
              <a:t> по дисциплине Клиническая нейропсихология для </a:t>
            </a:r>
            <a:r>
              <a:rPr lang="ru-RU" sz="2000" dirty="0"/>
              <a:t>студентов 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</a:t>
            </a:r>
            <a:r>
              <a:rPr lang="ru-RU" sz="2000" dirty="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0120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Специализация левого и правого </a:t>
            </a:r>
            <a:r>
              <a:rPr lang="ru-RU" b="1" dirty="0" smtClean="0"/>
              <a:t>полушарий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настоящее время утвердилось мнение, что левое полушарие доминирует в формальных лингвистических операциях, включая речь, синтаксический анализ и фонетическое представление. Правое полушарие у больных с расщепленным мозгом проявляет почти полную неспособность к активной речи, не может различать времена глагола, множественное и единственное число, правильно понимать предложения со сложным синтаксисом или требующие значительной нагрузки на кратковременную вербальную память, неспособно к фонетическому представлению. Однако оно узнает звучащее слово и хорошо улавливает ассоциативные значения отдельных произносимых (или написанных) слов, что свойственно также многим видам птиц и млекопитающих. Уникальные особенности левого полушария у человека включают высокоразвитое программирование артикуляционного аппарата и обладание тонкими программами различения временных последовательностей фонетических элементов и причинно-следственных связей, выражаемых синтаксическими средствами.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84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96717"/>
              </p:ext>
            </p:extLst>
          </p:nvPr>
        </p:nvGraphicFramePr>
        <p:xfrm>
          <a:off x="323528" y="404664"/>
          <a:ext cx="8424936" cy="5960924"/>
        </p:xfrm>
        <a:graphic>
          <a:graphicData uri="http://schemas.openxmlformats.org/drawingml/2006/table">
            <a:tbl>
              <a:tblPr/>
              <a:tblGrid>
                <a:gridCol w="4212468"/>
                <a:gridCol w="4212468"/>
              </a:tblGrid>
              <a:tr h="368522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>
                          <a:effectLst/>
                          <a:latin typeface="Times New Roman"/>
                        </a:rPr>
                        <a:t>            Левое полушарие</a:t>
                      </a:r>
                      <a:endParaRPr lang="ru-RU" sz="2000" dirty="0">
                        <a:effectLst/>
                      </a:endParaRPr>
                    </a:p>
                  </a:txBody>
                  <a:tcPr marL="63646" marR="63646" marT="42431" marB="4243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/>
                        </a:rPr>
                        <a:t>             </a:t>
                      </a:r>
                      <a:r>
                        <a:rPr lang="ru-RU" sz="2000" b="1">
                          <a:effectLst/>
                          <a:latin typeface="Times New Roman"/>
                        </a:rPr>
                        <a:t>Правое полушарие</a:t>
                      </a:r>
                      <a:endParaRPr lang="ru-RU" sz="2000">
                        <a:effectLst/>
                      </a:endParaRPr>
                    </a:p>
                  </a:txBody>
                  <a:tcPr marL="63646" marR="63646" marT="42431" marB="424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5702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Устная речь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Чтение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Письмо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Вербальное мышление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Метр прозы и поэзии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Ритм музыки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Название цветов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Классификация цветов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Счет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Правая часть внешнего пространства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Интерпретация мимики и жестов</a:t>
                      </a:r>
                      <a:endParaRPr lang="ru-RU" sz="2000" dirty="0">
                        <a:effectLst/>
                      </a:endParaRPr>
                    </a:p>
                  </a:txBody>
                  <a:tcPr marL="63646" marR="63646" marT="42431" marB="4243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effectLst/>
                          <a:latin typeface="Times New Roman"/>
                        </a:rPr>
                        <a:t>Метафорный</a:t>
                      </a:r>
                      <a:r>
                        <a:rPr lang="ru-RU" sz="2000" dirty="0">
                          <a:effectLst/>
                          <a:latin typeface="Times New Roman"/>
                        </a:rPr>
                        <a:t> смысл речи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Чувство юмора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Эмоциональная окраска речи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Интонация устной речи (просодия)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 err="1">
                          <a:effectLst/>
                          <a:latin typeface="Times New Roman"/>
                        </a:rPr>
                        <a:t>Звуковысотные</a:t>
                      </a:r>
                      <a:r>
                        <a:rPr lang="ru-RU" sz="2000" dirty="0">
                          <a:effectLst/>
                          <a:latin typeface="Times New Roman"/>
                        </a:rPr>
                        <a:t> отношения, тембр и гармония в музыке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Пространственные понятия и представления, стереоскопическое зрение, вращение в пространстве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Пространственные координаты, общая пространственная ориентация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Геометрия, игра в шахматы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Восприятие "</a:t>
                      </a:r>
                      <a:r>
                        <a:rPr lang="ru-RU" sz="2000" dirty="0" err="1">
                          <a:effectLst/>
                          <a:latin typeface="Times New Roman"/>
                        </a:rPr>
                        <a:t>гештальтов</a:t>
                      </a:r>
                      <a:r>
                        <a:rPr lang="ru-RU" sz="2000" dirty="0">
                          <a:effectLst/>
                          <a:latin typeface="Times New Roman"/>
                        </a:rPr>
                        <a:t>"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Левая и правая части внешнего пространства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Распознавание мимики и жестов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Узнавание лиц</a:t>
                      </a:r>
                      <a:endParaRPr lang="ru-RU" sz="2000" dirty="0">
                        <a:effectLst/>
                      </a:endParaRPr>
                    </a:p>
                    <a:p>
                      <a:pPr algn="just"/>
                      <a:r>
                        <a:rPr lang="ru-RU" sz="2000" dirty="0">
                          <a:effectLst/>
                          <a:latin typeface="Times New Roman"/>
                        </a:rPr>
                        <a:t>Эмоциональные реакции</a:t>
                      </a:r>
                      <a:endParaRPr lang="ru-RU" sz="2000" dirty="0">
                        <a:effectLst/>
                      </a:endParaRPr>
                    </a:p>
                  </a:txBody>
                  <a:tcPr marL="63646" marR="63646" marT="42431" marB="424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003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правого и левого полушарий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"Пространственное" правое и "временное" левое полушария обладают способностями, позволяющими им вносить важный вклад в большинство видов когнитивной деятельности. </a:t>
            </a:r>
            <a:r>
              <a:rPr lang="ru-RU" dirty="0" err="1"/>
              <a:t>Комплементарность</a:t>
            </a:r>
            <a:r>
              <a:rPr lang="ru-RU" dirty="0"/>
              <a:t> </a:t>
            </a:r>
            <a:r>
              <a:rPr lang="ru-RU" dirty="0" err="1"/>
              <a:t>специализированнных</a:t>
            </a:r>
            <a:r>
              <a:rPr lang="ru-RU" dirty="0"/>
              <a:t> функций двух полушарий определяет то, что модели действительности, конструируемые нормальным мозгом и качественно отличные от простого суммирования типов </a:t>
            </a:r>
            <a:r>
              <a:rPr lang="ru-RU" dirty="0" err="1"/>
              <a:t>репрезентационных</a:t>
            </a:r>
            <a:r>
              <a:rPr lang="ru-RU" dirty="0"/>
              <a:t> стратегий, свойственных каждому отдельному полушарию, дают человеку возможность видеть и воспринимать окружающий мир во всем его многообразии.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625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Роль правого и левого полушарий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ка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136903" cy="455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789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ка\Desktop\bi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04337"/>
            <a:ext cx="8003797" cy="374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3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Анатомические различия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нка\Desktop\odd_even_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823646" cy="329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005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Актуальность темы</a:t>
            </a:r>
          </a:p>
          <a:p>
            <a:r>
              <a:rPr lang="ru-RU" dirty="0"/>
              <a:t>Особенности строения коры.  </a:t>
            </a:r>
            <a:endParaRPr lang="ru-RU" dirty="0" smtClean="0"/>
          </a:p>
          <a:p>
            <a:r>
              <a:rPr lang="ru-RU" dirty="0" smtClean="0"/>
              <a:t>Понятие </a:t>
            </a:r>
            <a:r>
              <a:rPr lang="ru-RU" dirty="0"/>
              <a:t>об анализаторах. </a:t>
            </a:r>
            <a:endParaRPr lang="ru-RU" dirty="0" smtClean="0"/>
          </a:p>
          <a:p>
            <a:r>
              <a:rPr lang="ru-RU" dirty="0" smtClean="0"/>
              <a:t>Проблема </a:t>
            </a:r>
            <a:r>
              <a:rPr lang="ru-RU" dirty="0"/>
              <a:t>функциональной асимметрии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Когнитивные </a:t>
            </a:r>
            <a:r>
              <a:rPr lang="ru-RU" dirty="0"/>
              <a:t>нарушения. </a:t>
            </a:r>
            <a:endParaRPr lang="ru-RU" dirty="0" smtClean="0"/>
          </a:p>
          <a:p>
            <a:r>
              <a:rPr lang="ru-RU" dirty="0" smtClean="0"/>
              <a:t>Деменция </a:t>
            </a:r>
          </a:p>
          <a:p>
            <a:r>
              <a:rPr lang="ru-RU" dirty="0" smtClean="0"/>
              <a:t>Роль </a:t>
            </a:r>
            <a:r>
              <a:rPr lang="ru-RU" dirty="0"/>
              <a:t>в неврологии </a:t>
            </a:r>
            <a:endParaRPr lang="ru-RU" dirty="0" smtClean="0"/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011" y="28113"/>
            <a:ext cx="8229600" cy="1143000"/>
          </a:xfrm>
        </p:spPr>
        <p:txBody>
          <a:bodyPr/>
          <a:lstStyle/>
          <a:p>
            <a:r>
              <a:rPr lang="ru-RU" dirty="0" smtClean="0"/>
              <a:t>Строение коры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ка\Desktop\1478_21333999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31" y="1078714"/>
            <a:ext cx="8640960" cy="578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74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Карты полей </a:t>
            </a:r>
            <a:r>
              <a:rPr lang="ru-RU" dirty="0" err="1"/>
              <a:t>Бродмана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нка\Desktop\501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96752"/>
            <a:ext cx="46482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Анка\Desktop\501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57289"/>
            <a:ext cx="466725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60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Карты полей </a:t>
            </a:r>
            <a:r>
              <a:rPr lang="ru-RU" dirty="0" err="1" smtClean="0"/>
              <a:t>Бродмана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нка\Desktop\mb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056784" cy="525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3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Анализатор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Анализатор — термин, </a:t>
            </a:r>
            <a:r>
              <a:rPr lang="ru-RU" dirty="0" smtClean="0"/>
              <a:t>введенный И.П</a:t>
            </a:r>
            <a:r>
              <a:rPr lang="ru-RU" dirty="0"/>
              <a:t>. Павловым для обозначения функциональной единицы, ответственной за прием и анализ сенсорной информации какой–либо одной модальности.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21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анализаторов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Существуют: </a:t>
            </a:r>
          </a:p>
          <a:p>
            <a:r>
              <a:rPr lang="ru-RU" dirty="0"/>
              <a:t>зрительный, </a:t>
            </a:r>
          </a:p>
          <a:p>
            <a:r>
              <a:rPr lang="ru-RU" dirty="0"/>
              <a:t>слуховой,</a:t>
            </a:r>
          </a:p>
          <a:p>
            <a:r>
              <a:rPr lang="ru-RU" dirty="0"/>
              <a:t>обонятельный, </a:t>
            </a:r>
          </a:p>
          <a:p>
            <a:r>
              <a:rPr lang="ru-RU" dirty="0"/>
              <a:t>вкусовой, </a:t>
            </a:r>
          </a:p>
          <a:p>
            <a:r>
              <a:rPr lang="ru-RU" dirty="0"/>
              <a:t>кожный,</a:t>
            </a:r>
          </a:p>
          <a:p>
            <a:r>
              <a:rPr lang="ru-RU" dirty="0"/>
              <a:t>вестибулярный, </a:t>
            </a:r>
          </a:p>
          <a:p>
            <a:r>
              <a:rPr lang="ru-RU" dirty="0"/>
              <a:t>двигательный анализаторы, </a:t>
            </a:r>
          </a:p>
          <a:p>
            <a:r>
              <a:rPr lang="ru-RU" dirty="0"/>
              <a:t>анализаторы внутренних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397686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анализаторе выделяют три отдела: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  1. Воспринимающий орган или рецептор, предназначенный для преобразование энергии раздражения в процесс нервного возбуждения;</a:t>
            </a:r>
            <a:br>
              <a:rPr lang="ru-RU" dirty="0"/>
            </a:br>
            <a:r>
              <a:rPr lang="ru-RU" dirty="0"/>
              <a:t>   2. Проводник, состоящий из афферентных нервов и проводящих путей, по которому импульсы передаются к вышележащим отделам центральной нервной системы;</a:t>
            </a:r>
            <a:br>
              <a:rPr lang="ru-RU" dirty="0"/>
            </a:br>
            <a:r>
              <a:rPr lang="ru-RU" dirty="0"/>
              <a:t>   3. Центральный отдел, состоящий из релейных подкорковых ядер и проекционных отделов коры больших полушарий.</a:t>
            </a:r>
            <a:br>
              <a:rPr lang="ru-RU" dirty="0"/>
            </a:br>
            <a:r>
              <a:rPr lang="ru-RU" dirty="0"/>
              <a:t>   Кроме восходящих (афферентных) путей существуют нисходящие волокна (эфферентные), по которым осуществляется регуляция деятельности нижних уровней анализатора со стороны его высших, в особенности корковых, отделов.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74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Функциональной </a:t>
            </a:r>
            <a:r>
              <a:rPr lang="ru-RU" dirty="0"/>
              <a:t>асимметрии </a:t>
            </a:r>
            <a:r>
              <a:rPr lang="ru-RU" dirty="0" smtClean="0"/>
              <a:t>полушарий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Латерализация</a:t>
            </a:r>
            <a:r>
              <a:rPr lang="ru-RU" dirty="0"/>
              <a:t> психических процессов - важнейшая психофизиологическая характеристика деятельности мозга, основанная на диалектическом единстве двух основных аспектов: функциональной асимметрии (или специализации) полушарий мозга и их взаимодействии в обеспечении психической деятельности человека. В настоящее время межполушарная асимметрия рассматривается как одна из фундаментальных закономерностей работы мозга не только человека, но и животных.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193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484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Кафедра нервных болезней с курсом медицинской реабилитации ПО    Тема: «Особенности строения коры.   Понятие об анализаторах. Проблема функциональной асимметрии. Когнитивные нарушения. Деменция Роль в неврологии.» (В интерактивной форме)   лекция № 2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Строение коры</vt:lpstr>
      <vt:lpstr>Карты полей Бродмана</vt:lpstr>
      <vt:lpstr>Карты полей Бродмана</vt:lpstr>
      <vt:lpstr>Анализатор</vt:lpstr>
      <vt:lpstr>Виды анализаторов</vt:lpstr>
      <vt:lpstr>В анализаторе выделяют три отдела:</vt:lpstr>
      <vt:lpstr>Функциональной асимметрии полушарий</vt:lpstr>
      <vt:lpstr>Специализация левого и правого полушарий</vt:lpstr>
      <vt:lpstr>Презентация PowerPoint</vt:lpstr>
      <vt:lpstr>Роль правого и левого полушарий</vt:lpstr>
      <vt:lpstr>Роль правого и левого полушарий</vt:lpstr>
      <vt:lpstr>Презентация PowerPoint</vt:lpstr>
      <vt:lpstr>Анатомические различия 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Анка</cp:lastModifiedBy>
  <cp:revision>8</cp:revision>
  <dcterms:created xsi:type="dcterms:W3CDTF">2014-01-12T11:31:58Z</dcterms:created>
  <dcterms:modified xsi:type="dcterms:W3CDTF">2014-01-22T13:06:24Z</dcterms:modified>
</cp:coreProperties>
</file>