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5407"/>
    <p:restoredTop sz="98015"/>
  </p:normalViewPr>
  <p:slideViewPr>
    <p:cSldViewPr snapToObjects="1">
      <p:cViewPr varScale="1">
        <p:scale>
          <a:sx n="100" d="100"/>
          <a:sy n="100" d="100"/>
        </p:scale>
        <p:origin x="0" y="0"/>
      </p:cViewPr>
      <p:guideLst>
        <p:guide orient="horz" pos="2156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presProps" Target="presProps.xml"  /><Relationship Id="rId15" Type="http://schemas.openxmlformats.org/officeDocument/2006/relationships/viewProps" Target="viewProps.xml"  /><Relationship Id="rId16" Type="http://schemas.openxmlformats.org/officeDocument/2006/relationships/theme" Target="theme/theme1.xml"  /><Relationship Id="rId17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itle Slide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pPr lvl="0">
              <a:defRPr lang="en-US"/>
            </a:pPr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en-US"/>
            </a:pPr>
            <a:r>
              <a:rPr lang="en-US" altLang="en-US"/>
              <a:t>Click to edit Master subtitle style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940A130E-E3B8-4EBE-931F-81B26B8448AA}" type="datetime1">
              <a:rPr lang="en-US" altLang="en-US"/>
              <a:pPr lvl="0">
                <a:defRPr lang="en-US"/>
              </a:pPr>
              <a:t>1/19/2020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800C6A38-4290-41DD-B95C-4155372FD4AF}" type="slidenum">
              <a:rPr lang="en-US" altLang="en-US"/>
              <a:pPr lvl="0">
                <a:defRPr 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Insert" type="objOnly" preserve="1">
  <p:cSld name="In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/>
            </a:pPr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A348888-F454-4AD2-BA62-3AF29D9807C0}" type="datetime1">
              <a:rPr lang="en-US" altLang="en-US"/>
              <a:pPr lvl="0">
                <a:defRPr/>
              </a:pPr>
              <a:t>1/19/2020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en-US" altLang="en-US"/>
              <a:pPr lvl="0"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able of Contents" type="clipArtAndTx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/>
            </a:pPr>
            <a:r>
              <a:rPr lang="en-US" altLang="en-US"/>
              <a:t>Introduction</a:t>
            </a:r>
            <a:endParaRPr lang="en-US" altLang="en-US"/>
          </a:p>
          <a:p>
            <a:pPr lvl="0">
              <a:defRPr/>
            </a:pPr>
            <a:r>
              <a:rPr lang="en-US" altLang="en-US"/>
              <a:t>Body 1</a:t>
            </a:r>
            <a:endParaRPr lang="en-US" altLang="en-US"/>
          </a:p>
          <a:p>
            <a:pPr lvl="0">
              <a:defRPr/>
            </a:pPr>
            <a:r>
              <a:rPr lang="en-US" altLang="en-US"/>
              <a:t>Body 2</a:t>
            </a:r>
            <a:endParaRPr lang="en-US" altLang="en-US"/>
          </a:p>
          <a:p>
            <a:pPr lvl="0">
              <a:defRPr/>
            </a:pPr>
            <a:r>
              <a:rPr lang="en-US" altLang="en-US"/>
              <a:t>Body 3</a:t>
            </a:r>
            <a:endParaRPr lang="en-US" altLang="en-US"/>
          </a:p>
          <a:p>
            <a:pPr lvl="0">
              <a:defRPr/>
            </a:pPr>
            <a:r>
              <a:rPr lang="en-US" altLang="en-US"/>
              <a:t>Conclusion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6FEC12-A4C9-4837-AF94-AD867782C04C}" type="datetime1">
              <a:rPr lang="en-US" altLang="en-US"/>
              <a:pPr lvl="0">
                <a:defRPr/>
              </a:pPr>
              <a:t>1/19/2020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en-US" altLang="en-US"/>
              <a:pPr lvl="0"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Vertical Title and Text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pPr lvl="0">
              <a:defRPr/>
            </a:pPr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 lang="en-US" altLang="en-US"/>
              <a:t>Click to edit Master text styles</a:t>
            </a:r>
            <a:endParaRPr lang="en-US" altLang="en-US"/>
          </a:p>
          <a:p>
            <a:pPr lvl="1">
              <a:defRPr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7F84A3-4F29-4053-ACFD-1BAF2D3F140C}" type="datetime1">
              <a:rPr lang="en-US" altLang="en-US"/>
              <a:pPr lvl="0">
                <a:defRPr/>
              </a:pPr>
              <a:t>1/19/2020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en-US" altLang="en-US"/>
              <a:pPr lvl="0"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en-US"/>
              <a:t>Click to edit Master text styles</a:t>
            </a:r>
            <a:endParaRPr lang="en-US" altLang="en-US"/>
          </a:p>
          <a:p>
            <a:pPr lvl="1">
              <a:defRPr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953836A-82A3-4C8B-9D31-CD724F3673ED}" type="datetime1">
              <a:rPr lang="en-US" altLang="en-US"/>
              <a:pPr lvl="0">
                <a:defRPr/>
              </a:pPr>
              <a:t>1/19/2020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en-US" altLang="en-US"/>
              <a:pPr lvl="0"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Blank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D2EBAF6-36D0-4DD8-B695-D4C1B37E35D6}" type="datetime1">
              <a:rPr lang="en-US" altLang="en-US"/>
              <a:pPr lvl="0">
                <a:defRPr/>
              </a:pPr>
              <a:t>1/19/2020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en-US" altLang="en-US"/>
              <a:pPr lvl="0"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Section Header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/>
            </a:pPr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 altLang="en-US"/>
              <a:t>Click to edit Master text styles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60728D28-603B-4EFC-80F8-17E5E9107035}" type="datetime1">
              <a:rPr lang="en-US" altLang="en-US"/>
              <a:pPr lvl="0">
                <a:defRPr/>
              </a:pPr>
              <a:t>1/19/2020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en-US" altLang="en-US"/>
              <a:pPr lvl="0"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wo Content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en-US" altLang="en-US"/>
              <a:t>Click to edit Master text styles</a:t>
            </a:r>
            <a:endParaRPr lang="en-US" altLang="en-US"/>
          </a:p>
          <a:p>
            <a:pPr lvl="1">
              <a:defRPr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en-US" altLang="en-US"/>
              <a:t>Click to edit Master text styles</a:t>
            </a:r>
            <a:endParaRPr lang="en-US" altLang="en-US"/>
          </a:p>
          <a:p>
            <a:pPr lvl="1">
              <a:defRPr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27A1F4E-0809-4239-8034-C38E431DAF92}" type="datetime1">
              <a:rPr lang="en-US" altLang="en-US"/>
              <a:pPr lvl="0">
                <a:defRPr/>
              </a:pPr>
              <a:t>1/19/2020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en-US" altLang="en-US"/>
              <a:pPr lvl="0"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itle Only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E0DA496-7307-4E8B-88DE-CB97B48BAB6F}" type="datetime1">
              <a:rPr lang="en-US" altLang="en-US"/>
              <a:pPr lvl="0">
                <a:defRPr/>
              </a:pPr>
              <a:t>1/19/2020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en-US" altLang="en-US"/>
              <a:pPr lvl="0"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able" type="tbl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>
              <a:defRPr/>
            </a:pPr>
            <a:r>
              <a:rPr lang="en-US" altLang="en-US"/>
              <a:t>Click the icon to add table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8721E90-850C-410B-8B89-8394F580CFDA}" type="datetime1">
              <a:rPr lang="en-US" altLang="en-US"/>
              <a:pPr lvl="0">
                <a:defRPr/>
              </a:pPr>
              <a:t>1/19/2020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en-US" altLang="en-US"/>
              <a:pPr lvl="0"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Four Content" type="fourObj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 altLang="en-US"/>
              <a:t>Click to edit Master text styles</a:t>
            </a:r>
            <a:endParaRPr lang="en-US" altLang="en-US"/>
          </a:p>
          <a:p>
            <a:pPr lvl="1">
              <a:defRPr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 altLang="en-US"/>
              <a:t>Click to edit Master text styles</a:t>
            </a:r>
            <a:endParaRPr lang="en-US" altLang="en-US"/>
          </a:p>
          <a:p>
            <a:pPr lvl="1">
              <a:defRPr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 altLang="en-US"/>
              <a:t>Click to edit Master text styles</a:t>
            </a:r>
            <a:endParaRPr lang="en-US" altLang="en-US"/>
          </a:p>
          <a:p>
            <a:pPr lvl="1">
              <a:defRPr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 altLang="en-US"/>
              <a:t>Click to edit Master text styles</a:t>
            </a:r>
            <a:endParaRPr lang="en-US" altLang="en-US"/>
          </a:p>
          <a:p>
            <a:pPr lvl="1">
              <a:defRPr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en-US" altLang="en-US"/>
              <a:pPr lvl="0">
                <a:defRPr/>
              </a:pPr>
              <a:t>1/19/2020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en-US" altLang="en-US"/>
              <a:pPr lvl="0"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Picture with Captio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en-US" altLang="en-US"/>
              <a:t>Click the icon to add picture</a:t>
            </a:r>
            <a:endParaRPr lang="en-US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 altLang="en-US"/>
              <a:t>Click to edit Master text styles</a:t>
            </a:r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en-US" altLang="en-US"/>
              <a:pPr lvl="0">
                <a:defRPr/>
              </a:pPr>
              <a:t>1/19/2020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en-US" altLang="en-US"/>
              <a:pPr lvl="0"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Thinkfree Office">
    <p:bg>
      <p:bgPr shadeToTitle="0">
        <a:gradFill flip="xy" rotWithShape="1">
          <a:gsLst>
            <a:gs pos="0">
              <a:schemeClr val="tx2">
                <a:lumMod val="70000"/>
                <a:alpha val="100000"/>
              </a:schemeClr>
            </a:gs>
            <a:gs pos="33000">
              <a:schemeClr val="bg1">
                <a:alpha val="100000"/>
              </a:schemeClr>
            </a:gs>
            <a:gs pos="11000">
              <a:schemeClr val="accent1">
                <a:alpha val="100000"/>
              </a:schemeClr>
            </a:gs>
          </a:gsLst>
          <a:lin ang="2700000" scaled="0"/>
          <a:tileRect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en-US" altLang="en-US"/>
              <a:t>Click to edit Master text styles</a:t>
            </a:r>
            <a:endParaRPr lang="en-US" altLang="en-US"/>
          </a:p>
          <a:p>
            <a:pPr lvl="1">
              <a:defRPr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D422D86A-5F52-4165-8473-F1B836277586}" type="datetime1">
              <a:rPr lang="en-US" altLang="en-US"/>
              <a:pPr lvl="0">
                <a:defRPr/>
              </a:pPr>
              <a:t>1/19/2020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AD22CD3B-FDDF-4998-970C-76E6E0BEC65F}" type="slidenum">
              <a:rPr lang="en-US" altLang="en-US"/>
              <a:pPr lvl="0"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>
          <a:solidFill>
            <a:schemeClr val="tx2"/>
          </a:solidFill>
        </a:defRPr>
      </a:lvl2pPr>
      <a:lvl3pPr eaLnBrk="1" latinLnBrk="0" hangingPunct="1">
        <a:defRPr>
          <a:solidFill>
            <a:schemeClr val="tx2"/>
          </a:solidFill>
        </a:defRPr>
      </a:lvl3pPr>
      <a:lvl4pPr eaLnBrk="1" latinLnBrk="0" hangingPunct="1">
        <a:defRPr>
          <a:solidFill>
            <a:schemeClr val="tx2"/>
          </a:solidFill>
        </a:defRPr>
      </a:lvl4pPr>
      <a:lvl5pPr eaLnBrk="1" latinLnBrk="0" hangingPunct="1">
        <a:defRPr>
          <a:solidFill>
            <a:schemeClr val="tx2"/>
          </a:solidFill>
        </a:defRPr>
      </a:lvl5pPr>
      <a:lvl6pPr eaLnBrk="1" latinLnBrk="0" hangingPunct="1">
        <a:defRPr>
          <a:solidFill>
            <a:schemeClr val="tx2"/>
          </a:solidFill>
        </a:defRPr>
      </a:lvl6pPr>
      <a:lvl7pPr eaLnBrk="1" latinLnBrk="0" hangingPunct="1">
        <a:defRPr>
          <a:solidFill>
            <a:schemeClr val="tx2"/>
          </a:solidFill>
        </a:defRPr>
      </a:lvl7pPr>
      <a:lvl8pPr eaLnBrk="1" latinLnBrk="0" hangingPunct="1">
        <a:defRPr>
          <a:solidFill>
            <a:schemeClr val="tx2"/>
          </a:solidFill>
        </a:defRPr>
      </a:lvl8pPr>
      <a:lvl9pPr eaLnBrk="1" latinLnBrk="0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gif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pubs.rsna.org/doi/10.1148/radiol.2016132280" TargetMode="External" /><Relationship Id="rId3" Type="http://schemas.openxmlformats.org/officeDocument/2006/relationships/hyperlink" Target="http://www.zhuravlev.info/modules.php?name=Image_Archive" TargetMode="External"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gif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gif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0"/>
          </p:nvPr>
        </p:nvSpPr>
        <p:spPr>
          <a:xfrm>
            <a:off x="914401" y="2535047"/>
            <a:ext cx="10363198" cy="1470025"/>
          </a:xfrm>
        </p:spPr>
        <p:txBody>
          <a:bodyPr/>
          <a:lstStyle/>
          <a:p>
            <a:pPr>
              <a:defRPr lang="en-US"/>
            </a:pPr>
            <a:r>
              <a:rPr lang="ru-RU" altLang="en-US"/>
              <a:t>Синдром Мюллера-Вейсса</a:t>
            </a:r>
            <a:endParaRPr lang="ru-RU" altLang="en-US"/>
          </a:p>
          <a:p>
            <a:pPr>
              <a:defRPr lang="en-US"/>
            </a:pPr>
            <a:endParaRPr lang="ru-RU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5105400"/>
            <a:ext cx="8534399" cy="17526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200">
                <a:solidFill>
                  <a:schemeClr val="tx1"/>
                </a:solidFill>
              </a:rPr>
              <a:t>Выполнил: </a:t>
            </a:r>
            <a:endParaRPr lang="ru-RU" sz="220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ru-RU" sz="2200">
                <a:solidFill>
                  <a:schemeClr val="tx1"/>
                </a:solidFill>
              </a:rPr>
              <a:t>ординатор 1 года </a:t>
            </a:r>
            <a:endParaRPr lang="ru-RU" sz="220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ru-RU" sz="2200">
                <a:solidFill>
                  <a:schemeClr val="tx1"/>
                </a:solidFill>
              </a:rPr>
              <a:t>кафедры лучевой диагностики ИПО.</a:t>
            </a:r>
            <a:endParaRPr lang="ru-RU" sz="220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ru-RU" sz="2200">
                <a:solidFill>
                  <a:schemeClr val="tx1"/>
                </a:solidFill>
              </a:rPr>
              <a:t> </a:t>
            </a:r>
            <a:r>
              <a:rPr lang="ru-RU" altLang="en-US" sz="2200">
                <a:solidFill>
                  <a:schemeClr val="tx1"/>
                </a:solidFill>
              </a:rPr>
              <a:t>Яценко Д</a:t>
            </a:r>
            <a:r>
              <a:rPr lang="en-US" altLang="ru-RU" sz="2200">
                <a:solidFill>
                  <a:schemeClr val="tx1"/>
                </a:solidFill>
              </a:rPr>
              <a:t>.</a:t>
            </a:r>
            <a:r>
              <a:rPr lang="ru-RU" altLang="en-US" sz="2200">
                <a:solidFill>
                  <a:schemeClr val="tx1"/>
                </a:solidFill>
              </a:rPr>
              <a:t>Э</a:t>
            </a:r>
            <a:endParaRPr lang="ru-RU" altLang="en-US" sz="2200">
              <a:solidFill>
                <a:schemeClr val="tx1"/>
              </a:solidFill>
            </a:endParaRPr>
          </a:p>
          <a:p>
            <a:pPr algn="r">
              <a:defRPr lang="en-US"/>
            </a:pPr>
            <a:endParaRPr lang="ru-RU" sz="2200"/>
          </a:p>
        </p:txBody>
      </p:sp>
      <p:sp>
        <p:nvSpPr>
          <p:cNvPr id="4" name=""/>
          <p:cNvSpPr txBox="1"/>
          <p:nvPr/>
        </p:nvSpPr>
        <p:spPr>
          <a:xfrm>
            <a:off x="914401" y="332613"/>
            <a:ext cx="10942319" cy="1090803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>
              <a:defRPr/>
            </a:pPr>
            <a:r>
              <a:rPr lang="ru-RU" sz="2200"/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 - Ясенецкого» </a:t>
            </a:r>
            <a:endParaRPr lang="ru-RU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467472" y="3270059"/>
            <a:ext cx="5652906" cy="1988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 dir="rd"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/>
          <p:cNvSpPr txBox="1"/>
          <p:nvPr/>
        </p:nvSpPr>
        <p:spPr>
          <a:xfrm>
            <a:off x="504062" y="1052703"/>
            <a:ext cx="6096000" cy="2745867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sz="22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У этого пациента была характерная деформация и фрагментация ладьевидной кости, что позволило диагностировать болезнь Мюллера-Вейсса. Давняя боль в дор</a:t>
            </a:r>
            <a:r>
              <a:rPr xmlns:mc="http://schemas.openxmlformats.org/markup-compatibility/2006" xmlns:hp="http://schemas.haansoft.com/office/presentation/8.0" lang="ru-RU" altLang="en-US" sz="22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с</a:t>
            </a:r>
            <a:r>
              <a:rPr xmlns:mc="http://schemas.openxmlformats.org/markup-compatibility/2006" xmlns:hp="http://schemas.haansoft.com/office/presentation/8.0" sz="22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омедиальной средней части стопы у взрослого пациента без скрытых системных нарушений, хотя и неспецифическая, также согласуется с этим диагнозом.</a:t>
            </a:r>
            <a:endParaRPr xmlns:mc="http://schemas.openxmlformats.org/markup-compatibility/2006" xmlns:hp="http://schemas.haansoft.com/office/presentation/8.0" sz="2200" b="0" i="0" strike="noStrike" mc:Ignorable="hp" hp:hslEmbossed="0">
              <a:solidFill>
                <a:srgbClr val="000000">
                  <a:alpha val="100000"/>
                </a:srgb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7752207" y="7585"/>
            <a:ext cx="3096387" cy="68504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 dir="rd"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Список литературы</a:t>
            </a:r>
            <a:r>
              <a:rPr lang="en-US" altLang="ru-RU"/>
              <a:t>:</a:t>
            </a:r>
            <a:endParaRPr lang="en-US" alt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Статья с сайта радиологоического общества Северной Америки </a:t>
            </a:r>
            <a:r>
              <a:rPr lang="ru-RU" altLang="en-US">
                <a:hlinkClick r:id="rId2"/>
              </a:rPr>
              <a:t>https://pubs.rsna.org/doi/10.1148/radiol.2016132280</a:t>
            </a:r>
            <a:endParaRPr lang="ru-RU" altLang="en-US"/>
          </a:p>
          <a:p>
            <a:pPr>
              <a:defRPr/>
            </a:pPr>
            <a:r>
              <a:rPr lang="ru-RU" altLang="en-US"/>
              <a:t>Сайт практического рентгенолога </a:t>
            </a:r>
            <a:r>
              <a:rPr lang="ru-RU" altLang="en-US">
                <a:hlinkClick r:id="rId3"/>
              </a:rPr>
              <a:t>http://www.zhuravlev.info/modules.php?name=Image_Archive</a:t>
            </a:r>
            <a:endParaRPr lang="ru-RU" altLang="en-US"/>
          </a:p>
          <a:p>
            <a:pPr>
              <a:defRPr/>
            </a:pPr>
            <a:endParaRPr lang="ru-RU" altLang="en-US"/>
          </a:p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-18216"/>
            <a:ext cx="12192000" cy="6876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609600" y="2420874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ru-RU" altLang="en-US" sz="6000" b="1">
                <a:solidFill>
                  <a:schemeClr val="bg1"/>
                </a:solidFill>
              </a:rPr>
              <a:t>Спасибо за внимание</a:t>
            </a:r>
            <a:r>
              <a:rPr lang="en-US" altLang="ru-RU" sz="6000" b="1">
                <a:solidFill>
                  <a:schemeClr val="bg1"/>
                </a:solidFill>
              </a:rPr>
              <a:t>!</a:t>
            </a:r>
            <a:endParaRPr lang="en-US" altLang="ru-RU" sz="60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 b="1">
                <a:solidFill>
                  <a:schemeClr val="tx1"/>
                </a:solidFill>
              </a:rPr>
              <a:t>Определение</a:t>
            </a:r>
            <a:r>
              <a:rPr lang="ru-RU" altLang="en-US"/>
              <a:t> </a:t>
            </a:r>
            <a:endParaRPr lang="ru-RU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 sz="3400"/>
              <a:t>Болезнь Мюллера-Вейсса это прогрессирующее деформирующее редкое заболевание, которое поражает ладьевидные кости стоп</a:t>
            </a:r>
            <a:r>
              <a:rPr lang="en-US" altLang="ru-RU" sz="3400"/>
              <a:t>.</a:t>
            </a:r>
            <a:endParaRPr lang="en-US" altLang="ru-RU"/>
          </a:p>
          <a:p>
            <a:pPr>
              <a:defRPr/>
            </a:pPr>
            <a:endParaRPr lang="ru-RU" altLang="en-US"/>
          </a:p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 dir="rd"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Механизмы развития</a:t>
            </a:r>
            <a:r>
              <a:rPr lang="en-US" altLang="ru-RU"/>
              <a:t>:</a:t>
            </a:r>
            <a:endParaRPr lang="en-US" altLang="ru-RU"/>
          </a:p>
        </p:txBody>
      </p:sp>
      <p:sp>
        <p:nvSpPr>
          <p:cNvPr id="4" name=""/>
          <p:cNvSpPr/>
          <p:nvPr/>
        </p:nvSpPr>
        <p:spPr>
          <a:xfrm>
            <a:off x="839342" y="1417637"/>
            <a:ext cx="11089387" cy="297148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marL="257040" indent="-257040" algn="l"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lang="ru-RU" altLang="en-US" sz="27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Calibri"/>
              </a:rPr>
              <a:t>в</a:t>
            </a:r>
            <a:r>
              <a:rPr xmlns:mc="http://schemas.openxmlformats.org/markup-compatibility/2006" xmlns:hp="http://schemas.haansoft.com/office/presentation/8.0" sz="27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Calibri"/>
              </a:rPr>
              <a:t>рожденный порок развития</a:t>
            </a:r>
            <a:r>
              <a:rPr xmlns:mc="http://schemas.openxmlformats.org/markup-compatibility/2006" xmlns:hp="http://schemas.haansoft.com/office/presentation/8.0" lang="en-US" altLang="ru-RU" sz="27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Calibri"/>
              </a:rPr>
              <a:t>;</a:t>
            </a:r>
            <a:endParaRPr xmlns:mc="http://schemas.openxmlformats.org/markup-compatibility/2006" xmlns:hp="http://schemas.haansoft.com/office/presentation/8.0" lang="en-US" altLang="ru-RU" sz="2700" b="0" i="0" strike="noStrike" mc:Ignorable="hp" hp:hslEmbossed="0">
              <a:solidFill>
                <a:srgbClr val="000000">
                  <a:alpha val="100000"/>
                </a:srgbClr>
              </a:solidFill>
              <a:latin typeface="Arial"/>
              <a:ea typeface="Calibri"/>
            </a:endParaRPr>
          </a:p>
          <a:p>
            <a:pPr marL="257040" indent="-257040" algn="l"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sz="27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Calibri"/>
              </a:rPr>
              <a:t>отсроченное окостенение таранной</a:t>
            </a:r>
            <a:r>
              <a:rPr xmlns:mc="http://schemas.openxmlformats.org/markup-compatibility/2006" xmlns:hp="http://schemas.haansoft.com/office/presentation/8.0" lang="en-US" altLang="ru-RU" sz="27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Calibri"/>
              </a:rPr>
              <a:t>,</a:t>
            </a:r>
            <a:r>
              <a:rPr xmlns:mc="http://schemas.openxmlformats.org/markup-compatibility/2006" xmlns:hp="http://schemas.haansoft.com/office/presentation/8.0" sz="27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Calibri"/>
              </a:rPr>
              <a:t> ладьевидной кости</a:t>
            </a:r>
            <a:r>
              <a:rPr xmlns:mc="http://schemas.openxmlformats.org/markup-compatibility/2006" xmlns:hp="http://schemas.haansoft.com/office/presentation/8.0" lang="en-US" altLang="ru-RU" sz="27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Calibri"/>
              </a:rPr>
              <a:t>;</a:t>
            </a:r>
            <a:r>
              <a:rPr xmlns:mc="http://schemas.openxmlformats.org/markup-compatibility/2006" xmlns:hp="http://schemas.haansoft.com/office/presentation/8.0" sz="27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Calibri"/>
              </a:rPr>
              <a:t> </a:t>
            </a:r>
            <a:endParaRPr xmlns:mc="http://schemas.openxmlformats.org/markup-compatibility/2006" xmlns:hp="http://schemas.haansoft.com/office/presentation/8.0" sz="2700" b="0" i="0" strike="noStrike" mc:Ignorable="hp" hp:hslEmbossed="0">
              <a:solidFill>
                <a:srgbClr val="000000">
                  <a:alpha val="100000"/>
                </a:srgbClr>
              </a:solidFill>
              <a:latin typeface="Arial"/>
              <a:ea typeface="Calibri"/>
            </a:endParaRPr>
          </a:p>
          <a:p>
            <a:pPr marL="257040" indent="-257040" algn="l"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sz="27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Calibri"/>
              </a:rPr>
              <a:t>ненормальное развитие болезни Келера</a:t>
            </a:r>
            <a:r>
              <a:rPr xmlns:mc="http://schemas.openxmlformats.org/markup-compatibility/2006" xmlns:hp="http://schemas.haansoft.com/office/presentation/8.0" lang="en-US" altLang="ru-RU" sz="27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Calibri"/>
              </a:rPr>
              <a:t>;</a:t>
            </a:r>
            <a:endParaRPr xmlns:mc="http://schemas.openxmlformats.org/markup-compatibility/2006" xmlns:hp="http://schemas.haansoft.com/office/presentation/8.0" lang="en-US" altLang="ru-RU" sz="2700" b="0" i="0" strike="noStrike" mc:Ignorable="hp" hp:hslEmbossed="0">
              <a:solidFill>
                <a:srgbClr val="000000">
                  <a:alpha val="100000"/>
                </a:srgbClr>
              </a:solidFill>
              <a:latin typeface="Arial"/>
              <a:ea typeface="Calibri"/>
            </a:endParaRPr>
          </a:p>
          <a:p>
            <a:pPr marL="257040" indent="-257040" algn="l"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sz="27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Calibri"/>
              </a:rPr>
              <a:t>остеохондрит, остеоартрит, наложенный на диспластическую ладьевидную кость</a:t>
            </a:r>
            <a:r>
              <a:rPr xmlns:mc="http://schemas.openxmlformats.org/markup-compatibility/2006" xmlns:hp="http://schemas.haansoft.com/office/presentation/8.0" lang="en-US" altLang="ru-RU" sz="27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Calibri"/>
              </a:rPr>
              <a:t>;</a:t>
            </a:r>
            <a:endParaRPr xmlns:mc="http://schemas.openxmlformats.org/markup-compatibility/2006" xmlns:hp="http://schemas.haansoft.com/office/presentation/8.0" lang="en-US" altLang="ru-RU" sz="2700" b="0" i="0" strike="noStrike" mc:Ignorable="hp" hp:hslEmbossed="0">
              <a:solidFill>
                <a:srgbClr val="000000">
                  <a:alpha val="100000"/>
                </a:srgbClr>
              </a:solidFill>
              <a:latin typeface="Arial"/>
              <a:ea typeface="Calibri"/>
            </a:endParaRPr>
          </a:p>
          <a:p>
            <a:pPr marL="257040" indent="-257040" algn="l">
              <a:buFont typeface="Arial"/>
              <a:buChar char="•"/>
              <a:defRPr/>
            </a:pPr>
            <a:r>
              <a:rPr xmlns:mc="http://schemas.openxmlformats.org/markup-compatibility/2006" xmlns:hp="http://schemas.haansoft.com/office/presentation/8.0" sz="27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Calibri"/>
              </a:rPr>
              <a:t>травма или некроз травматического или биомеханического происхождения</a:t>
            </a:r>
            <a:r>
              <a:rPr xmlns:mc="http://schemas.openxmlformats.org/markup-compatibility/2006" xmlns:hp="http://schemas.haansoft.com/office/presentation/8.0" lang="en-US" altLang="ru-RU" sz="27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Calibri"/>
              </a:rPr>
              <a:t>.</a:t>
            </a:r>
            <a:endParaRPr xmlns:mc="http://schemas.openxmlformats.org/markup-compatibility/2006" xmlns:hp="http://schemas.haansoft.com/office/presentation/8.0" lang="en-US" altLang="ru-RU" sz="2700" b="0" i="0" strike="noStrike" mc:Ignorable="hp" hp:hslEmbossed="0">
              <a:solidFill>
                <a:srgbClr val="000000">
                  <a:alpha val="100000"/>
                </a:srgbClr>
              </a:solidFill>
              <a:latin typeface="Arial"/>
              <a:ea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 dir="rd"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Клиника</a:t>
            </a:r>
            <a:endParaRPr lang="ru-RU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Впервые у взрослых (дифференциально-диагностический признак)</a:t>
            </a:r>
            <a:endParaRPr lang="ru-RU" altLang="en-US"/>
          </a:p>
          <a:p>
            <a:pPr>
              <a:defRPr/>
            </a:pPr>
            <a:r>
              <a:rPr lang="ru-RU" altLang="en-US"/>
              <a:t>Развиваются затруднения при ходьбе с колющей болью в тыле стоп</a:t>
            </a:r>
            <a:r>
              <a:rPr lang="en-US" altLang="ru-RU"/>
              <a:t>;</a:t>
            </a:r>
            <a:endParaRPr lang="en-US" altLang="ru-RU"/>
          </a:p>
          <a:p>
            <a:pPr>
              <a:defRPr/>
            </a:pPr>
            <a:r>
              <a:rPr lang="ru-RU" altLang="en-US"/>
              <a:t>Двустороннее вовлечение</a:t>
            </a:r>
            <a:r>
              <a:rPr lang="en-US" altLang="ru-RU"/>
              <a:t>;</a:t>
            </a:r>
            <a:endParaRPr lang="en-US" altLang="ru-RU"/>
          </a:p>
          <a:p>
            <a:pPr>
              <a:buNone/>
              <a:defRPr/>
            </a:pPr>
            <a:endParaRPr lang="en-US" altLang="ru-RU"/>
          </a:p>
          <a:p>
            <a:pPr>
              <a:defRPr/>
            </a:pPr>
            <a:endParaRPr lang="ru-RU" altLang="en-US"/>
          </a:p>
          <a:p>
            <a:pPr>
              <a:defRPr/>
            </a:pPr>
            <a:endParaRPr lang="ru-RU" altLang="en-US"/>
          </a:p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 dir="rd"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Диагностика</a:t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839342" y="24581"/>
            <a:ext cx="3096387" cy="6850414"/>
          </a:xfrm>
          <a:prstGeom prst="rect">
            <a:avLst/>
          </a:prstGeom>
        </p:spPr>
      </p:pic>
      <p:sp>
        <p:nvSpPr>
          <p:cNvPr id="5" name=""/>
          <p:cNvSpPr/>
          <p:nvPr/>
        </p:nvSpPr>
        <p:spPr>
          <a:xfrm>
            <a:off x="4151757" y="1526857"/>
            <a:ext cx="7128891" cy="20812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lang="ru-RU" altLang="en-US" sz="22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Calibri"/>
              </a:rPr>
              <a:t>Д</a:t>
            </a:r>
            <a:r>
              <a:rPr xmlns:mc="http://schemas.openxmlformats.org/markup-compatibility/2006" xmlns:hp="http://schemas.haansoft.com/office/presentation/8.0" sz="22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Calibri"/>
              </a:rPr>
              <a:t>еформация ладьевидной кости</a:t>
            </a:r>
            <a:r>
              <a:rPr xmlns:mc="http://schemas.openxmlformats.org/markup-compatibility/2006" xmlns:hp="http://schemas.haansoft.com/office/presentation/8.0" lang="ru-RU" altLang="en-US" sz="22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Calibri"/>
              </a:rPr>
              <a:t> в виде запятой</a:t>
            </a:r>
            <a:r>
              <a:rPr xmlns:mc="http://schemas.openxmlformats.org/markup-compatibility/2006" xmlns:hp="http://schemas.haansoft.com/office/presentation/8.0" sz="22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Calibri"/>
              </a:rPr>
              <a:t> (пунктирный контур) с медиальным подвывихом ладьевидной кости относительно таранной кости. </a:t>
            </a:r>
            <a:endParaRPr xmlns:mc="http://schemas.openxmlformats.org/markup-compatibility/2006" xmlns:hp="http://schemas.haansoft.com/office/presentation/8.0" sz="2200" b="0" i="0" strike="noStrike" mc:Ignorable="hp" hp:hslEmbossed="0">
              <a:solidFill>
                <a:srgbClr val="000000">
                  <a:alpha val="100000"/>
                </a:srgbClr>
              </a:solidFill>
              <a:latin typeface="Arial"/>
              <a:ea typeface="Calibri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sz="2200" b="0" i="0" strike="noStrike" mc:Ignorable="hp" hp:hslEmbossed="0">
              <a:solidFill>
                <a:srgbClr val="000000">
                  <a:alpha val="100000"/>
                </a:srgbClr>
              </a:solidFill>
              <a:latin typeface="Arial"/>
              <a:ea typeface="Calibri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lang="ru-RU" altLang="en-US" sz="22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Calibri"/>
              </a:rPr>
              <a:t>М</a:t>
            </a:r>
            <a:r>
              <a:rPr xmlns:mc="http://schemas.openxmlformats.org/markup-compatibility/2006" xmlns:hp="http://schemas.haansoft.com/office/presentation/8.0" sz="22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Calibri"/>
              </a:rPr>
              <a:t>едиальный подвывих куб</a:t>
            </a:r>
            <a:r>
              <a:rPr xmlns:mc="http://schemas.openxmlformats.org/markup-compatibility/2006" xmlns:hp="http://schemas.haansoft.com/office/presentation/8.0" lang="ru-RU" altLang="en-US" sz="22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Calibri"/>
              </a:rPr>
              <a:t>овидной</a:t>
            </a:r>
            <a:r>
              <a:rPr xmlns:mc="http://schemas.openxmlformats.org/markup-compatibility/2006" xmlns:hp="http://schemas.haansoft.com/office/presentation/8.0" sz="22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Calibri"/>
              </a:rPr>
              <a:t> кости относительно пяточной кости.</a:t>
            </a:r>
            <a:endParaRPr xmlns:mc="http://schemas.openxmlformats.org/markup-compatibility/2006" xmlns:hp="http://schemas.haansoft.com/office/presentation/8.0" sz="2200" b="0" i="0" strike="noStrike" mc:Ignorable="hp" hp:hslEmbossed="0">
              <a:solidFill>
                <a:srgbClr val="000000">
                  <a:alpha val="100000"/>
                </a:srgbClr>
              </a:solidFill>
              <a:latin typeface="Arial"/>
              <a:ea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 dir="rd"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784752" y="252650"/>
            <a:ext cx="8622496" cy="4328493"/>
          </a:xfrm>
          <a:prstGeom prst="rect">
            <a:avLst/>
          </a:prstGeom>
        </p:spPr>
      </p:pic>
      <p:sp>
        <p:nvSpPr>
          <p:cNvPr id="4" name=""/>
          <p:cNvSpPr/>
          <p:nvPr/>
        </p:nvSpPr>
        <p:spPr>
          <a:xfrm>
            <a:off x="1199388" y="4797171"/>
            <a:ext cx="10477119" cy="10528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sz="21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Calibri"/>
              </a:rPr>
              <a:t>Боковая рентгенограмма левой стопы показывает фрагментацию ладьевидной кости с легким дорсальным выпячиванием меньшего дорсального фрагмента. </a:t>
            </a:r>
            <a:r>
              <a:rPr xmlns:mc="http://schemas.openxmlformats.org/markup-compatibility/2006" xmlns:hp="http://schemas.haansoft.com/office/presentation/8.0" lang="ru-RU" altLang="en-US" sz="21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Calibri"/>
              </a:rPr>
              <a:t>Имеется плоскостопие</a:t>
            </a:r>
            <a:r>
              <a:rPr xmlns:mc="http://schemas.openxmlformats.org/markup-compatibility/2006" xmlns:hp="http://schemas.haansoft.com/office/presentation/8.0" lang="en-US" altLang="ru-RU" sz="21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Calibri"/>
              </a:rPr>
              <a:t>.</a:t>
            </a:r>
            <a:endParaRPr xmlns:mc="http://schemas.openxmlformats.org/markup-compatibility/2006" xmlns:hp="http://schemas.haansoft.com/office/presentation/8.0" lang="en-US" altLang="ru-RU" sz="2100" b="0" i="0" strike="noStrike" mc:Ignorable="hp" hp:hslEmbossed="0">
              <a:solidFill>
                <a:srgbClr val="000000">
                  <a:alpha val="100000"/>
                </a:srgbClr>
              </a:solidFill>
              <a:latin typeface="Arial"/>
              <a:ea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 dir="rd"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Дифференциальная диагностика</a:t>
            </a:r>
            <a:endParaRPr lang="ru-RU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0"/>
            <a:ext cx="6516241" cy="4525963"/>
          </a:xfrm>
        </p:spPr>
        <p:txBody>
          <a:bodyPr/>
          <a:lstStyle/>
          <a:p>
            <a:pPr>
              <a:defRPr/>
            </a:pPr>
            <a:r>
              <a:rPr lang="ru-RU" altLang="en-US"/>
              <a:t>Болезнь Келлера</a:t>
            </a:r>
            <a:endParaRPr lang="ru-RU" altLang="en-US"/>
          </a:p>
          <a:p>
            <a:pPr>
              <a:defRPr/>
            </a:pPr>
            <a:r>
              <a:rPr lang="ru-RU" altLang="en-US"/>
              <a:t>Вторичный остеонекроз</a:t>
            </a:r>
            <a:endParaRPr lang="ru-RU" altLang="en-US"/>
          </a:p>
          <a:p>
            <a:pPr>
              <a:defRPr/>
            </a:pPr>
            <a:r>
              <a:rPr lang="ru-RU" altLang="en-US"/>
              <a:t>Остеомиелит и травматические переломы</a:t>
            </a:r>
            <a:endParaRPr lang="ru-RU" altLang="en-US"/>
          </a:p>
          <a:p>
            <a:pPr>
              <a:defRPr/>
            </a:pPr>
            <a:r>
              <a:rPr lang="ru-RU" altLang="en-US"/>
              <a:t>Диабетическая стопа </a:t>
            </a:r>
            <a:endParaRPr lang="ru-RU" altLang="en-US"/>
          </a:p>
          <a:p>
            <a:pPr>
              <a:defRPr/>
            </a:pPr>
            <a:endParaRPr lang="ru-RU" altLang="en-US"/>
          </a:p>
          <a:p>
            <a:pPr>
              <a:defRPr/>
            </a:pPr>
            <a:endParaRPr lang="ru-RU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rcRect r="65190"/>
          <a:stretch>
            <a:fillRect/>
          </a:stretch>
        </p:blipFill>
        <p:spPr>
          <a:xfrm>
            <a:off x="6744081" y="1363328"/>
            <a:ext cx="5198361" cy="49997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 dir="rd"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Лечение</a:t>
            </a:r>
            <a:endParaRPr lang="ru-RU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166018"/>
            <a:ext cx="10972798" cy="4525963"/>
          </a:xfrm>
        </p:spPr>
        <p:txBody>
          <a:bodyPr/>
          <a:lstStyle/>
          <a:p>
            <a:pPr>
              <a:defRPr/>
            </a:pPr>
            <a:r>
              <a:rPr lang="ru-RU" altLang="en-US"/>
              <a:t>Предлагаемые хирургические варианты включают декомпрессию ядра с аутологичным костным трансплантатом или без него и различные комбинации артродеза средней части стопы, тройного артродеза или слияния медиальной колонки. </a:t>
            </a:r>
            <a:endParaRPr lang="ru-RU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rcRect t="47080"/>
          <a:stretch>
            <a:fillRect/>
          </a:stretch>
        </p:blipFill>
        <p:spPr>
          <a:xfrm>
            <a:off x="4439793" y="3861054"/>
            <a:ext cx="6400800" cy="26109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 dir="rd"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609600" y="0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ru-RU" altLang="en-US"/>
              <a:t>Клинический случай</a:t>
            </a:r>
            <a:endParaRPr lang="ru-RU" altLang="en-US"/>
          </a:p>
        </p:txBody>
      </p:sp>
      <p:sp>
        <p:nvSpPr>
          <p:cNvPr id="4" name=""/>
          <p:cNvSpPr/>
          <p:nvPr/>
        </p:nvSpPr>
        <p:spPr>
          <a:xfrm>
            <a:off x="371283" y="1296162"/>
            <a:ext cx="6732843" cy="50131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>
              <a:defRPr/>
            </a:pPr>
            <a:r>
              <a:rPr xmlns:mc="http://schemas.openxmlformats.org/markup-compatibility/2006" xmlns:hp="http://schemas.haansoft.com/office/presentation/8.0" sz="22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53-летняя женщина поступила в больницу для оценки прогрессирующей давней боли в ногах левой дорсомедиальной области, которая усилилась при ношении тяжестей. Травмы в анамнезе не было. Предварительные оценки проводились в другом учреждении, и она не отвечала на консервативную терапию. Физикальное обследование выявило болезненность над левым голеностопным суставом и уплощение медиальной дуги левой стопы. Биохимический и общий анализ крови не выявили аномальных результатов. Пациентке была сделана рутинная рентгенограмма левой ноги и компьютерная томография (КТ) обеих ног. </a:t>
            </a:r>
            <a:endParaRPr xmlns:mc="http://schemas.openxmlformats.org/markup-compatibility/2006" xmlns:hp="http://schemas.haansoft.com/office/presentation/8.0" sz="2000" b="0" i="0" strike="noStrike" mc:Ignorable="hp" hp:hslEmbossed="0">
              <a:solidFill>
                <a:srgbClr val="000000">
                  <a:alpha val="100000"/>
                </a:srgbClr>
              </a:solidFill>
              <a:latin typeface="Calibri"/>
              <a:ea typeface="Calibri"/>
              <a:cs typeface="Calibri"/>
            </a:endParaRPr>
          </a:p>
          <a:p>
            <a:pPr algn="l">
              <a:defRPr/>
            </a:pPr>
            <a:r>
              <a:rPr xmlns:mc="http://schemas.openxmlformats.org/markup-compatibility/2006" xmlns:hp="http://schemas.haansoft.com/office/presentation/8.0" sz="20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endParaRPr xmlns:mc="http://schemas.openxmlformats.org/markup-compatibility/2006" xmlns:hp="http://schemas.haansoft.com/office/presentation/8.0" sz="2000" b="0" i="0" strike="noStrike" mc:Ignorable="hp" hp:hslEmbossed="0">
              <a:solidFill>
                <a:srgbClr val="000000">
                  <a:alpha val="100000"/>
                </a:srgbClr>
              </a:solidFill>
              <a:latin typeface="Calibri"/>
              <a:ea typeface="Calibri"/>
              <a:cs typeface="Calibri"/>
            </a:endParaRPr>
          </a:p>
          <a:p>
            <a:pPr algn="l">
              <a:defRPr/>
            </a:pPr>
            <a:endParaRPr xmlns:mc="http://schemas.openxmlformats.org/markup-compatibility/2006" xmlns:hp="http://schemas.haansoft.com/office/presentation/8.0" sz="2000" b="0" i="0" strike="noStrike" mc:Ignorable="hp" hp:hslEmbossed="0">
              <a:solidFill>
                <a:srgbClr val="000000">
                  <a:alpha val="100000"/>
                </a:srgb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896225" y="1440179"/>
            <a:ext cx="3375310" cy="44371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350">
        <p:strips dir="rd"/>
      </p:transition>
    </mc:Choice>
    <mc:Fallback>
      <p:transition xmlns:mc="http://schemas.openxmlformats.org/markup-compatibility/2006" xmlns:hp="http://schemas.haansoft.com/office/presentation/8.0" spd="med" mc:Ignorable="hp" hp:hslDur="1350">
        <p:fade/>
      </p:transition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Thinkfree Office">
  <a:themeElements>
    <a:clrScheme name="Thinkfree Office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Thinkfree Office">
      <a:majorFont>
        <a:latin typeface="HCR Dotum"/>
        <a:ea typeface=""/>
        <a:cs typeface="Times New Roman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HCR Dotum"/>
        <a:ea typeface=""/>
        <a:cs typeface="Times New Roman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inkfre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294</ep:Words>
  <ep:PresentationFormat>On-screen Show (4:3)</ep:PresentationFormat>
  <ep:Paragraphs>37</ep:Paragraphs>
  <ep:Slides>12</ep:Slides>
  <ep:Notes>0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12</vt:i4>
      </vt:variant>
    </vt:vector>
  </ep:HeadingPairs>
  <ep:TitlesOfParts>
    <vt:vector size="13" baseType="lpstr">
      <vt:lpstr>Thinkfree Office</vt:lpstr>
      <vt:lpstr>Синдром Мюллера-Вейсса</vt:lpstr>
      <vt:lpstr>Определение</vt:lpstr>
      <vt:lpstr>Механизмы развития:</vt:lpstr>
      <vt:lpstr>Клиника</vt:lpstr>
      <vt:lpstr>Диагностика</vt:lpstr>
      <vt:lpstr>Слайд 6</vt:lpstr>
      <vt:lpstr>Дифференциальная диагностика</vt:lpstr>
      <vt:lpstr>Лечение</vt:lpstr>
      <vt:lpstr>Клинический случай</vt:lpstr>
      <vt:lpstr>Слайд 10</vt:lpstr>
      <vt:lpstr>Список литературы:</vt:lpstr>
      <vt:lpstr>Спасибо за внимание!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2015-12-02T08:37:17.936</dcterms:created>
  <cp:lastModifiedBy>пользователь</cp:lastModifiedBy>
  <dcterms:modified xsi:type="dcterms:W3CDTF">2020-01-19T13:32:16.505</dcterms:modified>
  <cp:revision>33</cp:revision>
  <cp:version>0906.0100.01</cp:version>
</cp:coreProperties>
</file>