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5" r:id="rId6"/>
    <p:sldId id="264" r:id="rId7"/>
    <p:sldId id="28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83" r:id="rId19"/>
    <p:sldId id="275" r:id="rId20"/>
    <p:sldId id="277" r:id="rId21"/>
    <p:sldId id="285" r:id="rId22"/>
    <p:sldId id="286" r:id="rId23"/>
    <p:sldId id="287" r:id="rId24"/>
    <p:sldId id="288" r:id="rId25"/>
    <p:sldId id="289" r:id="rId26"/>
    <p:sldId id="279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2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1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6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7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9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2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1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8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09ED-9DAE-4FC8-BC16-D13D5764AA72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233-5526-4387-81EE-342EB89CB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9023" y="2167869"/>
            <a:ext cx="10218991" cy="26741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Диагностика </a:t>
            </a:r>
            <a:r>
              <a:rPr lang="ru-RU" b="1" dirty="0" smtClean="0"/>
              <a:t>сарком </a:t>
            </a:r>
            <a:r>
              <a:rPr lang="ru-RU" b="1" dirty="0"/>
              <a:t>мягких тканей брюшной полости и </a:t>
            </a:r>
            <a:r>
              <a:rPr lang="ru-RU" b="1" dirty="0" smtClean="0"/>
              <a:t>малого таза с помощью методов лучевой </a:t>
            </a:r>
            <a:r>
              <a:rPr lang="ru-RU" b="1" dirty="0" smtClean="0"/>
              <a:t>диагностики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3833" y="4915901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cap="none" spc="0" dirty="0" smtClean="0">
                <a:solidFill>
                  <a:schemeClr val="tx1"/>
                </a:solidFill>
                <a:latin typeface="+mn-lt"/>
              </a:rPr>
              <a:t>Выполнила: ординатор кафедры лучевой диагностики ИПО</a:t>
            </a:r>
          </a:p>
          <a:p>
            <a:pPr algn="l">
              <a:lnSpc>
                <a:spcPct val="100000"/>
              </a:lnSpc>
            </a:pPr>
            <a:r>
              <a:rPr lang="ru-RU" b="1" cap="none" spc="0" dirty="0" err="1" smtClean="0">
                <a:solidFill>
                  <a:schemeClr val="tx1"/>
                </a:solidFill>
                <a:latin typeface="+mn-lt"/>
              </a:rPr>
              <a:t>Цыхоня</a:t>
            </a:r>
            <a:r>
              <a:rPr lang="ru-RU" b="1" cap="none" spc="0" dirty="0" smtClean="0">
                <a:solidFill>
                  <a:schemeClr val="tx1"/>
                </a:solidFill>
                <a:latin typeface="+mn-lt"/>
              </a:rPr>
              <a:t> Анастасия Сергеевна</a:t>
            </a:r>
          </a:p>
          <a:p>
            <a:endParaRPr lang="ru-RU" dirty="0" smtClean="0"/>
          </a:p>
          <a:p>
            <a:r>
              <a:rPr lang="ru-RU" dirty="0" smtClean="0"/>
              <a:t>2021г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6F199A9D-E764-4746-9C3F-F97DF00F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7" y="253578"/>
            <a:ext cx="2127971" cy="1553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446C59-E348-45E7-A295-DC59A7CFB12E}"/>
              </a:ext>
            </a:extLst>
          </p:cNvPr>
          <p:cNvSpPr txBox="1"/>
          <p:nvPr/>
        </p:nvSpPr>
        <p:spPr>
          <a:xfrm>
            <a:off x="2488368" y="242380"/>
            <a:ext cx="9578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ФГБОУ ВО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/>
              </a:rPr>
              <a:t>КрасГМУ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 им. проф. В.Ф. Войно-Ясенецкого Минздрава РФ</a:t>
            </a:r>
          </a:p>
          <a:p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680" y="896793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Кафедра лучевой диагностики ИПО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Лейомиосаркома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1325880"/>
            <a:ext cx="11006328" cy="5116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Лейомиосаркома</a:t>
            </a:r>
            <a:r>
              <a:rPr lang="ru-RU" sz="3200" dirty="0"/>
              <a:t> — это злокачественная опухоль, которая развивается из клеток гладкомышечной </a:t>
            </a:r>
            <a:r>
              <a:rPr lang="ru-RU" sz="3200" dirty="0" smtClean="0"/>
              <a:t>ткани</a:t>
            </a:r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На МРТ </a:t>
            </a:r>
            <a:r>
              <a:rPr lang="ru-RU" sz="3200" dirty="0"/>
              <a:t>нет специфических признаков </a:t>
            </a:r>
            <a:r>
              <a:rPr lang="ru-RU" sz="3200" dirty="0" err="1" smtClean="0"/>
              <a:t>лейомиосаркомы</a:t>
            </a:r>
            <a:r>
              <a:rPr lang="ru-RU" sz="3200" dirty="0"/>
              <a:t>. Опухоль чаще всего изо- или </a:t>
            </a:r>
            <a:r>
              <a:rPr lang="ru-RU" sz="3200" dirty="0" err="1"/>
              <a:t>гипоинтенсивна</a:t>
            </a:r>
            <a:r>
              <a:rPr lang="ru-RU" sz="3200" dirty="0"/>
              <a:t> относительно </a:t>
            </a:r>
            <a:r>
              <a:rPr lang="ru-RU" sz="3200" dirty="0" smtClean="0"/>
              <a:t>мышц </a:t>
            </a:r>
            <a:r>
              <a:rPr lang="ru-RU" sz="3200" dirty="0"/>
              <a:t>на </a:t>
            </a:r>
            <a:r>
              <a:rPr lang="ru-RU" sz="3200" dirty="0" smtClean="0"/>
              <a:t>Т1-ВИ, </a:t>
            </a:r>
            <a:r>
              <a:rPr lang="ru-RU" sz="3200" dirty="0"/>
              <a:t>гетерогенно </a:t>
            </a:r>
            <a:r>
              <a:rPr lang="ru-RU" sz="3200" dirty="0" err="1"/>
              <a:t>гиперинтенсивна</a:t>
            </a:r>
            <a:r>
              <a:rPr lang="ru-RU" sz="3200" dirty="0"/>
              <a:t> на </a:t>
            </a:r>
            <a:r>
              <a:rPr lang="ru-RU" sz="3200" dirty="0" smtClean="0"/>
              <a:t>Т2-ВИ и </a:t>
            </a:r>
            <a:r>
              <a:rPr lang="ru-RU" sz="3200" dirty="0"/>
              <a:t>неоднородно усиливается после внутривенного введения контрастного вещества 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лейомиосаркома </a:t>
            </a:r>
            <a:r>
              <a:rPr lang="ru-RU" sz="3200" dirty="0"/>
              <a:t>не содержит жировых элементов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499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00584"/>
            <a:ext cx="11704320" cy="16964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Т1 ВИ в аксиальной плоскости. Внутрибрюшная </a:t>
            </a:r>
            <a:r>
              <a:rPr lang="ru-RU" b="1" dirty="0"/>
              <a:t>лейомиосаркома у 55-летней женщины</a:t>
            </a:r>
          </a:p>
        </p:txBody>
      </p:sp>
      <p:pic>
        <p:nvPicPr>
          <p:cNvPr id="4099" name="Picture 3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6" y="1796986"/>
            <a:ext cx="5436625" cy="49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91784" y="223447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Определяется  однородное образование с четким контуром, не содержащие жировые включения,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изоинтенсивная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скелетным мышцам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64593"/>
            <a:ext cx="11216640" cy="1526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Т2 ВИ в аксиальной плоскости. Внутрибрюшная лейомиосаркома у 55-летней женщины</a:t>
            </a:r>
            <a:endParaRPr lang="ru-RU" dirty="0"/>
          </a:p>
        </p:txBody>
      </p:sp>
      <p:pic>
        <p:nvPicPr>
          <p:cNvPr id="5122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1690689"/>
            <a:ext cx="5503605" cy="49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0656" y="21626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Определяется  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неоднородное </a:t>
            </a:r>
            <a:r>
              <a:rPr lang="ru-RU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образование с четким 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контуром </a:t>
            </a:r>
            <a:r>
              <a:rPr lang="ru-RU" sz="32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гиперинтенсивного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сигнала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3153"/>
            <a:ext cx="12216384" cy="17524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Т1 ВИ в аксиальной плоскости с усилением контрастным веществом. Внутрибрюшная лейомиосаркома у 55-летней женщины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7504" y="21881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+mj-lt"/>
              </a:rPr>
              <a:t>После введения контраста значительно усиливалась гетерогенность опухоли</a:t>
            </a:r>
          </a:p>
        </p:txBody>
      </p:sp>
      <p:pic>
        <p:nvPicPr>
          <p:cNvPr id="6146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" y="1825625"/>
            <a:ext cx="5426774" cy="49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18" y="219456"/>
            <a:ext cx="11754422" cy="15087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Т1 ВИ в аксиальной плоскости.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Лейомиосаркома, возникшая в передней брюшной стенке у женщины 65 лет </a:t>
            </a:r>
            <a:endParaRPr lang="ru-RU" dirty="0"/>
          </a:p>
        </p:txBody>
      </p:sp>
      <p:pic>
        <p:nvPicPr>
          <p:cNvPr id="7171" name="Picture 3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8" y="2043875"/>
            <a:ext cx="5307901" cy="450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4624" y="20438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Определяется образование </a:t>
            </a:r>
            <a:r>
              <a:rPr lang="ru-RU" sz="3200" dirty="0">
                <a:latin typeface="+mj-lt"/>
              </a:rPr>
              <a:t>возникающее в мускулатуре переднебоковой брюшной стенки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несколько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гиперинтенсивного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сигнала по отношению к скелетным мышцам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0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" y="255397"/>
            <a:ext cx="11771376" cy="13539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Т2 ВИ в аксиальной плоскости.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Лейомиосаркома, возникшая в передней брюшной стенке у женщины 65 лет </a:t>
            </a:r>
            <a:endParaRPr lang="ru-RU" dirty="0"/>
          </a:p>
        </p:txBody>
      </p:sp>
      <p:pic>
        <p:nvPicPr>
          <p:cNvPr id="8195" name="Picture 3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" y="2007299"/>
            <a:ext cx="5600509" cy="47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1512" y="258462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Определяется  неоднородное образование с четким контуром </a:t>
            </a:r>
            <a:r>
              <a:rPr lang="ru-RU" sz="32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гиперинтенсивного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сигнала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9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1" y="383413"/>
            <a:ext cx="12138469" cy="14270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Т1 ВИ в аксиальной плоскости с усилением контрастным веществом и </a:t>
            </a:r>
            <a:r>
              <a:rPr lang="ru-RU" b="1" dirty="0" err="1" smtClean="0"/>
              <a:t>поддавлением</a:t>
            </a:r>
            <a:r>
              <a:rPr lang="ru-RU" b="1" dirty="0" smtClean="0"/>
              <a:t> жира.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Лейомиосаркома, возникшая в передней брюшной стенке у женщины 65 лет </a:t>
            </a:r>
            <a:endParaRPr lang="ru-RU" dirty="0"/>
          </a:p>
        </p:txBody>
      </p:sp>
      <p:pic>
        <p:nvPicPr>
          <p:cNvPr id="9218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" y="2252599"/>
            <a:ext cx="5627941" cy="452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3661" y="22525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+mj-lt"/>
              </a:rPr>
              <a:t>После введения контраста значительно усиливалась гетерогенность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32190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904"/>
            <a:ext cx="12112752" cy="15270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 изображение в </a:t>
            </a:r>
            <a:r>
              <a:rPr lang="ru-RU" b="1" dirty="0"/>
              <a:t>аксиальной плоскости с усилением контрастным </a:t>
            </a:r>
            <a:r>
              <a:rPr lang="ru-RU" b="1" dirty="0" smtClean="0"/>
              <a:t>веществом.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Лейомиосаркома, возникшая в передней брюшной стенке у женщины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65 лет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2215414"/>
            <a:ext cx="5322570" cy="4524184"/>
          </a:xfrm>
        </p:spPr>
      </p:pic>
      <p:sp>
        <p:nvSpPr>
          <p:cNvPr id="7" name="Прямоугольник 6"/>
          <p:cNvSpPr/>
          <p:nvPr/>
        </p:nvSpPr>
        <p:spPr>
          <a:xfrm>
            <a:off x="5699760" y="3029230"/>
            <a:ext cx="5885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Определяется 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однородное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образование с четким контуром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гипоинтенсивного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сигнала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23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993"/>
            <a:ext cx="13130784" cy="12604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КТ изображения в корональной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и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аксиальной плоскости с контрастным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усилением. Лейомиосаркома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у мужчины 75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70" y="1695835"/>
            <a:ext cx="3140910" cy="33846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58" y="1693725"/>
            <a:ext cx="3738092" cy="33867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221793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Определяется образование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(прямые стрелки),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с четким неровным контуром, неоднородной структуры за счет участков некроза (указано*), смещающее петли кишечника. Эта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лейомиосаркома была метастатической при проявлении,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схожей по структуре с метастазами печени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(изогнутые стрелки на b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963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Гастроинтестинальная </a:t>
            </a:r>
            <a:r>
              <a:rPr lang="ru-RU" b="1" dirty="0" err="1"/>
              <a:t>стромальная</a:t>
            </a:r>
            <a:r>
              <a:rPr lang="ru-RU" b="1" dirty="0"/>
              <a:t> опухоль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825624"/>
            <a:ext cx="11612880" cy="4840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Гастроинтестинальная </a:t>
            </a:r>
            <a:r>
              <a:rPr lang="ru-RU" b="1" dirty="0" err="1"/>
              <a:t>стромальная</a:t>
            </a:r>
            <a:r>
              <a:rPr lang="ru-RU" b="1" dirty="0"/>
              <a:t> </a:t>
            </a:r>
            <a:r>
              <a:rPr lang="ru-RU" b="1" dirty="0" smtClean="0"/>
              <a:t>опухоль(</a:t>
            </a:r>
            <a:r>
              <a:rPr lang="ru-RU" dirty="0" smtClean="0"/>
              <a:t>GIST, ГИСО</a:t>
            </a:r>
            <a:r>
              <a:rPr lang="ru-RU" b="1" dirty="0" smtClean="0"/>
              <a:t>) - </a:t>
            </a:r>
            <a:r>
              <a:rPr lang="ru-RU" dirty="0" smtClean="0"/>
              <a:t>это </a:t>
            </a:r>
            <a:r>
              <a:rPr lang="ru-RU" dirty="0"/>
              <a:t>наиболее распространенная </a:t>
            </a:r>
            <a:r>
              <a:rPr lang="ru-RU" dirty="0" err="1"/>
              <a:t>мезенхимальная</a:t>
            </a:r>
            <a:r>
              <a:rPr lang="ru-RU" dirty="0"/>
              <a:t> опухоль желудочно-кишечного тракта</a:t>
            </a:r>
            <a:r>
              <a:rPr lang="ru-RU" dirty="0" smtClean="0"/>
              <a:t>. Гастроинтестинальная </a:t>
            </a:r>
            <a:r>
              <a:rPr lang="ru-RU" dirty="0" err="1"/>
              <a:t>стромальная</a:t>
            </a:r>
            <a:r>
              <a:rPr lang="ru-RU" dirty="0"/>
              <a:t> опухоль </a:t>
            </a:r>
            <a:r>
              <a:rPr lang="ru-RU" dirty="0" smtClean="0"/>
              <a:t>составляет </a:t>
            </a:r>
            <a:r>
              <a:rPr lang="ru-RU" dirty="0"/>
              <a:t>примерно 1% от всех злокачественных опухолей желудочно-кишечного </a:t>
            </a:r>
            <a:r>
              <a:rPr lang="ru-RU" dirty="0" smtClean="0"/>
              <a:t>тракта</a:t>
            </a:r>
            <a:r>
              <a:rPr lang="ru-RU" dirty="0"/>
              <a:t>, но 80% от сарком данной </a:t>
            </a:r>
            <a:r>
              <a:rPr lang="ru-RU" dirty="0" smtClean="0"/>
              <a:t>локализации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GIST имеют сходство с гладкомышечными (</a:t>
            </a:r>
            <a:r>
              <a:rPr lang="ru-RU" dirty="0" err="1"/>
              <a:t>лейомиомами</a:t>
            </a:r>
            <a:r>
              <a:rPr lang="ru-RU" dirty="0"/>
              <a:t>, </a:t>
            </a:r>
            <a:r>
              <a:rPr lang="ru-RU" dirty="0" err="1"/>
              <a:t>лейомиосаркомами</a:t>
            </a:r>
            <a:r>
              <a:rPr lang="ru-RU" dirty="0"/>
              <a:t>) и нейрогенными (</a:t>
            </a:r>
            <a:r>
              <a:rPr lang="ru-RU" dirty="0" err="1"/>
              <a:t>шваномами</a:t>
            </a:r>
            <a:r>
              <a:rPr lang="ru-RU" dirty="0"/>
              <a:t>) опухолям. Однако принципиальные особенности, выявляемые при </a:t>
            </a:r>
            <a:r>
              <a:rPr lang="ru-RU" dirty="0" err="1"/>
              <a:t>иммуногистохимическом</a:t>
            </a:r>
            <a:r>
              <a:rPr lang="ru-RU" dirty="0"/>
              <a:t> исследовании, позволяют выделить эти опухоли в отдельную нозологическую </a:t>
            </a:r>
            <a:r>
              <a:rPr lang="ru-RU" dirty="0" smtClean="0"/>
              <a:t>группу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Саркомы </a:t>
            </a:r>
            <a:r>
              <a:rPr lang="ru-RU" dirty="0"/>
              <a:t>мягких тканей </a:t>
            </a:r>
            <a:r>
              <a:rPr lang="ru-RU" dirty="0" smtClean="0"/>
              <a:t>могут </a:t>
            </a:r>
            <a:r>
              <a:rPr lang="ru-RU" dirty="0"/>
              <a:t>развиться в любом возрасте. </a:t>
            </a:r>
            <a:r>
              <a:rPr lang="ru-RU" dirty="0" smtClean="0"/>
              <a:t>Они встречаются </a:t>
            </a:r>
            <a:r>
              <a:rPr lang="ru-RU" dirty="0"/>
              <a:t>с одинаковой частотой среди мужчин и женщин</a:t>
            </a:r>
            <a:r>
              <a:rPr lang="ru-RU" dirty="0" smtClean="0"/>
              <a:t>.</a:t>
            </a:r>
            <a:r>
              <a:rPr lang="ru-RU" dirty="0"/>
              <a:t> Саркомы мягких тканей могут развиться практически в любом месте организма, но в большинстве случаев они поражают конечности, как правило, в области бедер. </a:t>
            </a:r>
            <a:r>
              <a:rPr lang="ru-RU" dirty="0" smtClean="0"/>
              <a:t>Реже саркомы </a:t>
            </a:r>
            <a:r>
              <a:rPr lang="ru-RU" dirty="0"/>
              <a:t>могут возникать в </a:t>
            </a:r>
            <a:r>
              <a:rPr lang="ru-RU" dirty="0" smtClean="0"/>
              <a:t>тазу или </a:t>
            </a:r>
            <a:r>
              <a:rPr lang="ru-RU" dirty="0"/>
              <a:t>забрюшинном </a:t>
            </a:r>
            <a:r>
              <a:rPr lang="ru-RU" dirty="0" smtClean="0"/>
              <a:t>пространстве.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саркомы обычно не имеют ярко выраженной клинической картины до тех пор, пока не достигнут большого размера, чем вызывают сдавление близ располагающегося органа или начинают прорастать в стенку органа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саркомы мягких тканей встречаются редко и их трудно лечить и диагностировать, поэтому их точная визуализация важна </a:t>
            </a:r>
            <a:r>
              <a:rPr lang="ru-RU" dirty="0"/>
              <a:t>при дифференциальной </a:t>
            </a:r>
            <a:r>
              <a:rPr lang="ru-RU" dirty="0" smtClean="0"/>
              <a:t>диагностике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91768" y="3447288"/>
            <a:ext cx="45110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191768" y="4812125"/>
            <a:ext cx="45110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0"/>
            <a:ext cx="11804904" cy="1591055"/>
          </a:xfrm>
        </p:spPr>
        <p:txBody>
          <a:bodyPr>
            <a:normAutofit/>
          </a:bodyPr>
          <a:lstStyle/>
          <a:p>
            <a:r>
              <a:rPr lang="ru-RU" sz="3600" b="0" i="0" dirty="0" smtClean="0">
                <a:solidFill>
                  <a:srgbClr val="000000"/>
                </a:solidFill>
                <a:effectLst/>
                <a:latin typeface="Open Sans"/>
              </a:rPr>
              <a:t>КТ изображения в корональной  и в аксиальной плоскости с контрастным усилением. ГИСО </a:t>
            </a:r>
            <a:r>
              <a:rPr lang="ru-RU" sz="3600" b="0" i="0" dirty="0" err="1" smtClean="0">
                <a:solidFill>
                  <a:srgbClr val="000000"/>
                </a:solidFill>
                <a:effectLst/>
                <a:latin typeface="Open Sans"/>
              </a:rPr>
              <a:t>антрального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Open Sans"/>
              </a:rPr>
              <a:t> отдела желудка у 74-летней женщины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5586672"/>
            <a:ext cx="1211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Определяется образование со смешанным ослаблением с участками с низким затуханием (*) и обширными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+mj-lt"/>
              </a:rPr>
              <a:t>кальцификациями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+mj-lt"/>
              </a:rPr>
              <a:t> с высоким затуханием сигналом(изогнутая стрелка), проходящими вдоль сальника</a:t>
            </a:r>
            <a:endParaRPr lang="ru-RU" sz="24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2" y="1587719"/>
            <a:ext cx="4239135" cy="3840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15" y="1587719"/>
            <a:ext cx="4242816" cy="38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8821"/>
            <a:ext cx="12271248" cy="137223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КТ изображения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в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аксиальной плоскости с контрастным усилением. ГИСО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большой кривизны желудка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у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62-летнего мужчины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672" y="2200529"/>
            <a:ext cx="4916424" cy="347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Определяется образование с участками </a:t>
            </a:r>
            <a:r>
              <a:rPr lang="ru-RU" dirty="0"/>
              <a:t>низкого затухания </a:t>
            </a:r>
            <a:r>
              <a:rPr lang="ru-RU" dirty="0" smtClean="0"/>
              <a:t>(указано *)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" y="1786825"/>
            <a:ext cx="5465826" cy="49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" y="134745"/>
            <a:ext cx="12091416" cy="14356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Open Sans"/>
              </a:rPr>
              <a:t>КТ изображения в </a:t>
            </a:r>
            <a:r>
              <a:rPr lang="ru-RU" sz="3600" dirty="0" smtClean="0">
                <a:solidFill>
                  <a:srgbClr val="000000"/>
                </a:solidFill>
                <a:latin typeface="Open Sans"/>
              </a:rPr>
              <a:t>аксиальной и корональной </a:t>
            </a:r>
            <a:r>
              <a:rPr lang="ru-RU" sz="3600" dirty="0">
                <a:solidFill>
                  <a:srgbClr val="000000"/>
                </a:solidFill>
                <a:latin typeface="Open Sans"/>
              </a:rPr>
              <a:t>плоскости с контрастным усилением. ГИСО большой кривизны желудка у 62-летнего мужчины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992" y="5751576"/>
            <a:ext cx="6766560" cy="42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Образование возникает из-за большей кривизны желудка с полиповидным </a:t>
            </a:r>
            <a:r>
              <a:rPr lang="ru-RU" sz="2400" dirty="0" err="1"/>
              <a:t>внутрипросветным</a:t>
            </a:r>
            <a:r>
              <a:rPr lang="ru-RU" sz="2400" dirty="0"/>
              <a:t> компонентом (изогнутая стрелка</a:t>
            </a:r>
            <a:r>
              <a:rPr lang="ru-RU" sz="2400" dirty="0" smtClean="0"/>
              <a:t>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19" y="1666185"/>
            <a:ext cx="3528881" cy="3973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" y="1666185"/>
            <a:ext cx="4395978" cy="3973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584" y="5784994"/>
            <a:ext cx="54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Определяется образование с участками низкого затухания (указано *) </a:t>
            </a:r>
          </a:p>
        </p:txBody>
      </p:sp>
    </p:spTree>
    <p:extLst>
      <p:ext uri="{BB962C8B-B14F-4D97-AF65-F5344CB8AC3E}">
        <p14:creationId xmlns:p14="http://schemas.microsoft.com/office/powerpoint/2010/main" val="418034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10313"/>
            <a:ext cx="11170920" cy="14803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КТ изображения в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саггитальной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плоскости с контрастным усилением. ГИСО большой кривизны желудка у 62-летнего мужчины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216" y="2276857"/>
            <a:ext cx="5358384" cy="384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Определяются выступающие коллатеральные сосуды, проходящие по передней поверхности опухоли (указано стрелкой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958371"/>
            <a:ext cx="4023360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7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" y="109728"/>
            <a:ext cx="12091416" cy="19202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Open Sans"/>
              </a:rPr>
              <a:t>КТ изображения в </a:t>
            </a:r>
            <a:r>
              <a:rPr lang="ru-RU" sz="4000" dirty="0" smtClean="0">
                <a:solidFill>
                  <a:srgbClr val="000000"/>
                </a:solidFill>
                <a:latin typeface="Open Sans"/>
              </a:rPr>
              <a:t>аксиальной плоскости </a:t>
            </a:r>
            <a:r>
              <a:rPr lang="ru-RU" sz="4000" dirty="0">
                <a:solidFill>
                  <a:srgbClr val="000000"/>
                </a:solidFill>
                <a:latin typeface="Open Sans"/>
              </a:rPr>
              <a:t>с контрастным усилением. ГИСО </a:t>
            </a:r>
            <a:r>
              <a:rPr lang="ru-RU" sz="4000" dirty="0" smtClean="0">
                <a:solidFill>
                  <a:srgbClr val="000000"/>
                </a:solidFill>
                <a:latin typeface="Open Sans"/>
              </a:rPr>
              <a:t>желудка </a:t>
            </a:r>
            <a:r>
              <a:rPr lang="ru-RU" sz="4000" dirty="0">
                <a:solidFill>
                  <a:srgbClr val="000000"/>
                </a:solidFill>
                <a:latin typeface="Open Sans"/>
              </a:rPr>
              <a:t>у </a:t>
            </a:r>
            <a:r>
              <a:rPr lang="ru-RU" sz="4000" dirty="0" smtClean="0">
                <a:solidFill>
                  <a:srgbClr val="000000"/>
                </a:solidFill>
                <a:latin typeface="Open Sans"/>
              </a:rPr>
              <a:t>62-летней женщины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8152" y="2130552"/>
            <a:ext cx="5538216" cy="4521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Определяется объемное образование с четким контуром неоднородной структуры преимущественно низкого затухания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" y="2029968"/>
            <a:ext cx="5255514" cy="47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0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6" y="264541"/>
            <a:ext cx="12033504" cy="130822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КТ изображения в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корональной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плоскости с контрастным усилением. ГИСО желудка у 62-летней женщины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843913"/>
            <a:ext cx="4334256" cy="4859032"/>
          </a:xfrm>
        </p:spPr>
      </p:pic>
      <p:sp>
        <p:nvSpPr>
          <p:cNvPr id="6" name="Прямоугольник 5"/>
          <p:cNvSpPr/>
          <p:nvPr/>
        </p:nvSpPr>
        <p:spPr>
          <a:xfrm>
            <a:off x="5315712" y="131356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endParaRPr lang="ru-RU" sz="2400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Определяется образование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неотделимо от большей кривизны желудка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(указано стрелками), 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но без отчетливого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интрамурального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или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внутрипросветного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компонента.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754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825625"/>
            <a:ext cx="10741152" cy="433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Х</a:t>
            </a:r>
            <a:r>
              <a:rPr lang="ru-RU" sz="3200" dirty="0" smtClean="0"/>
              <a:t>ирургическое </a:t>
            </a:r>
            <a:r>
              <a:rPr lang="ru-RU" sz="3200" dirty="0"/>
              <a:t>вмешательство остается основным методом лечения сарком мягких </a:t>
            </a:r>
            <a:r>
              <a:rPr lang="ru-RU" sz="3200" dirty="0" smtClean="0"/>
              <a:t>тканей. Поэтому необходима </a:t>
            </a:r>
            <a:r>
              <a:rPr lang="ru-RU" sz="3200" dirty="0"/>
              <a:t>тщательная оценка предоперационных изображений для планирования хирургической </a:t>
            </a:r>
            <a:r>
              <a:rPr lang="ru-RU" sz="3200" dirty="0" smtClean="0"/>
              <a:t>операции.</a:t>
            </a:r>
            <a:r>
              <a:rPr lang="ru-RU" sz="3200" dirty="0"/>
              <a:t> Для сарком внутрибрюшной полости, таза и брюшной </a:t>
            </a:r>
            <a:r>
              <a:rPr lang="ru-RU" sz="3200" dirty="0" smtClean="0"/>
              <a:t>стенки, </a:t>
            </a:r>
            <a:r>
              <a:rPr lang="ru-RU" sz="3200" dirty="0"/>
              <a:t>важно расположение опухоли, размер и </a:t>
            </a:r>
            <a:r>
              <a:rPr lang="ru-RU" sz="3200" dirty="0" smtClean="0"/>
              <a:t>протяженность. А так же , </a:t>
            </a:r>
            <a:r>
              <a:rPr lang="ru-RU" sz="3200" dirty="0"/>
              <a:t>необходима тщательная оценка взаимосвязи опухоли с </a:t>
            </a:r>
            <a:r>
              <a:rPr lang="ru-RU" sz="3200" dirty="0" smtClean="0"/>
              <a:t>прилегающими внутренними </a:t>
            </a:r>
            <a:r>
              <a:rPr lang="ru-RU" sz="3200" dirty="0"/>
              <a:t>органами </a:t>
            </a:r>
            <a:r>
              <a:rPr lang="ru-RU" sz="3200" dirty="0" smtClean="0"/>
              <a:t>, сосудами и </a:t>
            </a:r>
            <a:r>
              <a:rPr lang="ru-RU" sz="3200" dirty="0"/>
              <a:t>брюшной </a:t>
            </a:r>
            <a:r>
              <a:rPr lang="ru-RU" sz="3200" dirty="0" smtClean="0"/>
              <a:t>стенкой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16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43" y="975233"/>
            <a:ext cx="5796490" cy="4351338"/>
          </a:xfrm>
        </p:spPr>
      </p:pic>
    </p:spTree>
    <p:extLst>
      <p:ext uri="{BB962C8B-B14F-4D97-AF65-F5344CB8AC3E}">
        <p14:creationId xmlns:p14="http://schemas.microsoft.com/office/powerpoint/2010/main" val="31712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Наиболее распространенные подтипы сарком мягких тканей у взрослых:</a:t>
            </a:r>
          </a:p>
          <a:p>
            <a:r>
              <a:rPr lang="ru-RU" b="1" dirty="0"/>
              <a:t>гастроинтестинальные </a:t>
            </a:r>
            <a:r>
              <a:rPr lang="ru-RU" b="1" dirty="0" err="1"/>
              <a:t>стромальные</a:t>
            </a:r>
            <a:r>
              <a:rPr lang="ru-RU" b="1" dirty="0"/>
              <a:t> опухоли (ГИСО, ГИСТ).</a:t>
            </a:r>
          </a:p>
          <a:p>
            <a:r>
              <a:rPr lang="ru-RU" b="1" dirty="0" err="1"/>
              <a:t>липосаркома</a:t>
            </a:r>
            <a:endParaRPr lang="ru-RU" b="1" dirty="0"/>
          </a:p>
          <a:p>
            <a:r>
              <a:rPr lang="ru-RU" b="1" dirty="0"/>
              <a:t>лейомиосаркома</a:t>
            </a:r>
          </a:p>
          <a:p>
            <a:r>
              <a:rPr lang="ru-RU" dirty="0"/>
              <a:t>недифференцированная плеоморфная саркома</a:t>
            </a:r>
          </a:p>
          <a:p>
            <a:r>
              <a:rPr lang="ru-RU" dirty="0"/>
              <a:t>недифференцированная саркома мягких тканей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Липосаркома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825624"/>
            <a:ext cx="11890248" cy="4822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/>
              <a:t>Липосаркома</a:t>
            </a:r>
            <a:r>
              <a:rPr lang="ru-RU" sz="3200" dirty="0"/>
              <a:t> — это опухоль, возникающая из клеток жировой </a:t>
            </a:r>
            <a:r>
              <a:rPr lang="ru-RU" sz="3200" dirty="0" smtClean="0"/>
              <a:t>ткани. Большинство </a:t>
            </a:r>
            <a:r>
              <a:rPr lang="ru-RU" sz="3200" dirty="0" err="1"/>
              <a:t>липосарком</a:t>
            </a:r>
            <a:r>
              <a:rPr lang="ru-RU" sz="3200" dirty="0"/>
              <a:t> возникает в забрюшинном пространстве, они клинически не проявляются, пока не вырастут до больших размеров. На момент постановки диагноза они могут быть более 20 см в </a:t>
            </a:r>
            <a:r>
              <a:rPr lang="ru-RU" sz="3200" dirty="0" smtClean="0"/>
              <a:t>диаметре. В 50% случаев является доброкачественной</a:t>
            </a:r>
          </a:p>
          <a:p>
            <a:pPr marL="0" indent="0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2082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84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Гистологические типы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1389888"/>
            <a:ext cx="11942064" cy="51071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В</a:t>
            </a:r>
            <a:r>
              <a:rPr lang="ru-RU" sz="3200" dirty="0" smtClean="0"/>
              <a:t>ысокодифференцированная </a:t>
            </a:r>
            <a:r>
              <a:rPr lang="ru-RU" sz="3200" dirty="0" err="1" smtClean="0"/>
              <a:t>липосаркома</a:t>
            </a:r>
            <a:r>
              <a:rPr lang="ru-RU" sz="3200" dirty="0" smtClean="0"/>
              <a:t> </a:t>
            </a:r>
          </a:p>
          <a:p>
            <a:pPr lvl="1"/>
            <a:r>
              <a:rPr lang="ru-RU" sz="3200" dirty="0" smtClean="0"/>
              <a:t>более </a:t>
            </a:r>
            <a:r>
              <a:rPr lang="ru-RU" sz="3200" dirty="0"/>
              <a:t>50% всех </a:t>
            </a:r>
            <a:r>
              <a:rPr lang="ru-RU" sz="3200" dirty="0" err="1"/>
              <a:t>липосарком</a:t>
            </a:r>
            <a:endParaRPr lang="ru-RU" sz="3200" dirty="0"/>
          </a:p>
          <a:p>
            <a:pPr lvl="1"/>
            <a:r>
              <a:rPr lang="ru-RU" sz="3200" u="sng" dirty="0"/>
              <a:t>содержит значительное количество жировой </a:t>
            </a:r>
            <a:r>
              <a:rPr lang="ru-RU" sz="3200" u="sng" dirty="0" smtClean="0"/>
              <a:t>ткани </a:t>
            </a:r>
            <a:r>
              <a:rPr lang="ru-RU" sz="3200" dirty="0" smtClean="0"/>
              <a:t>(синоним </a:t>
            </a:r>
            <a:r>
              <a:rPr lang="ru-RU" sz="3200" dirty="0"/>
              <a:t>атипичная </a:t>
            </a:r>
            <a:r>
              <a:rPr lang="ru-RU" sz="3200" dirty="0" smtClean="0"/>
              <a:t>липома)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2. </a:t>
            </a:r>
            <a:r>
              <a:rPr lang="ru-RU" sz="3200" dirty="0" err="1"/>
              <a:t>М</a:t>
            </a:r>
            <a:r>
              <a:rPr lang="ru-RU" sz="3200" dirty="0" err="1" smtClean="0"/>
              <a:t>иксоидная</a:t>
            </a:r>
            <a:r>
              <a:rPr lang="ru-RU" sz="3200" dirty="0" smtClean="0"/>
              <a:t> </a:t>
            </a:r>
            <a:r>
              <a:rPr lang="ru-RU" sz="3200" dirty="0" err="1"/>
              <a:t>липосаркома</a:t>
            </a:r>
            <a:r>
              <a:rPr lang="ru-RU" sz="3200" dirty="0"/>
              <a:t> (эмбриональная липома</a:t>
            </a:r>
            <a:r>
              <a:rPr lang="ru-RU" sz="3200" dirty="0" smtClean="0"/>
              <a:t>);</a:t>
            </a:r>
          </a:p>
          <a:p>
            <a:pPr marL="0" indent="0">
              <a:buNone/>
            </a:pPr>
            <a:r>
              <a:rPr lang="ru-RU" sz="3200" dirty="0" smtClean="0"/>
              <a:t>3.</a:t>
            </a:r>
            <a:r>
              <a:rPr lang="ru-RU" sz="3200" dirty="0"/>
              <a:t> </a:t>
            </a:r>
            <a:r>
              <a:rPr lang="ru-RU" sz="3200" dirty="0" smtClean="0"/>
              <a:t>Круглоклеточная </a:t>
            </a:r>
            <a:r>
              <a:rPr lang="ru-RU" sz="3200" dirty="0" err="1"/>
              <a:t>липосаркома</a:t>
            </a:r>
            <a:r>
              <a:rPr lang="ru-RU" sz="3200" dirty="0"/>
              <a:t>/</a:t>
            </a:r>
            <a:r>
              <a:rPr lang="ru-RU" sz="3200" dirty="0" err="1"/>
              <a:t>дедифференцированная</a:t>
            </a:r>
            <a:r>
              <a:rPr lang="ru-RU" sz="3200" dirty="0"/>
              <a:t> </a:t>
            </a:r>
            <a:r>
              <a:rPr lang="ru-RU" sz="3200" dirty="0" err="1"/>
              <a:t>липосаркома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4. Плеоморфная </a:t>
            </a:r>
            <a:r>
              <a:rPr lang="ru-RU" sz="3200" dirty="0" err="1"/>
              <a:t>липосаркома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5. Смешанная </a:t>
            </a:r>
            <a:r>
              <a:rPr lang="ru-RU" sz="3200" dirty="0"/>
              <a:t>форма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91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Высокодифференцированная</a:t>
            </a:r>
            <a:r>
              <a:rPr lang="ru-RU" dirty="0" smtClean="0"/>
              <a:t> </a:t>
            </a:r>
            <a:r>
              <a:rPr lang="ru-RU" b="1" dirty="0" err="1" smtClean="0"/>
              <a:t>липосаркома</a:t>
            </a:r>
            <a:r>
              <a:rPr lang="ru-RU" dirty="0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1591056"/>
            <a:ext cx="12045696" cy="51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большинстве случаев:</a:t>
            </a:r>
            <a:endParaRPr lang="ru-RU" sz="3200" dirty="0"/>
          </a:p>
          <a:p>
            <a:r>
              <a:rPr lang="ru-RU" sz="3200" dirty="0" smtClean="0"/>
              <a:t>представляет собой образование с четким контуром</a:t>
            </a:r>
          </a:p>
          <a:p>
            <a:r>
              <a:rPr lang="ru-RU" sz="3200" dirty="0" smtClean="0"/>
              <a:t>имеет высокую интенсивность сигнала на T1- и T2-ВИ, и сниженную интенсивность на МР-изображениях с подавленным жиром</a:t>
            </a:r>
          </a:p>
          <a:p>
            <a:r>
              <a:rPr lang="ru-RU" sz="3200" dirty="0" smtClean="0"/>
              <a:t>может смещать и деформировать соседние органы</a:t>
            </a:r>
          </a:p>
          <a:p>
            <a:r>
              <a:rPr lang="ru-RU" sz="3200" dirty="0" err="1" smtClean="0"/>
              <a:t>липосаркома</a:t>
            </a:r>
            <a:r>
              <a:rPr lang="ru-RU" sz="3200" dirty="0" smtClean="0"/>
              <a:t> может иметь перегородки (которые могут усиливать сигнал при МРТ после введения контрастного вещества),  небольшие узелковые компоненты мягких тканей и тонкие кровеносные сосуды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7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173101"/>
            <a:ext cx="12085320" cy="14728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КТ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изображения в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аксиальной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и корональной плоскости. </a:t>
            </a:r>
            <a:r>
              <a:rPr lang="ru-RU" b="1" dirty="0"/>
              <a:t>Высокодифференцированная </a:t>
            </a:r>
            <a:r>
              <a:rPr lang="ru-RU" b="1" dirty="0" err="1"/>
              <a:t>липосаркома</a:t>
            </a:r>
            <a:r>
              <a:rPr lang="ru-RU" b="1" dirty="0"/>
              <a:t> у </a:t>
            </a:r>
            <a:r>
              <a:rPr lang="ru-RU" b="1" dirty="0" smtClean="0"/>
              <a:t>67-летнего мужчины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1788997"/>
            <a:ext cx="4158549" cy="3767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" y="5527918"/>
            <a:ext cx="12085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Определяется образование с четким контуром, </a:t>
            </a:r>
            <a:r>
              <a:rPr lang="ru-RU" sz="2400" dirty="0" smtClean="0">
                <a:latin typeface="+mj-lt"/>
              </a:rPr>
              <a:t>неоднородной </a:t>
            </a:r>
            <a:r>
              <a:rPr lang="ru-RU" sz="2400" dirty="0" err="1">
                <a:latin typeface="+mj-lt"/>
              </a:rPr>
              <a:t>эхоструктуры</a:t>
            </a:r>
            <a:r>
              <a:rPr lang="ru-RU" sz="2400" dirty="0">
                <a:latin typeface="+mj-lt"/>
              </a:rPr>
              <a:t>, с участками высокой </a:t>
            </a:r>
            <a:r>
              <a:rPr lang="ru-RU" sz="2400" dirty="0" err="1">
                <a:latin typeface="+mj-lt"/>
              </a:rPr>
              <a:t>эхогенности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благодаря </a:t>
            </a:r>
            <a:r>
              <a:rPr lang="ru-RU" sz="2400" dirty="0">
                <a:latin typeface="+mj-lt"/>
              </a:rPr>
              <a:t>наличию жировых включений 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тонкими перегородками (изогнутая стрелка) и небольшими узелками в мягких тканях (прямые стрелки).</a:t>
            </a:r>
            <a:endParaRPr lang="ru-RU" sz="2400" dirty="0">
              <a:latin typeface="+mj-lt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1316324"/>
            <a:ext cx="3739896" cy="42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4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46305"/>
            <a:ext cx="12027408" cy="143560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МРТ Т2 ВИ в аксиальной плоскости. Высокодифференцированная </a:t>
            </a:r>
            <a:r>
              <a:rPr lang="ru-RU" sz="4000" b="1" dirty="0" err="1" smtClean="0"/>
              <a:t>липосаркома</a:t>
            </a:r>
            <a:r>
              <a:rPr lang="ru-RU" sz="4000" b="1" dirty="0" smtClean="0"/>
              <a:t> </a:t>
            </a:r>
            <a:r>
              <a:rPr lang="ru-RU" sz="4000" b="1" dirty="0"/>
              <a:t>у 74-летней женщины </a:t>
            </a:r>
          </a:p>
        </p:txBody>
      </p:sp>
      <p:pic>
        <p:nvPicPr>
          <p:cNvPr id="1026" name="Picture 2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0" y="1824418"/>
            <a:ext cx="5353621" cy="48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0" y="1824418"/>
            <a:ext cx="5544312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образование с четким контуром высокой интенсивностью сигнала (прямая стрелка) в забрюшинном пространстве; В образовании определяются перегородки (изогнутая стрелка)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310897"/>
            <a:ext cx="11960352" cy="1523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МРТ Т1 ВИ в аксиальной плоскости с усилением контрастным веществом и </a:t>
            </a:r>
            <a:r>
              <a:rPr lang="ru-RU" b="1" dirty="0" err="1" smtClean="0"/>
              <a:t>поддавлением</a:t>
            </a:r>
            <a:r>
              <a:rPr lang="ru-RU" b="1" dirty="0" smtClean="0"/>
              <a:t> жира</a:t>
            </a:r>
            <a:br>
              <a:rPr lang="ru-RU" b="1" dirty="0" smtClean="0"/>
            </a:br>
            <a:r>
              <a:rPr lang="ru-RU" b="1" dirty="0" smtClean="0"/>
              <a:t> Высокодифференцированная </a:t>
            </a:r>
            <a:r>
              <a:rPr lang="ru-RU" b="1" dirty="0" err="1" smtClean="0"/>
              <a:t>липосаркома</a:t>
            </a:r>
            <a:r>
              <a:rPr lang="ru-RU" b="1" dirty="0" smtClean="0"/>
              <a:t> у 74-летней женщины </a:t>
            </a:r>
            <a:endParaRPr lang="ru-RU" dirty="0"/>
          </a:p>
        </p:txBody>
      </p:sp>
      <p:pic>
        <p:nvPicPr>
          <p:cNvPr id="2051" name="Picture 3" descr="images_medium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4" y="2185416"/>
            <a:ext cx="5062846" cy="458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632" y="227373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образование с четким контуром 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 сниженной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интенсивностью сигнала 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(прямая стрелка). </a:t>
            </a:r>
            <a:r>
              <a:rPr lang="ru-RU" sz="2800" dirty="0" smtClean="0">
                <a:latin typeface="+mj-lt"/>
              </a:rPr>
              <a:t>Интенсивность </a:t>
            </a:r>
            <a:r>
              <a:rPr lang="ru-RU" sz="2800" dirty="0">
                <a:latin typeface="+mj-lt"/>
              </a:rPr>
              <a:t>сигнала аналогична интенсивности сигнала от подкожно-жировой клетчатки</a:t>
            </a:r>
            <a:r>
              <a:rPr lang="ru-RU" sz="2800" dirty="0" smtClean="0">
                <a:latin typeface="+mj-lt"/>
              </a:rPr>
              <a:t>. Усиление сигнала от перегородок внутри образования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(изогнутая стрелка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2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839</Words>
  <Application>Microsoft Office PowerPoint</Application>
  <PresentationFormat>Широкоэкранный</PresentationFormat>
  <Paragraphs>85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Тема Office</vt:lpstr>
      <vt:lpstr>Диагностика сарком мягких тканей брюшной полости и малого таза с помощью методов лучевой диагностики</vt:lpstr>
      <vt:lpstr>Введение </vt:lpstr>
      <vt:lpstr>Классификация </vt:lpstr>
      <vt:lpstr>Липосаркома</vt:lpstr>
      <vt:lpstr>Гистологические типы</vt:lpstr>
      <vt:lpstr>Высокодифференцированная липосаркома </vt:lpstr>
      <vt:lpstr>КТ изображения в аксиальной и корональной плоскости. Высокодифференцированная липосаркома у 67-летнего мужчины </vt:lpstr>
      <vt:lpstr>МРТ Т2 ВИ в аксиальной плоскости. Высокодифференцированная липосаркома у 74-летней женщины </vt:lpstr>
      <vt:lpstr>МРТ Т1 ВИ в аксиальной плоскости с усилением контрастным веществом и поддавлением жира  Высокодифференцированная липосаркома у 74-летней женщины </vt:lpstr>
      <vt:lpstr>Лейомиосаркома </vt:lpstr>
      <vt:lpstr>МРТ Т1 ВИ в аксиальной плоскости. Внутрибрюшная лейомиосаркома у 55-летней женщины</vt:lpstr>
      <vt:lpstr>МРТ Т2 ВИ в аксиальной плоскости. Внутрибрюшная лейомиосаркома у 55-летней женщины</vt:lpstr>
      <vt:lpstr>МРТ Т1 ВИ в аксиальной плоскости с усилением контрастным веществом. Внутрибрюшная лейомиосаркома у 55-летней женщины</vt:lpstr>
      <vt:lpstr>МРТ Т1 ВИ в аксиальной плоскости. Лейомиосаркома, возникшая в передней брюшной стенке у женщины 65 лет </vt:lpstr>
      <vt:lpstr>МРТ Т2 ВИ в аксиальной плоскости. Лейомиосаркома, возникшая в передней брюшной стенке у женщины 65 лет </vt:lpstr>
      <vt:lpstr>МРТ Т1 ВИ в аксиальной плоскости с усилением контрастным веществом и поддавлением жира. Лейомиосаркома, возникшая в передней брюшной стенке у женщины 65 лет </vt:lpstr>
      <vt:lpstr>КТ изображение в аксиальной плоскости с усилением контрастным веществом. Лейомиосаркома, возникшая в передней брюшной стенке у женщины 65 лет </vt:lpstr>
      <vt:lpstr>КТ изображения в корональной и аксиальной плоскости с контрастным усилением. Лейомиосаркома у мужчины 75 лет</vt:lpstr>
      <vt:lpstr>Гастроинтестинальная стромальная опухоль</vt:lpstr>
      <vt:lpstr>КТ изображения в корональной  и в аксиальной плоскости с контрастным усилением. ГИСО антрального отдела желудка у 74-летней женщины</vt:lpstr>
      <vt:lpstr>КТ изображения в аксиальной плоскости с контрастным усилением. ГИСО большой кривизны желудка у 62-летнего мужчины </vt:lpstr>
      <vt:lpstr>КТ изображения в аксиальной и корональной плоскости с контрастным усилением. ГИСО большой кривизны желудка у 62-летнего мужчины </vt:lpstr>
      <vt:lpstr>КТ изображения в саггитальной плоскости с контрастным усилением. ГИСО большой кривизны желудка у 62-летнего мужчины </vt:lpstr>
      <vt:lpstr>КТ изображения в аксиальной плоскости с контрастным усилением. ГИСО желудка у 62-летней женщины</vt:lpstr>
      <vt:lpstr>КТ изображения в корональной плоскости с контрастным усилением. ГИСО желудка у 62-летней женщины</vt:lpstr>
      <vt:lpstr>Вывод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Саркомы мягких тканей брюшной полости и малого таза</dc:title>
  <dc:creator>TsyAng</dc:creator>
  <cp:lastModifiedBy>TsyAng</cp:lastModifiedBy>
  <cp:revision>92</cp:revision>
  <dcterms:created xsi:type="dcterms:W3CDTF">2021-05-07T12:11:28Z</dcterms:created>
  <dcterms:modified xsi:type="dcterms:W3CDTF">2021-05-11T04:30:38Z</dcterms:modified>
</cp:coreProperties>
</file>