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5" r:id="rId2"/>
    <p:sldId id="257" r:id="rId3"/>
    <p:sldId id="277" r:id="rId4"/>
    <p:sldId id="258" r:id="rId5"/>
    <p:sldId id="259" r:id="rId6"/>
    <p:sldId id="273" r:id="rId7"/>
    <p:sldId id="279" r:id="rId8"/>
    <p:sldId id="284" r:id="rId9"/>
    <p:sldId id="278" r:id="rId10"/>
    <p:sldId id="282" r:id="rId11"/>
    <p:sldId id="280" r:id="rId12"/>
    <p:sldId id="283" r:id="rId13"/>
    <p:sldId id="271" r:id="rId14"/>
    <p:sldId id="28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0"/>
  </p:normalViewPr>
  <p:slideViewPr>
    <p:cSldViewPr>
      <p:cViewPr>
        <p:scale>
          <a:sx n="76" d="100"/>
          <a:sy n="76" d="100"/>
        </p:scale>
        <p:origin x="-11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D520-5436-4A1B-8A29-74A12A10C8A1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2390-72A3-4427-BE16-011572E811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084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D520-5436-4A1B-8A29-74A12A10C8A1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2390-72A3-4427-BE16-011572E811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D520-5436-4A1B-8A29-74A12A10C8A1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2390-72A3-4427-BE16-011572E811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D520-5436-4A1B-8A29-74A12A10C8A1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2390-72A3-4427-BE16-011572E811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0094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D520-5436-4A1B-8A29-74A12A10C8A1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2390-72A3-4427-BE16-011572E811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D520-5436-4A1B-8A29-74A12A10C8A1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2390-72A3-4427-BE16-011572E811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D520-5436-4A1B-8A29-74A12A10C8A1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2390-72A3-4427-BE16-011572E811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D520-5436-4A1B-8A29-74A12A10C8A1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2390-72A3-4427-BE16-011572E811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D520-5436-4A1B-8A29-74A12A10C8A1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2390-72A3-4427-BE16-011572E811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D520-5436-4A1B-8A29-74A12A10C8A1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2390-72A3-4427-BE16-011572E811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D520-5436-4A1B-8A29-74A12A10C8A1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2390-72A3-4427-BE16-011572E811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14060" y="4167743"/>
            <a:ext cx="3329940" cy="2690257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287254"/>
            <a:ext cx="7869890" cy="4889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1D520-5436-4A1B-8A29-74A12A10C8A1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02390-72A3-4427-BE16-011572E811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5459" y="163208"/>
            <a:ext cx="7869890" cy="99874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tomweb.ru/articles/materialovedenie/keramicheskie-materialy-v/" TargetMode="External"/><Relationship Id="rId2" Type="http://schemas.openxmlformats.org/officeDocument/2006/relationships/hyperlink" Target="http://medbe.ru/materials/stomatologicheskoe-materialovedenie/stomatologicheskaya-keramik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adent.ru/vsestati/ispolzovanie-keramicheskogo-materiala-v-stomatologii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620688"/>
            <a:ext cx="6190456" cy="3024336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Государственное бюджетное образовательное учреждение высшего образования «Красноярский государственный медицинский университет имени профессора В. Ф. Войно-Ясенецкого»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Министерства здравоохранения Российской Федерации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Кафедра-клиника ортопедической стоматологии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Керамические материалы, применяемые в ортопедической стоматологии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5085184"/>
            <a:ext cx="4077072" cy="1224136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Институт стоматологии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Студентка 105 группы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Медербекова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Айжана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Медербековна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6" name="Picture 2" descr="C:\Users\TM\Desktop\img-rviay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64704"/>
            <a:ext cx="1512168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459" y="163208"/>
            <a:ext cx="7869890" cy="7511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Состав стоматологического </a:t>
            </a:r>
            <a:r>
              <a:rPr lang="ru-RU" dirty="0" smtClean="0"/>
              <a:t>фарфора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5459" y="1066800"/>
            <a:ext cx="7869890" cy="5410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1</a:t>
            </a:r>
            <a:r>
              <a:rPr lang="ru-RU" sz="2400" dirty="0" smtClean="0"/>
              <a:t>. </a:t>
            </a:r>
            <a:r>
              <a:rPr lang="ru-RU" sz="2400" dirty="0" smtClean="0">
                <a:solidFill>
                  <a:srgbClr val="0070C0"/>
                </a:solidFill>
              </a:rPr>
              <a:t>Полевой шпат (ортоклаз)</a:t>
            </a:r>
            <a:r>
              <a:rPr lang="ru-RU" sz="2400" dirty="0" smtClean="0"/>
              <a:t> - 60-75 %, расплавленный ортоклаз отличается большой вязкостью и малой текучестью при обжиге. Температура плавления 1000 - 1300°С.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2</a:t>
            </a:r>
            <a:r>
              <a:rPr lang="ru-RU" sz="2400" dirty="0" smtClean="0"/>
              <a:t>. </a:t>
            </a:r>
            <a:r>
              <a:rPr lang="ru-RU" sz="2400" dirty="0" smtClean="0">
                <a:solidFill>
                  <a:srgbClr val="0070C0"/>
                </a:solidFill>
              </a:rPr>
              <a:t>Кварц (15 - 20%)</a:t>
            </a:r>
            <a:r>
              <a:rPr lang="ru-RU" sz="2400" dirty="0" smtClean="0"/>
              <a:t> - с температурой плавления 1400 - 1600°С, кремневый песок тонкого помола и высокой степени чистоты.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3</a:t>
            </a:r>
            <a:r>
              <a:rPr lang="ru-RU" sz="2400" dirty="0" smtClean="0"/>
              <a:t>. </a:t>
            </a:r>
            <a:r>
              <a:rPr lang="ru-RU" sz="2400" dirty="0" smtClean="0">
                <a:solidFill>
                  <a:srgbClr val="0070C0"/>
                </a:solidFill>
              </a:rPr>
              <a:t>Каолин (3-10 %) </a:t>
            </a:r>
            <a:r>
              <a:rPr lang="ru-RU" sz="2400" dirty="0" smtClean="0"/>
              <a:t>- гидрат </a:t>
            </a:r>
            <a:r>
              <a:rPr lang="ru-RU" sz="2400" dirty="0" err="1" smtClean="0"/>
              <a:t>кремне-калиевого</a:t>
            </a:r>
            <a:r>
              <a:rPr lang="ru-RU" sz="2400" dirty="0" smtClean="0"/>
              <a:t> глинозема. Чистый каолин при смешивании с водой образует </a:t>
            </a:r>
            <a:r>
              <a:rPr lang="ru-RU" sz="2400" dirty="0" err="1" smtClean="0"/>
              <a:t>вязкотекучее</a:t>
            </a:r>
            <a:r>
              <a:rPr lang="ru-RU" sz="2400" dirty="0" smtClean="0"/>
              <a:t> тесто и придает фарфоровой массе пластичность. Образующиеся при этом кристаллы муллита резко снижают прозрачность фарфора.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4</a:t>
            </a:r>
            <a:r>
              <a:rPr lang="ru-RU" sz="2400" dirty="0" smtClean="0"/>
              <a:t>. </a:t>
            </a:r>
            <a:r>
              <a:rPr lang="ru-RU" sz="2400" dirty="0" smtClean="0">
                <a:solidFill>
                  <a:srgbClr val="0070C0"/>
                </a:solidFill>
              </a:rPr>
              <a:t>Плавни (флюсы) </a:t>
            </a:r>
            <a:r>
              <a:rPr lang="ru-RU" sz="2400" dirty="0" smtClean="0"/>
              <a:t>- до 25% - вещества (карбонат натрия, карбонат кальция), понижающие температуру плавления фарфоровой массы. Температура плавления 600 - 800°С.</a:t>
            </a:r>
          </a:p>
          <a:p>
            <a:pPr marL="514350" indent="-514350"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5</a:t>
            </a:r>
            <a:r>
              <a:rPr lang="ru-RU" sz="2400" dirty="0" smtClean="0"/>
              <a:t>. </a:t>
            </a:r>
            <a:r>
              <a:rPr lang="ru-RU" sz="2400" dirty="0" smtClean="0">
                <a:solidFill>
                  <a:srgbClr val="0070C0"/>
                </a:solidFill>
              </a:rPr>
              <a:t>Красители</a:t>
            </a:r>
            <a:r>
              <a:rPr lang="ru-RU" sz="2400" dirty="0" smtClean="0"/>
              <a:t> - окислы металлов (двуокись титана, окиси марганца, хрома, кобальта, цинка)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sz="2400" dirty="0" smtClean="0"/>
              <a:t>В фарфоровых массах, не содержащих каолина, роль пластификаторов выполняют органические вещества (декстрин, крахмал, сахар), которые полностью выгорают при обжиге.</a:t>
            </a:r>
            <a:endParaRPr lang="ru-RU" sz="24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459" y="163208"/>
            <a:ext cx="7869890" cy="903592"/>
          </a:xfrm>
        </p:spPr>
        <p:txBody>
          <a:bodyPr/>
          <a:lstStyle/>
          <a:p>
            <a:r>
              <a:rPr lang="ru-RU" dirty="0" smtClean="0"/>
              <a:t>Классификация фарфора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5459" y="1219200"/>
            <a:ext cx="7869890" cy="4957763"/>
          </a:xfrm>
        </p:spPr>
        <p:txBody>
          <a:bodyPr/>
          <a:lstStyle/>
          <a:p>
            <a:pPr>
              <a:buClr>
                <a:srgbClr val="0070C0"/>
              </a:buClr>
              <a:buFont typeface="Wingdings" pitchFamily="2" charset="2"/>
              <a:buChar char="ü"/>
            </a:pPr>
            <a:r>
              <a:rPr lang="ru-RU" dirty="0" smtClean="0"/>
              <a:t>В зависимости от соотношения основных компонентов - полевого шпата, каолина и </a:t>
            </a:r>
            <a:r>
              <a:rPr lang="ru-RU" dirty="0" smtClean="0"/>
              <a:t>кварца:</a:t>
            </a:r>
          </a:p>
          <a:p>
            <a:pPr marL="514350" indent="-514350">
              <a:buClr>
                <a:srgbClr val="0070C0"/>
              </a:buClr>
              <a:buFont typeface="+mj-lt"/>
              <a:buAutoNum type="arabicPeriod"/>
            </a:pPr>
            <a:r>
              <a:rPr lang="ru-RU" dirty="0" smtClean="0"/>
              <a:t>тугоплавкий (1300 - 1370°С</a:t>
            </a:r>
            <a:r>
              <a:rPr lang="ru-RU" dirty="0" smtClean="0"/>
              <a:t>)</a:t>
            </a:r>
            <a:endParaRPr lang="ru-RU" dirty="0" smtClean="0"/>
          </a:p>
          <a:p>
            <a:pPr marL="514350" indent="-514350">
              <a:buClr>
                <a:srgbClr val="0070C0"/>
              </a:buClr>
              <a:buFont typeface="+mj-lt"/>
              <a:buAutoNum type="arabicPeriod"/>
            </a:pPr>
            <a:r>
              <a:rPr lang="ru-RU" dirty="0" smtClean="0"/>
              <a:t>среднеплавкий </a:t>
            </a:r>
            <a:r>
              <a:rPr lang="ru-RU" dirty="0" smtClean="0"/>
              <a:t>(1090 - 1260°С</a:t>
            </a:r>
            <a:r>
              <a:rPr lang="ru-RU" dirty="0" smtClean="0"/>
              <a:t>)</a:t>
            </a:r>
            <a:endParaRPr lang="ru-RU" dirty="0" smtClean="0"/>
          </a:p>
          <a:p>
            <a:pPr marL="514350" indent="-514350">
              <a:buClr>
                <a:srgbClr val="0070C0"/>
              </a:buClr>
              <a:buFont typeface="+mj-lt"/>
              <a:buAutoNum type="arabicPeriod"/>
            </a:pPr>
            <a:r>
              <a:rPr lang="ru-RU" dirty="0" smtClean="0"/>
              <a:t>низкоплавкий </a:t>
            </a:r>
            <a:r>
              <a:rPr lang="ru-RU" dirty="0" smtClean="0"/>
              <a:t>(870 - 1065°С)</a:t>
            </a:r>
          </a:p>
          <a:p>
            <a:pPr>
              <a:buClr>
                <a:srgbClr val="0070C0"/>
              </a:buClr>
              <a:buFont typeface="Wingdings" pitchFamily="2" charset="2"/>
              <a:buChar char="ü"/>
            </a:pPr>
            <a:endParaRPr lang="ru-RU" dirty="0" smtClean="0"/>
          </a:p>
          <a:p>
            <a:pPr marL="514350" indent="-514350">
              <a:buClr>
                <a:srgbClr val="0070C0"/>
              </a:buClr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Преимущества и недостатки фарфора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ü"/>
            </a:pPr>
            <a:r>
              <a:rPr lang="ru-RU" sz="2400" dirty="0" smtClean="0"/>
              <a:t>Стандартные искусственные фарфоровые зубы являются одним из основных элементов полных и частичных съемных пластиночных дуговых протезов. </a:t>
            </a:r>
            <a:endParaRPr lang="ru-RU" sz="2400" dirty="0" smtClean="0"/>
          </a:p>
          <a:p>
            <a:pPr>
              <a:buClr>
                <a:srgbClr val="0070C0"/>
              </a:buClr>
              <a:buFont typeface="Wingdings" pitchFamily="2" charset="2"/>
              <a:buChar char="ü"/>
            </a:pPr>
            <a:r>
              <a:rPr lang="ru-RU" sz="2400" dirty="0" smtClean="0"/>
              <a:t>Их </a:t>
            </a:r>
            <a:r>
              <a:rPr lang="ru-RU" sz="2400" dirty="0" smtClean="0">
                <a:solidFill>
                  <a:srgbClr val="0070C0"/>
                </a:solidFill>
              </a:rPr>
              <a:t>основным преимуществом</a:t>
            </a:r>
            <a:r>
              <a:rPr lang="ru-RU" sz="2400" dirty="0" smtClean="0"/>
              <a:t> перед металлическими и полимерными искусственными зубами является высокая имитирующая способность. Светоотверждающие качества фарфора в основном напоминают таковые у естественных зубов. </a:t>
            </a:r>
            <a:endParaRPr lang="ru-RU" sz="2400" dirty="0" smtClean="0"/>
          </a:p>
          <a:p>
            <a:pPr>
              <a:buClr>
                <a:srgbClr val="0070C0"/>
              </a:buClr>
              <a:buFont typeface="Wingdings" pitchFamily="2" charset="2"/>
              <a:buChar char="ü"/>
            </a:pPr>
            <a:r>
              <a:rPr lang="ru-RU" sz="2400" dirty="0" smtClean="0"/>
              <a:t>Из </a:t>
            </a:r>
            <a:r>
              <a:rPr lang="ru-RU" sz="2400" dirty="0" smtClean="0">
                <a:solidFill>
                  <a:srgbClr val="0070C0"/>
                </a:solidFill>
              </a:rPr>
              <a:t>недостатков</a:t>
            </a:r>
            <a:r>
              <a:rPr lang="ru-RU" sz="2400" dirty="0" smtClean="0"/>
              <a:t> фарфоровых зубов следует отметить их хрупкость, недостаточно прочное соединение с базисом протеза, низкую стираемость, худшие, чем у полимерных зубов, технологические качества.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Список использованных источников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en-US" sz="2400" dirty="0" smtClean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medbe.ru/materials/stomatologicheskoe-materialovedenie/stomatologicheskaya-keramika</a:t>
            </a:r>
            <a:endParaRPr lang="ru-RU" sz="2400" dirty="0" smtClean="0"/>
          </a:p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en-US" sz="2400" dirty="0" smtClean="0">
                <a:hlinkClick r:id="rId3"/>
              </a:rPr>
              <a:t>https://stomweb.ru/articles/materialovedenie/keramicheskie-materialy-v</a:t>
            </a:r>
            <a:r>
              <a:rPr lang="en-US" sz="2400" dirty="0" smtClean="0">
                <a:hlinkClick r:id="rId3"/>
              </a:rPr>
              <a:t>/</a:t>
            </a:r>
            <a:r>
              <a:rPr lang="ru-RU" sz="2400" dirty="0" smtClean="0"/>
              <a:t> </a:t>
            </a:r>
            <a:r>
              <a:rPr lang="ru-RU" sz="2400" dirty="0" smtClean="0"/>
              <a:t>- статья о керамических материалах</a:t>
            </a:r>
          </a:p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en-US" sz="2400" dirty="0" smtClean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nadent.ru/vsestati/ispolzovanie-keramicheskogo-materiala-v-stomatologii</a:t>
            </a:r>
            <a:r>
              <a:rPr lang="ru-RU" sz="2400" dirty="0" smtClean="0"/>
              <a:t> - о применение керамики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459" y="163208"/>
            <a:ext cx="7869890" cy="15376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Спасибо за внимание!</a:t>
            </a:r>
            <a:endParaRPr lang="ru-RU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170" name="Picture 2" descr="C:\Users\TM\Desktop\depositphotos_28707169-stock-illustration-cute-tooth-cartoon-thumbs-up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2771" y="1844824"/>
            <a:ext cx="5077501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История стоматологической керамики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Понятие, классификация, состав и строение    керамики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Применение керамики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Стоматологический фарфор, состав, классификация, преимущества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недостатки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Список использованных источников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459" y="152400"/>
            <a:ext cx="7869890" cy="609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История стоматологической керамики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838200"/>
            <a:ext cx="7869890" cy="55626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Керамика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самый древний поделочный искусственный материал, относящийся к каменному веку (неолита), но сохранивший свое значение в человеческом обществе до настоящего времени. Применение керамики в стоматологии связывают с именем французского аптекаря </a:t>
            </a:r>
            <a:r>
              <a:rPr lang="ru-RU" sz="2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Alexis</a:t>
            </a: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Duchateau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который впервые изготовил себе съемные протезы с фарфоровыми зубами. В </a:t>
            </a: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1844-1883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г. началось промышленное производство фарфоровых зубов в Англии, Германии и Америке. В конце XIX в. </a:t>
            </a: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доктор Лэнд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запатентовал способ изготовления жакетных коронок из фарфора на платиновой фольге. А в </a:t>
            </a: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1962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г. был запатентован метод изготовления металлокерамических коронок, и началась эра металлокерамики. В конце ХХ века появились новые керамические составы и современные технологии для изготовления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цельнокерамических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протезов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5459" y="163208"/>
            <a:ext cx="7869890" cy="82739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Керамика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5459" y="1143000"/>
            <a:ext cx="7869890" cy="5033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2400" dirty="0" smtClean="0"/>
              <a:t>Неорганические поликристаллические материалы, получаемые из сформованных минеральных масс (глины и их смеси с минеральными добавками) в процессе высокотемпературного </a:t>
            </a:r>
            <a:r>
              <a:rPr lang="ru-RU" sz="2400" dirty="0" smtClean="0">
                <a:solidFill>
                  <a:srgbClr val="0070C0"/>
                </a:solidFill>
              </a:rPr>
              <a:t>спекания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4" name="Рисунок 3" descr="загруженн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4114800"/>
            <a:ext cx="3396952" cy="228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загруженное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4114800"/>
            <a:ext cx="3903628" cy="236220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026" name="Picture 2" descr="C:\Users\TM\Desktop\stomatologicheskoe_materialovedenie_3.4.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2743200"/>
            <a:ext cx="32004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29841" y="380999"/>
            <a:ext cx="7886700" cy="914401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 керамики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half" idx="2"/>
          </p:nvPr>
        </p:nvSpPr>
        <p:spPr>
          <a:xfrm>
            <a:off x="533400" y="1447800"/>
            <a:ext cx="7924800" cy="4648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  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Состав керамики образован многокомпонентной системой, включающей:</a:t>
            </a:r>
          </a:p>
          <a:p>
            <a:pPr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b="1" dirty="0" smtClean="0"/>
              <a:t>кристаллическую фазу </a:t>
            </a:r>
            <a:r>
              <a:rPr lang="ru-RU" dirty="0" smtClean="0"/>
              <a:t>(более 50%) – химические соединения или твердые растворы;</a:t>
            </a:r>
          </a:p>
          <a:p>
            <a:pPr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b="1" dirty="0" smtClean="0"/>
              <a:t>стекловидную фазу </a:t>
            </a:r>
            <a:r>
              <a:rPr lang="ru-RU" dirty="0" smtClean="0"/>
              <a:t>– прослойки стекла, химический состав которого отличается от химического состава кристаллической фазы;</a:t>
            </a:r>
          </a:p>
          <a:p>
            <a:pPr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b="1" dirty="0" smtClean="0"/>
              <a:t>газовую фазу </a:t>
            </a:r>
            <a:r>
              <a:rPr lang="ru-RU" dirty="0" smtClean="0"/>
              <a:t>– газы, находящиеся в порах.</a:t>
            </a:r>
          </a:p>
          <a:p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228601"/>
            <a:ext cx="7772400" cy="761999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Классификация керамики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763000" cy="5257800"/>
          </a:xfrm>
        </p:spPr>
        <p:txBody>
          <a:bodyPr>
            <a:normAutofit lnSpcReduction="10000"/>
          </a:bodyPr>
          <a:lstStyle/>
          <a:p>
            <a:pPr lvl="0" algn="l"/>
            <a:r>
              <a:rPr lang="ru-RU" sz="1600" dirty="0" smtClean="0">
                <a:solidFill>
                  <a:prstClr val="black"/>
                </a:solidFill>
              </a:rPr>
              <a:t>         </a:t>
            </a:r>
            <a:r>
              <a:rPr lang="ru-RU" dirty="0" smtClean="0">
                <a:solidFill>
                  <a:prstClr val="black"/>
                </a:solidFill>
              </a:rPr>
              <a:t>Свойства </a:t>
            </a:r>
            <a:r>
              <a:rPr lang="ru-RU" dirty="0">
                <a:solidFill>
                  <a:prstClr val="black"/>
                </a:solidFill>
              </a:rPr>
              <a:t>керамики определяются ее составом, структурой и пористостью. Керамику </a:t>
            </a:r>
            <a:r>
              <a:rPr lang="ru-RU" dirty="0" smtClean="0">
                <a:solidFill>
                  <a:prstClr val="black"/>
                </a:solidFill>
              </a:rPr>
              <a:t>классифицируют </a:t>
            </a:r>
            <a:r>
              <a:rPr lang="ru-RU" b="1" dirty="0">
                <a:solidFill>
                  <a:srgbClr val="FF0000"/>
                </a:solidFill>
              </a:rPr>
              <a:t>по вещественному составу, составу кристаллической фазы, структуре </a:t>
            </a:r>
            <a:r>
              <a:rPr lang="ru-RU" b="1" dirty="0" smtClean="0">
                <a:solidFill>
                  <a:srgbClr val="FF0000"/>
                </a:solidFill>
              </a:rPr>
              <a:t>и назначению. 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ru-RU" dirty="0" smtClean="0">
                <a:solidFill>
                  <a:prstClr val="black"/>
                </a:solidFill>
              </a:rPr>
              <a:t>По </a:t>
            </a:r>
            <a:r>
              <a:rPr lang="ru-RU" dirty="0">
                <a:solidFill>
                  <a:prstClr val="black"/>
                </a:solidFill>
              </a:rPr>
              <a:t>вещественному составу разновидностями керамики является </a:t>
            </a:r>
            <a:r>
              <a:rPr lang="ru-RU" i="1" dirty="0">
                <a:solidFill>
                  <a:prstClr val="black"/>
                </a:solidFill>
              </a:rPr>
              <a:t>фаянс, полуфарфор, фарфор, терракота, </a:t>
            </a:r>
            <a:r>
              <a:rPr lang="ru-RU" i="1" dirty="0" err="1">
                <a:solidFill>
                  <a:prstClr val="black"/>
                </a:solidFill>
              </a:rPr>
              <a:t>керметы</a:t>
            </a:r>
            <a:r>
              <a:rPr lang="ru-RU" i="1" dirty="0">
                <a:solidFill>
                  <a:prstClr val="black"/>
                </a:solidFill>
              </a:rPr>
              <a:t>, корундовая и сверхтвердая керамика и так называемая каменная масса. </a:t>
            </a:r>
            <a:endParaRPr lang="ru-RU" i="1" dirty="0" smtClean="0">
              <a:solidFill>
                <a:prstClr val="black"/>
              </a:solidFill>
            </a:endParaRPr>
          </a:p>
          <a:p>
            <a:pPr marL="342900" lvl="0" indent="-342900" algn="l">
              <a:buFont typeface="+mj-lt"/>
              <a:buAutoNum type="arabicPeriod"/>
            </a:pPr>
            <a:r>
              <a:rPr lang="ru-RU" dirty="0" smtClean="0">
                <a:solidFill>
                  <a:prstClr val="black"/>
                </a:solidFill>
              </a:rPr>
              <a:t>По </a:t>
            </a:r>
            <a:r>
              <a:rPr lang="ru-RU" dirty="0">
                <a:solidFill>
                  <a:prstClr val="black"/>
                </a:solidFill>
              </a:rPr>
              <a:t>составу кристаллической фазы различают керамику </a:t>
            </a:r>
            <a:r>
              <a:rPr lang="ru-RU" i="1" dirty="0">
                <a:solidFill>
                  <a:prstClr val="black"/>
                </a:solidFill>
              </a:rPr>
              <a:t>из чистых оксидов и бескислородную</a:t>
            </a:r>
            <a:r>
              <a:rPr lang="ru-RU" dirty="0">
                <a:solidFill>
                  <a:prstClr val="black"/>
                </a:solidFill>
              </a:rPr>
              <a:t>. </a:t>
            </a:r>
            <a:endParaRPr lang="ru-RU" dirty="0" smtClean="0">
              <a:solidFill>
                <a:prstClr val="black"/>
              </a:solidFill>
            </a:endParaRPr>
          </a:p>
          <a:p>
            <a:pPr marL="342900" lvl="0" indent="-342900" algn="l">
              <a:buFont typeface="+mj-lt"/>
              <a:buAutoNum type="arabicPeriod"/>
            </a:pPr>
            <a:r>
              <a:rPr lang="ru-RU" dirty="0" smtClean="0">
                <a:solidFill>
                  <a:prstClr val="black"/>
                </a:solidFill>
              </a:rPr>
              <a:t>По </a:t>
            </a:r>
            <a:r>
              <a:rPr lang="ru-RU" dirty="0">
                <a:solidFill>
                  <a:prstClr val="black"/>
                </a:solidFill>
              </a:rPr>
              <a:t>структуре керамика делится на плотную и пористую. </a:t>
            </a:r>
            <a:r>
              <a:rPr lang="ru-RU" dirty="0" smtClean="0">
                <a:solidFill>
                  <a:prstClr val="black"/>
                </a:solidFill>
              </a:rPr>
              <a:t>Пористые </a:t>
            </a:r>
            <a:r>
              <a:rPr lang="ru-RU" dirty="0">
                <a:solidFill>
                  <a:prstClr val="black"/>
                </a:solidFill>
              </a:rPr>
              <a:t>керамики поглощают более 5% воды, а плотные – 1…4% по массе или 2..8% по объему. Пористую структуру имеют </a:t>
            </a:r>
            <a:r>
              <a:rPr lang="ru-RU" i="1" dirty="0">
                <a:solidFill>
                  <a:prstClr val="black"/>
                </a:solidFill>
              </a:rPr>
              <a:t>кирпич, блоки, черепица, дренажные трубы и др.; плотную – плитки для полов, канализационные трубы, санитарно-технические изделия.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4083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Применение керамики</a:t>
            </a:r>
            <a:endParaRPr lang="ru-RU" dirty="0"/>
          </a:p>
        </p:txBody>
      </p:sp>
      <p:pic>
        <p:nvPicPr>
          <p:cNvPr id="4" name="Содержимое 3" descr="img-uICbZ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295400"/>
            <a:ext cx="7848600" cy="4724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645459" y="228600"/>
            <a:ext cx="7869890" cy="762000"/>
          </a:xfrm>
        </p:spPr>
        <p:txBody>
          <a:bodyPr>
            <a:normAutofit/>
          </a:bodyPr>
          <a:lstStyle/>
          <a:p>
            <a:r>
              <a:rPr lang="ru-RU" dirty="0" smtClean="0"/>
              <a:t>Применение керамики</a:t>
            </a:r>
            <a:endParaRPr lang="ru-RU" dirty="0"/>
          </a:p>
        </p:txBody>
      </p:sp>
      <p:pic>
        <p:nvPicPr>
          <p:cNvPr id="36866" name="Picture 2" descr="C:\Users\TM\Desktop\service-veneers-crowns-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733800"/>
            <a:ext cx="4419600" cy="2971800"/>
          </a:xfrm>
          <a:prstGeom prst="rect">
            <a:avLst/>
          </a:prstGeom>
          <a:noFill/>
        </p:spPr>
      </p:pic>
      <p:pic>
        <p:nvPicPr>
          <p:cNvPr id="36867" name="Picture 3" descr="C:\Users\TM\Desktop\cena-metallokeramicheskoy-koronk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143000"/>
            <a:ext cx="3505200" cy="2590800"/>
          </a:xfrm>
          <a:prstGeom prst="rect">
            <a:avLst/>
          </a:prstGeom>
          <a:noFill/>
        </p:spPr>
      </p:pic>
      <p:pic>
        <p:nvPicPr>
          <p:cNvPr id="36868" name="Picture 4" descr="C:\Users\TM\Desktop\Sposoby-protezirovaniya-zubov-s-primeneniem-implantov-e151890601034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4038600"/>
            <a:ext cx="3581400" cy="2590800"/>
          </a:xfrm>
          <a:prstGeom prst="rect">
            <a:avLst/>
          </a:prstGeom>
          <a:noFill/>
        </p:spPr>
      </p:pic>
      <p:pic>
        <p:nvPicPr>
          <p:cNvPr id="36869" name="Picture 5" descr="C:\Users\TM\Desktop\coroane-dentar1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1066800"/>
            <a:ext cx="47244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459" y="163208"/>
            <a:ext cx="7869890" cy="75119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Стоматологический фарфор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5459" y="1066800"/>
            <a:ext cx="7869890" cy="5334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  <a:buFont typeface="Wingdings" pitchFamily="2" charset="2"/>
              <a:buChar char="q"/>
            </a:pPr>
            <a:r>
              <a:rPr lang="ru-RU" dirty="0" smtClean="0"/>
              <a:t>Говоря о стоматологической керамике, часто используют два термина для обозначения данного класса восстановительных материалов - керамика и </a:t>
            </a:r>
            <a:r>
              <a:rPr lang="ru-RU" dirty="0" smtClean="0">
                <a:solidFill>
                  <a:srgbClr val="FF0000"/>
                </a:solidFill>
              </a:rPr>
              <a:t>фарфор</a:t>
            </a:r>
            <a:r>
              <a:rPr lang="ru-RU" dirty="0" smtClean="0"/>
              <a:t>. По определению энциклопедического </a:t>
            </a:r>
            <a:r>
              <a:rPr lang="ru-RU" dirty="0" smtClean="0"/>
              <a:t>словаря слово </a:t>
            </a:r>
            <a:r>
              <a:rPr lang="ru-RU" dirty="0" smtClean="0"/>
              <a:t>«керамика» произошло от греческого </a:t>
            </a:r>
            <a:r>
              <a:rPr lang="ru-RU" dirty="0" err="1" smtClean="0"/>
              <a:t>keramike</a:t>
            </a:r>
            <a:r>
              <a:rPr lang="ru-RU" dirty="0" smtClean="0"/>
              <a:t> - гончарное </a:t>
            </a:r>
            <a:r>
              <a:rPr lang="ru-RU" dirty="0" smtClean="0"/>
              <a:t>искусство. </a:t>
            </a:r>
            <a:r>
              <a:rPr lang="ru-RU" dirty="0" smtClean="0"/>
              <a:t>К керамике относят изделия и материалы, полученные спеканием глин и их смесей с минеральными добавками, а также оксидами и другими неорганическими соединениями</a:t>
            </a:r>
            <a:r>
              <a:rPr lang="ru-RU" dirty="0" smtClean="0"/>
              <a:t>.</a:t>
            </a:r>
          </a:p>
          <a:p>
            <a:pPr>
              <a:lnSpc>
                <a:spcPct val="100000"/>
              </a:lnSpc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Фарфор</a:t>
            </a:r>
            <a:r>
              <a:rPr lang="ru-RU" dirty="0" smtClean="0"/>
              <a:t> - это белая полупрозрачная (прозрачная) керамика, которую обжигают до глазурованного состояния.</a:t>
            </a:r>
          </a:p>
          <a:p>
            <a:pPr>
              <a:lnSpc>
                <a:spcPct val="100000"/>
              </a:lnSpc>
              <a:buFont typeface="Wingdings" pitchFamily="2" charset="2"/>
              <a:buChar char="q"/>
            </a:pPr>
            <a:r>
              <a:rPr lang="ru-RU" dirty="0" smtClean="0"/>
              <a:t>Первые составы фарфора имели повышенную хрупкость. Их применение в восстановительной стоматологии ограничивалось </a:t>
            </a:r>
            <a:r>
              <a:rPr lang="ru-RU" dirty="0" smtClean="0"/>
              <a:t>изготовлением </a:t>
            </a:r>
            <a:r>
              <a:rPr lang="ru-RU" dirty="0" smtClean="0"/>
              <a:t>искусственных зубов и, в редких случаях, коронками для одиночных зубов. С развитием стоматологического материаловедения и совершенствованием материалов для восстановления зубов применение керамических материалов существенно </a:t>
            </a:r>
            <a:r>
              <a:rPr lang="ru-RU" dirty="0" smtClean="0"/>
              <a:t>расширилось.</a:t>
            </a:r>
            <a:endParaRPr lang="ru-RU" dirty="0" smtClean="0"/>
          </a:p>
          <a:p>
            <a:pPr>
              <a:lnSpc>
                <a:spcPct val="100000"/>
              </a:lnSpc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6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Тема6</Template>
  <TotalTime>603</TotalTime>
  <Words>810</Words>
  <Application>Microsoft Office PowerPoint</Application>
  <PresentationFormat>Экран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Тема6</vt:lpstr>
      <vt:lpstr>Государственное бюджетное образовательное учреждение высшего образования «Красноярский государственный медицинский университет имени профессора В. Ф. Войно-Ясенецкого»  Министерства здравоохранения Российской Федерации    Кафедра-клиника ортопедической стоматологии  Керамические материалы, применяемые в ортопедической стоматологии</vt:lpstr>
      <vt:lpstr>План</vt:lpstr>
      <vt:lpstr>История стоматологической керамики</vt:lpstr>
      <vt:lpstr>Керамика</vt:lpstr>
      <vt:lpstr>Состав керамики</vt:lpstr>
      <vt:lpstr>Классификация керамики</vt:lpstr>
      <vt:lpstr>Применение керамики</vt:lpstr>
      <vt:lpstr>Применение керамики</vt:lpstr>
      <vt:lpstr>Стоматологический фарфор</vt:lpstr>
      <vt:lpstr>Состав стоматологического фарфора</vt:lpstr>
      <vt:lpstr>Классификация фарфора</vt:lpstr>
      <vt:lpstr>Преимущества и недостатки фарфора</vt:lpstr>
      <vt:lpstr>Список использованных источников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керамические массы применяемые в ортопедической стоматологии</dc:title>
  <dc:creator>Vito</dc:creator>
  <cp:lastModifiedBy>TM</cp:lastModifiedBy>
  <cp:revision>22</cp:revision>
  <dcterms:created xsi:type="dcterms:W3CDTF">2012-12-12T11:15:14Z</dcterms:created>
  <dcterms:modified xsi:type="dcterms:W3CDTF">2018-04-26T14:23:32Z</dcterms:modified>
</cp:coreProperties>
</file>