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33"/>
  </p:notesMasterIdLst>
  <p:sldIdLst>
    <p:sldId id="256" r:id="rId2"/>
    <p:sldId id="275" r:id="rId3"/>
    <p:sldId id="362" r:id="rId4"/>
    <p:sldId id="365" r:id="rId5"/>
    <p:sldId id="363" r:id="rId6"/>
    <p:sldId id="297" r:id="rId7"/>
    <p:sldId id="357" r:id="rId8"/>
    <p:sldId id="257" r:id="rId9"/>
    <p:sldId id="338" r:id="rId10"/>
    <p:sldId id="348" r:id="rId11"/>
    <p:sldId id="277" r:id="rId12"/>
    <p:sldId id="367" r:id="rId13"/>
    <p:sldId id="368" r:id="rId14"/>
    <p:sldId id="305" r:id="rId15"/>
    <p:sldId id="262" r:id="rId16"/>
    <p:sldId id="263" r:id="rId17"/>
    <p:sldId id="349" r:id="rId18"/>
    <p:sldId id="317" r:id="rId19"/>
    <p:sldId id="350" r:id="rId20"/>
    <p:sldId id="302" r:id="rId21"/>
    <p:sldId id="310" r:id="rId22"/>
    <p:sldId id="281" r:id="rId23"/>
    <p:sldId id="359" r:id="rId24"/>
    <p:sldId id="343" r:id="rId25"/>
    <p:sldId id="372" r:id="rId26"/>
    <p:sldId id="373" r:id="rId27"/>
    <p:sldId id="374" r:id="rId28"/>
    <p:sldId id="360" r:id="rId29"/>
    <p:sldId id="364" r:id="rId30"/>
    <p:sldId id="384" r:id="rId31"/>
    <p:sldId id="27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0860" autoAdjust="0"/>
  </p:normalViewPr>
  <p:slideViewPr>
    <p:cSldViewPr>
      <p:cViewPr varScale="1">
        <p:scale>
          <a:sx n="66" d="100"/>
          <a:sy n="66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069B9-5221-4097-B33F-C2D1F79C372B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F1E62-8AC8-469C-8D0D-024AE9CADA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5176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F1E62-8AC8-469C-8D0D-024AE9CADA0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1FE1F7-2AA2-48DB-8C4B-98B877D67366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zadachi-po-khimii.ru/organic-chemistry/odnoosnovnye-karbonovye-kisloty-poluchenie-fizicheskie-i-ximicheskie-svojstva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zadachi-po-khimii.ru/organic-chemistry/spirt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zadachi-po-khimii.ru/organic-chemistry/spirty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0%D0%B6%D0%B0%D0%B2%D1%87%D0%B8%D0%BD%D0%B0" TargetMode="External"/><Relationship Id="rId3" Type="http://schemas.openxmlformats.org/officeDocument/2006/relationships/hyperlink" Target="https://ru.wikipedia.org/w/index.php?title=%D0%90%D0%BD%D0%BE%D0%B4%D0%BD%D1%8B%D0%B5_%D0%B2%D0%B0%D0%BD%D0%BD%D1%8B&amp;action=edit&amp;redlink=1" TargetMode="External"/><Relationship Id="rId7" Type="http://schemas.openxmlformats.org/officeDocument/2006/relationships/hyperlink" Target="https://ru.wikipedia.org/wiki/%D0%90%D0%BD%D0%B0%D0%BB%D0%B8%D1%82%D0%B8%D1%87%D0%B5%D1%81%D0%BA%D0%B0%D1%8F_%D1%85%D0%B8%D0%BC%D0%B8%D1%8F" TargetMode="External"/><Relationship Id="rId2" Type="http://schemas.openxmlformats.org/officeDocument/2006/relationships/hyperlink" Target="https://ru.wikipedia.org/w/index.php?title=%D0%9F%D1%80%D0%BE%D1%82%D1%80%D0%B0%D0%B2%D0%B0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E%D0%BB%D0%BE%D0%B2%D0%BE" TargetMode="External"/><Relationship Id="rId5" Type="http://schemas.openxmlformats.org/officeDocument/2006/relationships/hyperlink" Target="https://ru.wikipedia.org/wiki/%D0%A2%D0%B8%D1%82%D0%B0%D0%BD_(%D1%8D%D0%BB%D0%B5%D0%BC%D0%B5%D0%BD%D1%82)" TargetMode="External"/><Relationship Id="rId10" Type="http://schemas.openxmlformats.org/officeDocument/2006/relationships/image" Target="../media/image27.png"/><Relationship Id="rId4" Type="http://schemas.openxmlformats.org/officeDocument/2006/relationships/hyperlink" Target="https://ru.wikipedia.org/wiki/%D0%90%D0%BB%D1%8E%D0%BC%D0%B8%D0%BD%D0%B8%D0%B9" TargetMode="External"/><Relationship Id="rId9" Type="http://schemas.openxmlformats.org/officeDocument/2006/relationships/hyperlink" Target="https://ru.wikipedia.org/wiki/%D0%A0%D0%B5%D0%B4%D0%BA%D0%BE%D0%B7%D0%B5%D0%BC%D0%B5%D0%BB%D1%8C%D0%BD%D1%8B%D0%B5_%D1%8D%D0%BB%D0%B5%D0%BC%D0%B5%D0%BD%D1%82%D1%8B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zadachi-po-khimii.ru/organic-chemistry/nomenklatura-organicheskix-soedinenij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8215370" cy="1143008"/>
          </a:xfrm>
        </p:spPr>
        <p:txBody>
          <a:bodyPr>
            <a:normAutofit/>
          </a:bodyPr>
          <a:lstStyle/>
          <a:p>
            <a:pPr algn="ctr"/>
            <a:r>
              <a:rPr lang="ru-RU" sz="1600" b="0" dirty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</a:t>
            </a:r>
            <a:r>
              <a:rPr lang="ru-RU" sz="1600" b="0" dirty="0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err="1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В.Ф.Войно-Ясенецкого</a:t>
            </a:r>
            <a:r>
              <a:rPr lang="ru-RU" sz="1600" b="0" dirty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600" b="0" dirty="0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Министерства </a:t>
            </a:r>
            <a:r>
              <a:rPr lang="ru-RU" sz="1600" b="0" dirty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здравоохранения Российской </a:t>
            </a:r>
            <a:r>
              <a:rPr lang="ru-RU" sz="1600" b="0" dirty="0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Федерации</a:t>
            </a:r>
            <a:br>
              <a:rPr lang="ru-RU" sz="1600" b="0" dirty="0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1600" b="0" dirty="0"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786058"/>
            <a:ext cx="7929618" cy="135732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Дикарбоновые кислоты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4869160"/>
            <a:ext cx="36376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Преподаватель:  Попова О.М.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3" y="59492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Красноярск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Номенклатура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556792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8820" t="35350" r="29054" b="8200"/>
          <a:stretch>
            <a:fillRect/>
          </a:stretch>
        </p:blipFill>
        <p:spPr bwMode="auto">
          <a:xfrm>
            <a:off x="251520" y="836712"/>
            <a:ext cx="864096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128792" cy="576064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Изомерия структурная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1224136"/>
          </a:xfrm>
        </p:spPr>
        <p:txBody>
          <a:bodyPr>
            <a:normAutofit fontScale="92500" lnSpcReduction="10000"/>
          </a:bodyPr>
          <a:lstStyle/>
          <a:p>
            <a:pPr algn="just"/>
            <a:endParaRPr lang="ru-RU" dirty="0" smtClean="0"/>
          </a:p>
          <a:p>
            <a:pPr marL="514350" indent="-514350" algn="just"/>
            <a:r>
              <a:rPr lang="ru-RU" b="1" dirty="0" smtClean="0"/>
              <a:t>Изомерия углеродного скелета</a:t>
            </a:r>
            <a:r>
              <a:rPr lang="ru-RU" dirty="0" smtClean="0"/>
              <a:t> (начиная с C</a:t>
            </a:r>
            <a:r>
              <a:rPr lang="ru-RU" baseline="-25000" dirty="0" smtClean="0"/>
              <a:t>4</a:t>
            </a:r>
            <a:r>
              <a:rPr lang="ru-RU" dirty="0" smtClean="0"/>
              <a:t>), например: 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63359" t="24308" r="28820" b="56038"/>
          <a:stretch>
            <a:fillRect/>
          </a:stretch>
        </p:blipFill>
        <p:spPr bwMode="auto">
          <a:xfrm flipH="1">
            <a:off x="7668344" y="5373216"/>
            <a:ext cx="115212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 l="24547" t="56089" r="55513" b="25996"/>
          <a:stretch>
            <a:fillRect/>
          </a:stretch>
        </p:blipFill>
        <p:spPr bwMode="auto">
          <a:xfrm>
            <a:off x="827584" y="2492896"/>
            <a:ext cx="734481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7524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Изомерия структурная 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63359" t="24308" r="28820" b="56038"/>
          <a:stretch>
            <a:fillRect/>
          </a:stretch>
        </p:blipFill>
        <p:spPr bwMode="auto">
          <a:xfrm flipH="1">
            <a:off x="7596336" y="5301208"/>
            <a:ext cx="122413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27082" t="55096" r="51783" b="23248"/>
          <a:stretch>
            <a:fillRect/>
          </a:stretch>
        </p:blipFill>
        <p:spPr bwMode="auto">
          <a:xfrm>
            <a:off x="1619672" y="2348880"/>
            <a:ext cx="482453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568952" cy="1224136"/>
          </a:xfrm>
        </p:spPr>
        <p:txBody>
          <a:bodyPr>
            <a:normAutofit fontScale="85000" lnSpcReduction="10000"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sz="2800" b="1" dirty="0" smtClean="0"/>
              <a:t>Ароматические дикарбоновые кислоты </a:t>
            </a:r>
            <a:r>
              <a:rPr lang="ru-RU" sz="2800" dirty="0" smtClean="0"/>
              <a:t>обладают изомерией взаимного положения функциональных групп: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7524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Изомерия пространственная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63359" t="24308" r="28820" b="56038"/>
          <a:stretch>
            <a:fillRect/>
          </a:stretch>
        </p:blipFill>
        <p:spPr bwMode="auto">
          <a:xfrm flipH="1">
            <a:off x="7596336" y="5301208"/>
            <a:ext cx="122413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 l="27227" t="46609" r="53834" b="6783"/>
          <a:stretch>
            <a:fillRect/>
          </a:stretch>
        </p:blipFill>
        <p:spPr bwMode="auto">
          <a:xfrm>
            <a:off x="1979712" y="1844824"/>
            <a:ext cx="397848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352928" cy="1008112"/>
          </a:xfrm>
        </p:spPr>
        <p:txBody>
          <a:bodyPr>
            <a:normAutofit fontScale="77500" lnSpcReduction="20000"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sz="2800" b="1" dirty="0" err="1" smtClean="0"/>
              <a:t>Цис</a:t>
            </a:r>
            <a:r>
              <a:rPr lang="ru-RU" sz="2800" b="1" dirty="0" smtClean="0"/>
              <a:t>-, транс-изомерия</a:t>
            </a:r>
            <a:r>
              <a:rPr lang="ru-RU" sz="2800" dirty="0" smtClean="0"/>
              <a:t> характерна для непредельных дикарбоновых кислот, например: 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53792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Строение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80728"/>
            <a:ext cx="842493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</a:t>
            </a:r>
            <a:r>
              <a:rPr lang="ru-RU" sz="2000" dirty="0" smtClean="0"/>
              <a:t>Электроноакцепторная группа, как известно, вызывает увеличение кислотных свойств карбоновых кислот, так как повышение положительного заряда на карбоксильном атоме углерода способствует усилению </a:t>
            </a:r>
            <a:r>
              <a:rPr lang="ru-RU" sz="2000" dirty="0" err="1" smtClean="0"/>
              <a:t>мезомерного</a:t>
            </a:r>
            <a:r>
              <a:rPr lang="ru-RU" sz="2000" dirty="0" smtClean="0"/>
              <a:t> эффекта р,</a:t>
            </a:r>
            <a:r>
              <a:rPr lang="ru-RU" sz="2000" dirty="0" err="1" smtClean="0"/>
              <a:t>π-сопряжения</a:t>
            </a:r>
            <a:r>
              <a:rPr lang="ru-RU" sz="2000" dirty="0" smtClean="0"/>
              <a:t>, что, в свою очередь, усиливает поляризацию связи О–Н и облегчает ее диссоциацию. Этот эффект выражен тем больше, чем ближе друг к другу расположены карбоксильные группы. Токсичность щавелевой кислоты связана, прежде всего, с ее высокой кислотностью, величина которой приближается к таковой у минеральных кислот. Учитывая индуктивный характер влияния, понятно, что в гомологическом ряду дикарбоновых кислот кислотные свойства резко убывают по мере удаления карбоксильных групп </a:t>
            </a:r>
            <a:r>
              <a:rPr lang="ru-RU" sz="2000" i="1" dirty="0" smtClean="0"/>
              <a:t>друг от друга.</a:t>
            </a:r>
          </a:p>
          <a:p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dirty="0" smtClean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1530" t="64012" r="59838" b="23016"/>
          <a:stretch>
            <a:fillRect/>
          </a:stretch>
        </p:blipFill>
        <p:spPr bwMode="auto">
          <a:xfrm>
            <a:off x="1547664" y="4941168"/>
            <a:ext cx="237626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2" cstate="print"/>
          <a:srcRect l="34619" t="74574" r="64219" b="22598"/>
          <a:stretch>
            <a:fillRect/>
          </a:stretch>
        </p:blipFill>
        <p:spPr bwMode="auto">
          <a:xfrm>
            <a:off x="3923928" y="6021288"/>
            <a:ext cx="318652" cy="36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90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Физические свойства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785926"/>
            <a:ext cx="5078938" cy="1283034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   </a:t>
            </a:r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202432" y="1484784"/>
            <a:ext cx="7941568" cy="7920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980728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Двухосновные карбоновые кислоты – твердые кристаллические вещества. Они достаточно хорошо растворимы в воде, причем растворимость их выше, чем у соответствующих</a:t>
            </a:r>
            <a:r>
              <a:rPr lang="ru-RU" sz="2400" b="1" dirty="0" smtClean="0">
                <a:hlinkClick r:id="rId2"/>
              </a:rPr>
              <a:t> одноосновных (монокарбоновых) кислот</a:t>
            </a:r>
            <a:r>
              <a:rPr lang="ru-RU" sz="2400" dirty="0" smtClean="0"/>
              <a:t>. Температуры их кипения также выше, чем у монокарбоновых кислот. Это обусловлено тем, что большее число карбоксильных групп, способно образовывать большее число водородных связей, вследствие чего происходит ассоциация молекул.</a:t>
            </a:r>
            <a:endParaRPr lang="ru-RU" sz="2200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l="35053" t="39172" r="34965" b="45209"/>
          <a:stretch>
            <a:fillRect/>
          </a:stretch>
        </p:blipFill>
        <p:spPr bwMode="auto">
          <a:xfrm>
            <a:off x="2195736" y="4581128"/>
            <a:ext cx="475252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04664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Способы получения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179512" y="1844824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/>
          <p:nvPr/>
        </p:nvPicPr>
        <p:blipFill>
          <a:blip r:embed="rId2" cstate="print"/>
          <a:srcRect l="59550" t="59690" r="21994" b="13953"/>
          <a:stretch>
            <a:fillRect/>
          </a:stretch>
        </p:blipFill>
        <p:spPr bwMode="auto">
          <a:xfrm>
            <a:off x="7308304" y="260648"/>
            <a:ext cx="15121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11560" y="1556792"/>
            <a:ext cx="79928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1</a:t>
            </a:r>
            <a:r>
              <a:rPr lang="ru-RU" sz="2400" dirty="0" smtClean="0"/>
              <a:t>. </a:t>
            </a:r>
            <a:r>
              <a:rPr lang="ru-RU" sz="2400" b="1" dirty="0" smtClean="0"/>
              <a:t>Гидролиз </a:t>
            </a:r>
            <a:r>
              <a:rPr lang="ru-RU" sz="2400" b="1" dirty="0" err="1" smtClean="0"/>
              <a:t>цианпроизводных</a:t>
            </a:r>
            <a:r>
              <a:rPr lang="ru-RU" sz="2400" b="1" dirty="0" smtClean="0"/>
              <a:t> кислот: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l="28165" t="53184" r="47132" b="21975"/>
          <a:stretch>
            <a:fillRect/>
          </a:stretch>
        </p:blipFill>
        <p:spPr bwMode="auto">
          <a:xfrm>
            <a:off x="539552" y="2492896"/>
            <a:ext cx="813690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90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Способы получения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785926"/>
            <a:ext cx="5078938" cy="1283034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   </a:t>
            </a:r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755576" y="1196752"/>
            <a:ext cx="7941568" cy="11521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just"/>
            <a:r>
              <a:rPr lang="ru-RU" sz="2400" b="1" dirty="0" smtClean="0"/>
              <a:t>2. Окисление двухатомных</a:t>
            </a:r>
            <a:r>
              <a:rPr lang="ru-RU" sz="2400" dirty="0" smtClean="0"/>
              <a:t> </a:t>
            </a:r>
            <a:r>
              <a:rPr lang="ru-RU" sz="2400" b="1" dirty="0" smtClean="0">
                <a:hlinkClick r:id="rId2"/>
              </a:rPr>
              <a:t>спиртов</a:t>
            </a:r>
            <a:r>
              <a:rPr lang="ru-RU" sz="2400" dirty="0" smtClean="0"/>
              <a:t>, </a:t>
            </a:r>
            <a:r>
              <a:rPr lang="ru-RU" sz="2400" dirty="0" err="1" smtClean="0"/>
              <a:t>диальдегидов</a:t>
            </a:r>
            <a:r>
              <a:rPr lang="ru-RU" sz="2400" dirty="0" smtClean="0"/>
              <a:t>, </a:t>
            </a:r>
            <a:r>
              <a:rPr lang="ru-RU" sz="2400" dirty="0" err="1" smtClean="0"/>
              <a:t>гидроксиальдегидов</a:t>
            </a:r>
            <a:r>
              <a:rPr lang="ru-RU" sz="2400" dirty="0" smtClean="0"/>
              <a:t>, </a:t>
            </a:r>
            <a:r>
              <a:rPr lang="ru-RU" sz="2400" dirty="0" err="1" smtClean="0"/>
              <a:t>гидроксикислот</a:t>
            </a:r>
            <a:r>
              <a:rPr lang="ru-RU" sz="2400" dirty="0" smtClean="0"/>
              <a:t>, </a:t>
            </a:r>
            <a:r>
              <a:rPr lang="ru-RU" sz="2400" dirty="0" err="1" smtClean="0"/>
              <a:t>альдегидокислот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 l="21865" t="50319" r="38901" b="10191"/>
          <a:stretch>
            <a:fillRect/>
          </a:stretch>
        </p:blipFill>
        <p:spPr bwMode="auto">
          <a:xfrm>
            <a:off x="611560" y="2420888"/>
            <a:ext cx="8136904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90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Способы получения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785926"/>
            <a:ext cx="5078938" cy="1283034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   </a:t>
            </a:r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202432" y="1484784"/>
            <a:ext cx="7941568" cy="7920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6876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3. Щавелевую кислоту</a:t>
            </a:r>
            <a:r>
              <a:rPr lang="ru-RU" sz="2400" dirty="0" smtClean="0"/>
              <a:t> в промышленности получают подвергая пиролизу формиат натрия: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 l="8448" t="37580" r="42122" b="45223"/>
          <a:stretch>
            <a:fillRect/>
          </a:stretch>
        </p:blipFill>
        <p:spPr bwMode="auto">
          <a:xfrm>
            <a:off x="323528" y="2276873"/>
            <a:ext cx="842493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Способы получения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785926"/>
            <a:ext cx="5078938" cy="1283034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   </a:t>
            </a:r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202432" y="1484784"/>
            <a:ext cx="7941568" cy="7920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124744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4. Янтарную кислоту</a:t>
            </a:r>
            <a:r>
              <a:rPr lang="ru-RU" sz="2400" dirty="0" smtClean="0"/>
              <a:t> синтезируют с помощью </a:t>
            </a:r>
            <a:r>
              <a:rPr lang="ru-RU" sz="2400" dirty="0" err="1" smtClean="0"/>
              <a:t>малонового</a:t>
            </a:r>
            <a:r>
              <a:rPr lang="ru-RU" sz="2400" dirty="0" smtClean="0"/>
              <a:t> эфира:</a:t>
            </a: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 l="16492" t="42675" r="35681" b="42357"/>
          <a:stretch>
            <a:fillRect/>
          </a:stretch>
        </p:blipFill>
        <p:spPr bwMode="auto">
          <a:xfrm>
            <a:off x="323528" y="2492896"/>
            <a:ext cx="856895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План лекции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 lnSpcReduction="10000"/>
          </a:bodyPr>
          <a:lstStyle/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 altLang="ru-RU" dirty="0" smtClean="0"/>
              <a:t>Нахождение в природе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 altLang="ru-RU" dirty="0" smtClean="0"/>
              <a:t>Классификация. Определение. Общая формула. 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 altLang="ru-RU" dirty="0" smtClean="0"/>
              <a:t>Номенклатура и изомерия.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 altLang="ru-RU" dirty="0" smtClean="0"/>
              <a:t>Особенности электронного и пространственного строения молекул дикарбоновых кислот.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 altLang="ru-RU" dirty="0" smtClean="0"/>
              <a:t>Физические свойства.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 altLang="ru-RU" dirty="0" smtClean="0"/>
              <a:t>Способы получения.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 altLang="ru-RU" dirty="0" smtClean="0"/>
              <a:t>Химические свойства.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 altLang="ru-RU" dirty="0" smtClean="0"/>
              <a:t>Применение.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856357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</a:t>
            </a:r>
            <a:r>
              <a:rPr lang="ru-RU" sz="2400" b="1" dirty="0" smtClean="0"/>
              <a:t>У дикарбоновых кислот </a:t>
            </a:r>
            <a:r>
              <a:rPr lang="ru-RU" sz="2400" dirty="0" smtClean="0"/>
              <a:t>по сравнению с предельными одноосновными кислотами повышены кислотные свойства. Причиной этого является не только дополнительная диссоциация по второй карбоксильной группе, поскольку ионизация второго карбоксила протекает значительно труднее и вклад в кислотные свойства второй константы едва заметен.</a:t>
            </a:r>
          </a:p>
          <a:p>
            <a:pPr algn="just"/>
            <a:r>
              <a:rPr lang="ru-RU" sz="2400" dirty="0" smtClean="0"/>
              <a:t>      У двухосновных кислот сохраняются все общие для карбоновых кислот свойства. Дикарбоновые кислоты превращаются в соли и образуют те же производные, что и монокарбоновые (</a:t>
            </a:r>
            <a:r>
              <a:rPr lang="ru-RU" sz="2400" dirty="0" err="1" smtClean="0"/>
              <a:t>галогенангидриды</a:t>
            </a:r>
            <a:r>
              <a:rPr lang="ru-RU" sz="2400" dirty="0" smtClean="0"/>
              <a:t>, ангидриды, амиды, сложные эфиры), но реакции могут идти как по одной (неполные производные), так и по обеим карбоксильным группам. Механизм реакций образования производных тот же, что и у монокарбоновых кислот.</a:t>
            </a:r>
          </a:p>
          <a:p>
            <a:pPr algn="just"/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196752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FF0000"/>
                </a:solidFill>
              </a:rPr>
              <a:t>I. Реакции с разрывом в карбоксильной группе связи O─H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just"/>
            <a:r>
              <a:rPr lang="ru-RU" sz="2400" b="1" dirty="0" smtClean="0"/>
              <a:t>1.1 Диссоциация кислот в водных растворах</a:t>
            </a:r>
            <a:r>
              <a:rPr lang="ru-RU" sz="2400" dirty="0" smtClean="0"/>
              <a:t> </a:t>
            </a:r>
          </a:p>
          <a:p>
            <a:pPr algn="just"/>
            <a:r>
              <a:rPr lang="ru-RU" sz="2400" dirty="0" smtClean="0"/>
              <a:t>Двухосновные кислоты, особенно первые представители, проявляют более выраженные кислотные свойства, чем монокарбоновые кислоты. Они </a:t>
            </a:r>
            <a:r>
              <a:rPr lang="ru-RU" sz="2400" dirty="0" err="1" smtClean="0"/>
              <a:t>диссоциируют</a:t>
            </a:r>
            <a:r>
              <a:rPr lang="ru-RU" sz="2400" dirty="0" smtClean="0"/>
              <a:t> в две стадии и характеризуются двумя константами кислотности:</a:t>
            </a:r>
          </a:p>
          <a:p>
            <a:pPr algn="just"/>
            <a:endParaRPr lang="ru-RU" sz="2400" dirty="0" smtClean="0"/>
          </a:p>
          <a:p>
            <a:pPr algn="just"/>
            <a:endParaRPr lang="ru-RU" sz="2400" dirty="0"/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 l="42479" t="45541" r="15259" b="46497"/>
          <a:stretch>
            <a:fillRect/>
          </a:stretch>
        </p:blipFill>
        <p:spPr bwMode="auto">
          <a:xfrm>
            <a:off x="467544" y="3861048"/>
            <a:ext cx="835292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995936" y="5589240"/>
            <a:ext cx="4572000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just"/>
            <a:r>
              <a:rPr lang="ru-RU" b="1" dirty="0" smtClean="0"/>
              <a:t>Константы диссоциации этих кислот по первой ступени </a:t>
            </a:r>
            <a:r>
              <a:rPr lang="ru-RU" b="1" i="1" dirty="0" smtClean="0"/>
              <a:t>К</a:t>
            </a:r>
            <a:r>
              <a:rPr lang="ru-RU" b="1" i="1" baseline="-25000" dirty="0" smtClean="0"/>
              <a:t>а1</a:t>
            </a:r>
            <a:r>
              <a:rPr lang="ru-RU" b="1" dirty="0" smtClean="0"/>
              <a:t> выше, чем </a:t>
            </a:r>
            <a:r>
              <a:rPr lang="ru-RU" b="1" i="1" dirty="0" err="1" smtClean="0"/>
              <a:t>К</a:t>
            </a:r>
            <a:r>
              <a:rPr lang="ru-RU" b="1" i="1" baseline="-25000" dirty="0" err="1" smtClean="0"/>
              <a:t>а</a:t>
            </a:r>
            <a:r>
              <a:rPr lang="ru-RU" b="1" dirty="0" smtClean="0"/>
              <a:t> монокарбоновых кислот 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5266" t="31572" r="63771" b="57904"/>
          <a:stretch>
            <a:fillRect/>
          </a:stretch>
        </p:blipFill>
        <p:spPr bwMode="auto">
          <a:xfrm>
            <a:off x="827584" y="3068960"/>
            <a:ext cx="734481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95536" y="126876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1.2  Дикарбоновые кислоты </a:t>
            </a:r>
            <a:r>
              <a:rPr lang="ru-RU" sz="2400" dirty="0" smtClean="0"/>
              <a:t>ведут себя как двухосновные и образуют два ряда солей – кислые (с одним эквивалентом основания) и средние (с двумя эквивалентами) </a:t>
            </a:r>
            <a:r>
              <a:rPr lang="ru-RU" sz="2400" b="1" dirty="0" smtClean="0"/>
              <a:t>взаимодействуя с основаниями: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 l="30096" t="59236" r="25123" b="32165"/>
          <a:stretch>
            <a:fillRect/>
          </a:stretch>
        </p:blipFill>
        <p:spPr bwMode="auto">
          <a:xfrm>
            <a:off x="971600" y="4653136"/>
            <a:ext cx="69847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23528" y="6021288"/>
            <a:ext cx="8604000" cy="6480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Качественной реакцией для обнаружения щавелевой кислоты и ее солей служит образование нерастворимого оксалата кальция.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34888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052736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II. Реакции, протекающие с разрывом C─O связи (замещение OH-группы)</a:t>
            </a:r>
          </a:p>
          <a:p>
            <a:pPr algn="just"/>
            <a:r>
              <a:rPr lang="ru-RU" sz="2400" b="1" dirty="0" smtClean="0"/>
              <a:t>2.1 Реакция этерификации</a:t>
            </a:r>
            <a:r>
              <a:rPr lang="ru-RU" sz="2400" dirty="0" smtClean="0"/>
              <a:t> — взаимодействие кислот со </a:t>
            </a:r>
            <a:r>
              <a:rPr lang="ru-RU" sz="2400" b="1" dirty="0" smtClean="0">
                <a:hlinkClick r:id="rId2"/>
              </a:rPr>
              <a:t>спиртами</a:t>
            </a:r>
            <a:r>
              <a:rPr lang="ru-RU" sz="2400" b="1" dirty="0" smtClean="0"/>
              <a:t> </a:t>
            </a:r>
            <a:r>
              <a:rPr lang="ru-RU" sz="2400" dirty="0" smtClean="0"/>
              <a:t>с образованием сложных эфиров:</a:t>
            </a:r>
          </a:p>
          <a:p>
            <a:pPr algn="just"/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5415" t="20064" r="74327" b="68471"/>
          <a:stretch>
            <a:fillRect/>
          </a:stretch>
        </p:blipFill>
        <p:spPr bwMode="auto">
          <a:xfrm>
            <a:off x="1043608" y="2852936"/>
            <a:ext cx="748883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34888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24744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2.2 Взаимодействие с аммиаком</a:t>
            </a:r>
            <a:r>
              <a:rPr lang="ru-RU" sz="2400" dirty="0" smtClean="0"/>
              <a:t> с образованием амидов кислот.  Нагреванием аммонийной соли янтарной кислоты получают ее </a:t>
            </a:r>
            <a:r>
              <a:rPr lang="ru-RU" sz="2400" dirty="0" err="1" smtClean="0"/>
              <a:t>имид</a:t>
            </a:r>
            <a:r>
              <a:rPr lang="ru-RU" sz="2400" dirty="0" smtClean="0"/>
              <a:t> (</a:t>
            </a:r>
            <a:r>
              <a:rPr lang="ru-RU" sz="2400" dirty="0" err="1" smtClean="0"/>
              <a:t>сукцинимид</a:t>
            </a:r>
            <a:r>
              <a:rPr lang="ru-RU" sz="2400" dirty="0" smtClean="0"/>
              <a:t>). Механизм этой реакции такой же, как при получении амидов монокарбоновых кислот из их солей:</a:t>
            </a:r>
            <a:endParaRPr lang="ru-RU" sz="2400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5594" t="19745" r="60168" b="62739"/>
          <a:stretch>
            <a:fillRect/>
          </a:stretch>
        </p:blipFill>
        <p:spPr bwMode="auto">
          <a:xfrm>
            <a:off x="755576" y="3284984"/>
            <a:ext cx="784887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34888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836712"/>
            <a:ext cx="824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III. Действие температуры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268760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3.1 Дикарбоновые кислоты, в отличие от монокарбоновых, менее устойчивы к повышенным температурам. При нагревании происходит их </a:t>
            </a:r>
            <a:r>
              <a:rPr lang="ru-RU" sz="2000" dirty="0" err="1" smtClean="0"/>
              <a:t>декарбоксилирование</a:t>
            </a:r>
            <a:r>
              <a:rPr lang="ru-RU" sz="2000" dirty="0" smtClean="0"/>
              <a:t> либо дегидратация. При этом, в зависимости от строения кислоты образуются различные продукты:</a:t>
            </a:r>
            <a:endParaRPr lang="ru-RU" sz="2000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22940" t="30573" r="48181" b="24204"/>
          <a:stretch>
            <a:fillRect/>
          </a:stretch>
        </p:blipFill>
        <p:spPr bwMode="auto">
          <a:xfrm>
            <a:off x="1259632" y="2708920"/>
            <a:ext cx="648072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34888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980728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</a:rPr>
              <a:t>IV. </a:t>
            </a:r>
            <a:r>
              <a:rPr lang="ru-RU" sz="2000" b="1" dirty="0" smtClean="0">
                <a:solidFill>
                  <a:srgbClr val="FF0000"/>
                </a:solidFill>
              </a:rPr>
              <a:t>Реакции с разрывом связей C─H у углеродного атома углеводородного радикала</a:t>
            </a:r>
          </a:p>
          <a:p>
            <a:pPr algn="just"/>
            <a:r>
              <a:rPr lang="ru-RU" sz="2000" dirty="0" smtClean="0"/>
              <a:t>Среди дикарбоновых кислот важное место занимает </a:t>
            </a:r>
            <a:r>
              <a:rPr lang="ru-RU" sz="2000" b="1" dirty="0" err="1" smtClean="0"/>
              <a:t>малоновая</a:t>
            </a:r>
            <a:r>
              <a:rPr lang="ru-RU" sz="2000" b="1" dirty="0" smtClean="0"/>
              <a:t> кислота.</a:t>
            </a:r>
            <a:r>
              <a:rPr lang="ru-RU" sz="2000" dirty="0" smtClean="0"/>
              <a:t> Атомы водорода метиленовой группы являются очень подвижными и подвергаются </a:t>
            </a:r>
            <a:r>
              <a:rPr lang="ru-RU" sz="2000" dirty="0" err="1" smtClean="0"/>
              <a:t>электрофильному</a:t>
            </a:r>
            <a:r>
              <a:rPr lang="ru-RU" sz="2000" dirty="0" smtClean="0"/>
              <a:t> замещению: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 l="14003" t="64968" r="32639" b="13694"/>
          <a:stretch>
            <a:fillRect/>
          </a:stretch>
        </p:blipFill>
        <p:spPr bwMode="auto">
          <a:xfrm>
            <a:off x="323528" y="2564905"/>
            <a:ext cx="856895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34888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80728"/>
            <a:ext cx="8712968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V. Окисление дикарбоновых кислот.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just"/>
            <a:r>
              <a:rPr lang="ru-RU" sz="2400" b="1" dirty="0" smtClean="0"/>
              <a:t>5.1 </a:t>
            </a:r>
            <a:r>
              <a:rPr lang="ru-RU" sz="2000" dirty="0" smtClean="0"/>
              <a:t>Эта реакция используется в аналитической химии для установления </a:t>
            </a:r>
            <a:r>
              <a:rPr lang="ru-RU" sz="2000" dirty="0" err="1" smtClean="0"/>
              <a:t>токонцентрации</a:t>
            </a:r>
            <a:r>
              <a:rPr lang="ru-RU" sz="2000" dirty="0" smtClean="0"/>
              <a:t> растворов перманганата калия. При нагревании в присутствии серной кислоты происходит </a:t>
            </a:r>
            <a:r>
              <a:rPr lang="ru-RU" sz="2000" dirty="0" err="1" smtClean="0"/>
              <a:t>чной</a:t>
            </a:r>
            <a:r>
              <a:rPr lang="ru-RU" sz="2000" dirty="0" smtClean="0"/>
              <a:t> </a:t>
            </a:r>
            <a:r>
              <a:rPr lang="ru-RU" sz="2000" dirty="0" err="1" smtClean="0"/>
              <a:t>декарбоксилирование</a:t>
            </a:r>
            <a:r>
              <a:rPr lang="ru-RU" sz="2000" dirty="0" smtClean="0"/>
              <a:t> щавелевой кислоты с последующим разложением образовавшейся муравьиной кислоты: 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25639" t="22930" r="21367" b="35032"/>
          <a:stretch>
            <a:fillRect/>
          </a:stretch>
        </p:blipFill>
        <p:spPr bwMode="auto">
          <a:xfrm>
            <a:off x="323528" y="3068960"/>
            <a:ext cx="84969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Применение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96752"/>
            <a:ext cx="853244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Щавелевая кислота и оксалаты </a:t>
            </a:r>
            <a:r>
              <a:rPr lang="ru-RU" sz="2400" dirty="0" smtClean="0"/>
              <a:t>находят применение в текстильной и кожевенной промышленности как </a:t>
            </a:r>
            <a:r>
              <a:rPr lang="ru-RU" sz="2400" dirty="0" smtClean="0">
                <a:hlinkClick r:id="rId2" tooltip="Протрава (страница отсутствует)"/>
              </a:rPr>
              <a:t>протрава</a:t>
            </a:r>
            <a:r>
              <a:rPr lang="ru-RU" sz="2400" dirty="0" smtClean="0"/>
              <a:t>. Они служат компонентами </a:t>
            </a:r>
            <a:r>
              <a:rPr lang="ru-RU" sz="2400" dirty="0" smtClean="0">
                <a:hlinkClick r:id="rId3" tooltip="Анодные ванны (страница отсутствует)"/>
              </a:rPr>
              <a:t>анодных ванн</a:t>
            </a:r>
            <a:r>
              <a:rPr lang="ru-RU" sz="2400" dirty="0" smtClean="0"/>
              <a:t> для осаждения металлических покрытий — </a:t>
            </a:r>
            <a:r>
              <a:rPr lang="ru-RU" sz="2400" dirty="0" smtClean="0">
                <a:hlinkClick r:id="rId4" tooltip="Алюминий"/>
              </a:rPr>
              <a:t>алюминия</a:t>
            </a:r>
            <a:r>
              <a:rPr lang="ru-RU" sz="2400" dirty="0" smtClean="0"/>
              <a:t>, </a:t>
            </a:r>
            <a:r>
              <a:rPr lang="ru-RU" sz="2400" dirty="0" smtClean="0">
                <a:hlinkClick r:id="rId5" tooltip="Титан (элемент)"/>
              </a:rPr>
              <a:t>титана</a:t>
            </a:r>
            <a:r>
              <a:rPr lang="ru-RU" sz="2400" dirty="0" smtClean="0"/>
              <a:t> и </a:t>
            </a:r>
            <a:r>
              <a:rPr lang="ru-RU" sz="2400" dirty="0" smtClean="0">
                <a:hlinkClick r:id="rId6" tooltip="Олово"/>
              </a:rPr>
              <a:t>олова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Щавелевая кислота и оксалаты являются реагентами, используемыми в </a:t>
            </a:r>
            <a:r>
              <a:rPr lang="ru-RU" sz="2400" dirty="0" smtClean="0">
                <a:hlinkClick r:id="rId7" tooltip="Аналитическая химия"/>
              </a:rPr>
              <a:t>аналитической</a:t>
            </a:r>
            <a:r>
              <a:rPr lang="ru-RU" sz="2400" dirty="0" smtClean="0"/>
              <a:t> и органической химии. Они входят в составы для удаления </a:t>
            </a:r>
            <a:r>
              <a:rPr lang="ru-RU" sz="2400" dirty="0" smtClean="0">
                <a:hlinkClick r:id="rId8" tooltip="Ржавчина"/>
              </a:rPr>
              <a:t>ржавчины</a:t>
            </a:r>
            <a:r>
              <a:rPr lang="ru-RU" sz="2400" dirty="0" smtClean="0"/>
              <a:t> и оксидных плёнок на металле; применяются для осаждения из раствора </a:t>
            </a:r>
            <a:r>
              <a:rPr lang="ru-RU" sz="2400" dirty="0" smtClean="0">
                <a:hlinkClick r:id="rId9" tooltip="Редкоземельные элементы"/>
              </a:rPr>
              <a:t>редкоземельных элементов</a:t>
            </a:r>
            <a:r>
              <a:rPr lang="ru-RU" sz="2400" dirty="0" smtClean="0"/>
              <a:t>.</a:t>
            </a:r>
          </a:p>
          <a:p>
            <a:pPr algn="just" fontAlgn="base"/>
            <a:endParaRPr lang="ru-RU" sz="2000" dirty="0"/>
          </a:p>
        </p:txBody>
      </p:sp>
      <p:pic>
        <p:nvPicPr>
          <p:cNvPr id="5" name="Рисунок 4"/>
          <p:cNvPicPr/>
          <p:nvPr/>
        </p:nvPicPr>
        <p:blipFill>
          <a:blip r:embed="rId10" cstate="print"/>
          <a:srcRect l="52645" t="22293" r="3654" b="45860"/>
          <a:stretch>
            <a:fillRect/>
          </a:stretch>
        </p:blipFill>
        <p:spPr bwMode="auto">
          <a:xfrm>
            <a:off x="4788024" y="4653136"/>
            <a:ext cx="388843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Применение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68760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Янтарную кислоту </a:t>
            </a:r>
            <a:r>
              <a:rPr lang="ru-RU" sz="2000" dirty="0" smtClean="0"/>
              <a:t>используют при гипоксии, </a:t>
            </a:r>
            <a:r>
              <a:rPr lang="ru-RU" sz="2000" dirty="0" err="1" smtClean="0"/>
              <a:t>варикозе</a:t>
            </a:r>
            <a:r>
              <a:rPr lang="ru-RU" sz="2000" dirty="0" smtClean="0"/>
              <a:t>, сердечной недостаточности, для укрепления иммунитета, нормализации работы поджелудочной железы, профилактики возрастной деменции и когнитивных расстройств, повышения </a:t>
            </a:r>
            <a:r>
              <a:rPr lang="ru-RU" sz="2000" dirty="0" err="1" smtClean="0"/>
              <a:t>стрессоустойчивости</a:t>
            </a:r>
            <a:r>
              <a:rPr lang="ru-RU" sz="2000" dirty="0" smtClean="0"/>
              <a:t> и при повышенных умственных и физических нагрузках. Кроме того, она помогает справиться с интоксикацией, в том числе алкогольной, и снижает уровень сахара в крови.</a:t>
            </a:r>
            <a:endParaRPr lang="ru-RU" sz="20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60280" t="27707" r="7325" b="20700"/>
          <a:stretch>
            <a:fillRect/>
          </a:stretch>
        </p:blipFill>
        <p:spPr bwMode="auto">
          <a:xfrm>
            <a:off x="4644008" y="3789040"/>
            <a:ext cx="301031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Нахождение в природе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30850" t="25159" r="41024" b="25159"/>
          <a:stretch>
            <a:fillRect/>
          </a:stretch>
        </p:blipFill>
        <p:spPr bwMode="auto">
          <a:xfrm>
            <a:off x="395536" y="1844824"/>
            <a:ext cx="360040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11960" y="1916832"/>
            <a:ext cx="457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</a:t>
            </a:r>
            <a:r>
              <a:rPr lang="ru-RU" sz="2000" b="1" dirty="0" smtClean="0"/>
              <a:t>Щавелевая кислота. </a:t>
            </a:r>
            <a:r>
              <a:rPr lang="ru-RU" sz="2000" dirty="0" smtClean="0"/>
              <a:t>Широко распространена в растительном мире в свободном виде и виде солей (оксалатов). Ее соли в значительных количествах содержатся в листьях щавеля, кислицы, ревеня.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Применение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2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smtClean="0"/>
              <a:t>     Малоновая</a:t>
            </a:r>
            <a:r>
              <a:rPr lang="ru-RU" sz="2400" b="1" dirty="0" smtClean="0"/>
              <a:t> кислота, </a:t>
            </a:r>
            <a:r>
              <a:rPr lang="ru-RU" sz="2400" dirty="0" smtClean="0"/>
              <a:t>получение которой осуществляется синтетическим путем, востребована при производстве кондитерских изделий, фруктовых вод, безалкогольных низкокалорийных напитков, косметики, вина, в медицине</a:t>
            </a:r>
            <a:r>
              <a:rPr lang="ru-RU" dirty="0" smtClean="0"/>
              <a:t>. </a:t>
            </a:r>
          </a:p>
          <a:p>
            <a:pPr algn="just"/>
            <a:r>
              <a:rPr lang="ru-RU" sz="2400" dirty="0" smtClean="0"/>
              <a:t>     В настоящее время данное вещество известно обычным потребителям в качестве вкусовой добавки Е296, используемой в пищевой промышленности в качестве усилителя вкуса и регулятора кислотности продукта.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60674" t="55934" r="21134" b="21936"/>
          <a:stretch>
            <a:fillRect/>
          </a:stretch>
        </p:blipFill>
        <p:spPr bwMode="auto">
          <a:xfrm>
            <a:off x="5724128" y="4725144"/>
            <a:ext cx="295232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305800" cy="1285884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bg2">
                    <a:lumMod val="25000"/>
                  </a:schemeClr>
                </a:solidFill>
              </a:rPr>
              <a:t>Спасибо за внимание!</a:t>
            </a:r>
            <a:endParaRPr lang="ru-RU" sz="6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25111" t="15504" r="21849" b="217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Нахождение в природе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2"/>
            <a:ext cx="8280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</a:t>
            </a:r>
            <a:r>
              <a:rPr lang="ru-RU" sz="2000" b="1" dirty="0" smtClean="0"/>
              <a:t>Янтарная кислота. </a:t>
            </a:r>
            <a:r>
              <a:rPr lang="ru-RU" sz="2000" dirty="0" smtClean="0"/>
              <a:t>Химическое вещество играет важную роль в промежуточном метаболизме или в цикле Кребса в организме. Янтарная кислота широко распространена в природе, где она содержится даже в </a:t>
            </a:r>
            <a:r>
              <a:rPr lang="ru-RU" sz="2000" dirty="0" err="1" smtClean="0"/>
              <a:t>пластинчатожаберных</a:t>
            </a:r>
            <a:r>
              <a:rPr lang="ru-RU" sz="2000" dirty="0" smtClean="0"/>
              <a:t> морских организмах, водорослях, лишайниках, бактериях и т. д. Она была впервые выявлена в середине 16 века, когда доктор Георгий </a:t>
            </a:r>
            <a:r>
              <a:rPr lang="ru-RU" sz="2000" dirty="0" err="1" smtClean="0"/>
              <a:t>Агрикола</a:t>
            </a:r>
            <a:r>
              <a:rPr lang="ru-RU" sz="2000" dirty="0" smtClean="0"/>
              <a:t> в Германии «перегонял» янтарь. Янтарная кислота не токсична, стабильна и безвредна для человеческого организма. Она образуется в цикле лимонной кислоты и янтарном кислотно-глициновом цикле через процесс метаболизма и в результате чего образуется энергия.</a:t>
            </a:r>
            <a:endParaRPr lang="ru-RU" sz="20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55270" t="24204" r="6849" b="21876"/>
          <a:stretch>
            <a:fillRect/>
          </a:stretch>
        </p:blipFill>
        <p:spPr bwMode="auto">
          <a:xfrm>
            <a:off x="5508104" y="4437112"/>
            <a:ext cx="280831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Нахождение в природе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340768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    </a:t>
            </a:r>
            <a:r>
              <a:rPr lang="ru-RU" sz="2400" b="1" dirty="0" err="1" smtClean="0"/>
              <a:t>Малоновая</a:t>
            </a:r>
            <a:r>
              <a:rPr lang="ru-RU" sz="2400" b="1" dirty="0" smtClean="0"/>
              <a:t> кислота.</a:t>
            </a:r>
            <a:r>
              <a:rPr lang="ru-RU" sz="2000" dirty="0" smtClean="0"/>
              <a:t> </a:t>
            </a:r>
            <a:r>
              <a:rPr lang="ru-RU" sz="2400" dirty="0" smtClean="0"/>
              <a:t>В природе </a:t>
            </a:r>
            <a:r>
              <a:rPr lang="ru-RU" sz="2400" dirty="0" err="1" smtClean="0"/>
              <a:t>малоновая</a:t>
            </a:r>
            <a:r>
              <a:rPr lang="ru-RU" sz="2400" dirty="0" smtClean="0"/>
              <a:t> кислота достаточно широка распространена В </a:t>
            </a:r>
            <a:r>
              <a:rPr lang="ru-RU" sz="2400" dirty="0" smtClean="0"/>
              <a:t>свободном виде присутствует во многих растениях: в листьях бобовых (0,5 2 мг/г сырого веса); зеленых частях злаков и зонтичных, плодах лимона. В метаболизме растений и животных участвует в виде солей – </a:t>
            </a:r>
            <a:r>
              <a:rPr lang="ru-RU" sz="2400" dirty="0" err="1" smtClean="0"/>
              <a:t>малонатов</a:t>
            </a:r>
            <a:r>
              <a:rPr lang="ru-RU" sz="2400" dirty="0" smtClean="0"/>
              <a:t>. </a:t>
            </a:r>
            <a:r>
              <a:rPr lang="ru-RU" sz="2400" dirty="0" smtClean="0"/>
              <a:t>. </a:t>
            </a:r>
            <a:r>
              <a:rPr lang="ru-RU" sz="2400" dirty="0" smtClean="0"/>
              <a:t>Два ее стереоизомера D- и L-вида содержатся в незрелых яблоках, винограде, крыжовнике, ревене, плодах рябины, малине, барбарисе, плодах рябины.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7524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</a:rPr>
              <a:t>Классификация по строению углеводородной цепи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63359" t="24308" r="28820" b="56038"/>
          <a:stretch>
            <a:fillRect/>
          </a:stretch>
        </p:blipFill>
        <p:spPr bwMode="auto">
          <a:xfrm flipH="1">
            <a:off x="7847856" y="4941168"/>
            <a:ext cx="129614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1628800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  Молекулы двухосновных (дикарбоновых) кислот содержат насыщенный или ненасыщенный углеводородный радикал и  две карбоксильные группы. Двухосновные карбоновые кислоты имеют общую формулу НООС-R-СООН. Если карбоксильные группы связаны с насыщенным углеводородным радикалом, то кислота является </a:t>
            </a:r>
            <a:r>
              <a:rPr lang="ru-RU" sz="2000" b="1" dirty="0" smtClean="0"/>
              <a:t>насыщенной</a:t>
            </a:r>
            <a:r>
              <a:rPr lang="ru-RU" sz="2000" dirty="0" smtClean="0"/>
              <a:t> (предельной) и </a:t>
            </a:r>
            <a:r>
              <a:rPr lang="ru-RU" sz="2000" b="1" dirty="0" smtClean="0"/>
              <a:t>ненасыщенной</a:t>
            </a:r>
            <a:r>
              <a:rPr lang="ru-RU" sz="2000" dirty="0" smtClean="0"/>
              <a:t> (непредельной), если карбоксильные группы связаны с ненасыщенным углеводородным радикалом, например, </a:t>
            </a:r>
            <a:r>
              <a:rPr lang="ru-RU" sz="2000" dirty="0" err="1" smtClean="0"/>
              <a:t>бутандиовая</a:t>
            </a:r>
            <a:r>
              <a:rPr lang="ru-RU" sz="2000" dirty="0" smtClean="0"/>
              <a:t> (янтарная) и </a:t>
            </a:r>
            <a:r>
              <a:rPr lang="ru-RU" sz="2000" dirty="0" err="1" smtClean="0"/>
              <a:t>бутендиовая</a:t>
            </a:r>
            <a:r>
              <a:rPr lang="ru-RU" sz="2000" dirty="0" smtClean="0"/>
              <a:t> кислоты:</a:t>
            </a:r>
            <a:endParaRPr lang="ru-RU" sz="2000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21710" t="57962" r="40685" b="22627"/>
          <a:stretch>
            <a:fillRect/>
          </a:stretch>
        </p:blipFill>
        <p:spPr bwMode="auto">
          <a:xfrm>
            <a:off x="1115616" y="4509120"/>
            <a:ext cx="63367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7524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Классификация</a:t>
            </a:r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</a:rPr>
              <a:t> по строению углеводородной цепи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63359" t="24308" r="28820" b="56038"/>
          <a:stretch>
            <a:fillRect/>
          </a:stretch>
        </p:blipFill>
        <p:spPr bwMode="auto">
          <a:xfrm flipH="1">
            <a:off x="8172400" y="5517232"/>
            <a:ext cx="68458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 l="47391" t="61147" r="39796" b="26433"/>
          <a:stretch>
            <a:fillRect/>
          </a:stretch>
        </p:blipFill>
        <p:spPr bwMode="auto">
          <a:xfrm>
            <a:off x="539552" y="3140968"/>
            <a:ext cx="3117489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48285" t="75796" r="39796" b="14013"/>
          <a:stretch>
            <a:fillRect/>
          </a:stretch>
        </p:blipFill>
        <p:spPr bwMode="auto">
          <a:xfrm>
            <a:off x="4572000" y="3068960"/>
            <a:ext cx="381642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87624" y="5229200"/>
            <a:ext cx="2247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Фталевая кислота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5229200"/>
            <a:ext cx="2699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/>
              <a:t>Изофталевая</a:t>
            </a:r>
            <a:r>
              <a:rPr lang="ru-RU" sz="2000" dirty="0" smtClean="0"/>
              <a:t> кислота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844824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Если </a:t>
            </a:r>
            <a:r>
              <a:rPr lang="ru-RU" sz="2400" dirty="0" err="1" smtClean="0"/>
              <a:t>бензольное</a:t>
            </a:r>
            <a:r>
              <a:rPr lang="ru-RU" sz="2400" dirty="0" smtClean="0"/>
              <a:t> ядро связано с  карбоксильными группами, то  это  ароматические дикарбоновые кислоты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Определение. Общая формула.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l="63359" t="24308" r="28820" b="56038"/>
          <a:stretch>
            <a:fillRect/>
          </a:stretch>
        </p:blipFill>
        <p:spPr bwMode="auto">
          <a:xfrm flipH="1">
            <a:off x="8099376" y="404664"/>
            <a:ext cx="10446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39552" y="1700808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      Дикарбоновые кислоты </a:t>
            </a:r>
            <a:r>
              <a:rPr lang="ru-RU" sz="2400" dirty="0" smtClean="0"/>
              <a:t>— содержат две  карбоксильные группы  -СООН, которые связаны с углеводородным радикалом.</a:t>
            </a:r>
          </a:p>
          <a:p>
            <a:pPr algn="just"/>
            <a:r>
              <a:rPr lang="ru-RU" sz="2400" dirty="0" smtClean="0"/>
              <a:t>Например, общая формула предельных двухосновных карбоновых кислот </a:t>
            </a:r>
            <a:r>
              <a:rPr lang="ru-RU" sz="2400" b="1" dirty="0" smtClean="0"/>
              <a:t>C</a:t>
            </a:r>
            <a:r>
              <a:rPr lang="ru-RU" sz="2400" baseline="-25000" dirty="0" smtClean="0"/>
              <a:t>n</a:t>
            </a:r>
            <a:r>
              <a:rPr lang="ru-RU" sz="2400" b="1" dirty="0" smtClean="0"/>
              <a:t>H</a:t>
            </a:r>
            <a:r>
              <a:rPr lang="ru-RU" sz="2400" baseline="-25000" dirty="0" smtClean="0"/>
              <a:t>2n</a:t>
            </a:r>
            <a:r>
              <a:rPr lang="ru-RU" sz="2400" b="1" dirty="0" smtClean="0"/>
              <a:t>(СОOH)</a:t>
            </a:r>
            <a:r>
              <a:rPr lang="ru-RU" sz="2400" baseline="-25000" dirty="0" smtClean="0"/>
              <a:t>2</a:t>
            </a:r>
            <a:r>
              <a:rPr lang="ru-RU" sz="2400" b="1" dirty="0" smtClean="0"/>
              <a:t> или C</a:t>
            </a:r>
            <a:r>
              <a:rPr lang="ru-RU" sz="2400" baseline="-25000" dirty="0" smtClean="0"/>
              <a:t>n</a:t>
            </a:r>
            <a:r>
              <a:rPr lang="ru-RU" sz="2400" b="1" dirty="0" smtClean="0"/>
              <a:t>H</a:t>
            </a:r>
            <a:r>
              <a:rPr lang="ru-RU" sz="2400" baseline="-25000" dirty="0" smtClean="0"/>
              <a:t>2n-2</a:t>
            </a:r>
            <a:r>
              <a:rPr lang="ru-RU" sz="2400" b="1" dirty="0" smtClean="0"/>
              <a:t>O</a:t>
            </a:r>
            <a:r>
              <a:rPr lang="ru-RU" sz="2400" baseline="-25000" dirty="0" smtClean="0"/>
              <a:t>4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2" name="Рисунок 11"/>
          <p:cNvPicPr/>
          <p:nvPr/>
        </p:nvPicPr>
        <p:blipFill>
          <a:blip r:embed="rId4" cstate="print"/>
          <a:srcRect l="13643" t="24682" r="76415" b="66029"/>
          <a:stretch>
            <a:fillRect/>
          </a:stretch>
        </p:blipFill>
        <p:spPr bwMode="auto">
          <a:xfrm>
            <a:off x="2051720" y="3717032"/>
            <a:ext cx="446449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Номенклатура систематическая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556792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980728"/>
            <a:ext cx="835292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 </a:t>
            </a:r>
            <a:r>
              <a:rPr lang="ru-RU" sz="2800" dirty="0" smtClean="0"/>
              <a:t>Согласно правилам </a:t>
            </a:r>
            <a:r>
              <a:rPr lang="ru-RU" sz="2800" b="1" dirty="0" smtClean="0">
                <a:hlinkClick r:id="rId2"/>
              </a:rPr>
              <a:t>систематической номенклатуры ИЮПАК </a:t>
            </a:r>
            <a:r>
              <a:rPr lang="ru-RU" sz="2800" dirty="0" smtClean="0"/>
              <a:t>дикарбоновые кислоты называют аналогично соответствующим углеводородам, прибавляя окончание </a:t>
            </a:r>
            <a:r>
              <a:rPr lang="ru-RU" sz="2800" i="1" dirty="0" smtClean="0"/>
              <a:t>— </a:t>
            </a:r>
            <a:r>
              <a:rPr lang="ru-RU" sz="2800" i="1" dirty="0" err="1" smtClean="0"/>
              <a:t>диовая</a:t>
            </a:r>
            <a:r>
              <a:rPr lang="ru-RU" sz="2800" dirty="0" smtClean="0"/>
              <a:t> или слово </a:t>
            </a:r>
            <a:r>
              <a:rPr lang="ru-RU" sz="2800" i="1" dirty="0" smtClean="0"/>
              <a:t>дикарбоновая кислота</a:t>
            </a:r>
            <a:r>
              <a:rPr lang="ru-RU" sz="2800" dirty="0" smtClean="0"/>
              <a:t>. Например, </a:t>
            </a:r>
            <a:r>
              <a:rPr lang="ru-RU" sz="2800" dirty="0" err="1" smtClean="0"/>
              <a:t>пропандиовая</a:t>
            </a:r>
            <a:r>
              <a:rPr lang="ru-RU" sz="2800" dirty="0" smtClean="0"/>
              <a:t> или </a:t>
            </a:r>
            <a:r>
              <a:rPr lang="ru-RU" sz="2800" dirty="0" err="1" smtClean="0"/>
              <a:t>пропандикарбоновая</a:t>
            </a:r>
            <a:r>
              <a:rPr lang="ru-RU" sz="2800" dirty="0" smtClean="0"/>
              <a:t> кислота, </a:t>
            </a:r>
            <a:r>
              <a:rPr lang="ru-RU" sz="2800" dirty="0" err="1" smtClean="0"/>
              <a:t>пентандиовая</a:t>
            </a:r>
            <a:r>
              <a:rPr lang="ru-RU" sz="2800" dirty="0" smtClean="0"/>
              <a:t> или </a:t>
            </a:r>
            <a:r>
              <a:rPr lang="ru-RU" sz="2800" dirty="0" err="1" smtClean="0"/>
              <a:t>пентандикарбоновая</a:t>
            </a:r>
            <a:r>
              <a:rPr lang="ru-RU" sz="2800" dirty="0" smtClean="0"/>
              <a:t> кислота.</a:t>
            </a:r>
          </a:p>
          <a:p>
            <a:pPr algn="just"/>
            <a:r>
              <a:rPr lang="ru-RU" sz="2800" dirty="0" smtClean="0"/>
              <a:t>       Первые девять членов ряда предельных дикарбоновых кислот имеют  и тривиальные названия.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4">
      <a:dk1>
        <a:sysClr val="windowText" lastClr="000000"/>
      </a:dk1>
      <a:lt1>
        <a:sysClr val="window" lastClr="FFFFFF"/>
      </a:lt1>
      <a:dk2>
        <a:srgbClr val="6ADAFA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2889</TotalTime>
  <Words>851</Words>
  <Application>Microsoft Office PowerPoint</Application>
  <PresentationFormat>Экран (4:3)</PresentationFormat>
  <Paragraphs>118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 В.Ф.Войно-Ясенецкого"  Министерства здравоохранения Российской Федерации Фармацевтический колледж</vt:lpstr>
      <vt:lpstr>План лекции</vt:lpstr>
      <vt:lpstr>           Нахождение в природе</vt:lpstr>
      <vt:lpstr>   Нахождение в природе</vt:lpstr>
      <vt:lpstr>Нахождение в природе </vt:lpstr>
      <vt:lpstr>Классификация по строению углеводородной цепи</vt:lpstr>
      <vt:lpstr>Классификация по строению углеводородной цепи</vt:lpstr>
      <vt:lpstr>Определение. Общая формула.</vt:lpstr>
      <vt:lpstr>Номенклатура систематическая</vt:lpstr>
      <vt:lpstr>Номенклатура </vt:lpstr>
      <vt:lpstr>  Изомерия структурная</vt:lpstr>
      <vt:lpstr>Изомерия структурная </vt:lpstr>
      <vt:lpstr>Изомерия пространственная</vt:lpstr>
      <vt:lpstr>Строение</vt:lpstr>
      <vt:lpstr>Физические свойства</vt:lpstr>
      <vt:lpstr>Способы получения </vt:lpstr>
      <vt:lpstr>Способы получения</vt:lpstr>
      <vt:lpstr>Способы получения</vt:lpstr>
      <vt:lpstr>Способы получения</vt:lpstr>
      <vt:lpstr>Химические свойства</vt:lpstr>
      <vt:lpstr>Химические свойства</vt:lpstr>
      <vt:lpstr>Химические свойства</vt:lpstr>
      <vt:lpstr>Химические свойства</vt:lpstr>
      <vt:lpstr>Химические свойства</vt:lpstr>
      <vt:lpstr>Химические свойства</vt:lpstr>
      <vt:lpstr>Химические свойства</vt:lpstr>
      <vt:lpstr>Химические свойства</vt:lpstr>
      <vt:lpstr>Применение</vt:lpstr>
      <vt:lpstr>Применение</vt:lpstr>
      <vt:lpstr>Применение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В.Ф.Войно-Ясенецкого" Министерства здравоохранения Российской Федерации Фармацевтический колледж</dc:title>
  <dc:creator>пк</dc:creator>
  <cp:lastModifiedBy>Дмитрий</cp:lastModifiedBy>
  <cp:revision>167</cp:revision>
  <dcterms:created xsi:type="dcterms:W3CDTF">2017-11-09T13:44:46Z</dcterms:created>
  <dcterms:modified xsi:type="dcterms:W3CDTF">2021-03-21T14:06:45Z</dcterms:modified>
</cp:coreProperties>
</file>