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43"/>
  </p:notesMasterIdLst>
  <p:sldIdLst>
    <p:sldId id="256" r:id="rId2"/>
    <p:sldId id="275" r:id="rId3"/>
    <p:sldId id="362" r:id="rId4"/>
    <p:sldId id="385" r:id="rId5"/>
    <p:sldId id="357" r:id="rId6"/>
    <p:sldId id="338" r:id="rId7"/>
    <p:sldId id="348" r:id="rId8"/>
    <p:sldId id="401" r:id="rId9"/>
    <p:sldId id="400" r:id="rId10"/>
    <p:sldId id="277" r:id="rId11"/>
    <p:sldId id="402" r:id="rId12"/>
    <p:sldId id="403" r:id="rId13"/>
    <p:sldId id="404" r:id="rId14"/>
    <p:sldId id="389" r:id="rId15"/>
    <p:sldId id="405" r:id="rId16"/>
    <p:sldId id="367" r:id="rId17"/>
    <p:sldId id="368" r:id="rId18"/>
    <p:sldId id="406" r:id="rId19"/>
    <p:sldId id="262" r:id="rId20"/>
    <p:sldId id="263" r:id="rId21"/>
    <p:sldId id="317" r:id="rId22"/>
    <p:sldId id="349" r:id="rId23"/>
    <p:sldId id="350" r:id="rId24"/>
    <p:sldId id="390" r:id="rId25"/>
    <p:sldId id="407" r:id="rId26"/>
    <p:sldId id="408" r:id="rId27"/>
    <p:sldId id="409" r:id="rId28"/>
    <p:sldId id="302" r:id="rId29"/>
    <p:sldId id="310" r:id="rId30"/>
    <p:sldId id="399" r:id="rId31"/>
    <p:sldId id="359" r:id="rId32"/>
    <p:sldId id="281" r:id="rId33"/>
    <p:sldId id="374" r:id="rId34"/>
    <p:sldId id="410" r:id="rId35"/>
    <p:sldId id="396" r:id="rId36"/>
    <p:sldId id="397" r:id="rId37"/>
    <p:sldId id="411" r:id="rId38"/>
    <p:sldId id="398" r:id="rId39"/>
    <p:sldId id="412" r:id="rId40"/>
    <p:sldId id="364" r:id="rId41"/>
    <p:sldId id="27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069B9-5221-4097-B33F-C2D1F79C372B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1E62-8AC8-469C-8D0D-024AE9CAD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04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60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60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60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60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1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FE1F7-2AA2-48DB-8C4B-98B877D67366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15370" cy="1143008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err="1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Министерства 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здравоохранения Российской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Федерации</a:t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b="0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7929618" cy="13573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Амины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869160"/>
            <a:ext cx="36376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 Попова О.М.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3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Изомерия структурная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</a:t>
            </a:r>
            <a:r>
              <a:rPr lang="ru-RU" dirty="0" smtClean="0"/>
              <a:t>алифатических аминов характерна следующая </a:t>
            </a:r>
            <a:r>
              <a:rPr lang="ru-RU" b="1" dirty="0" smtClean="0"/>
              <a:t>изомерия</a:t>
            </a:r>
            <a:r>
              <a:rPr lang="ru-RU" dirty="0" smtClean="0"/>
              <a:t>: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углеродного скелета</a:t>
            </a:r>
            <a:r>
              <a:rPr lang="ru-RU" dirty="0" smtClean="0"/>
              <a:t> (степени разветвленности углеводородного радикала) начиная с C4H9NH2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8028384" y="26064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32565" t="53185" r="30492" b="31210"/>
          <a:stretch>
            <a:fillRect/>
          </a:stretch>
        </p:blipFill>
        <p:spPr bwMode="auto">
          <a:xfrm>
            <a:off x="395536" y="3168502"/>
            <a:ext cx="8208912" cy="206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Изомерия структурная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86409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 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положение аминогруппы,</a:t>
            </a:r>
            <a:r>
              <a:rPr lang="ru-RU" b="1" dirty="0" smtClean="0"/>
              <a:t> </a:t>
            </a:r>
            <a:r>
              <a:rPr lang="ru-RU" dirty="0" smtClean="0"/>
              <a:t>начиная с C3H7NH2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8028384" y="26064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36318" t="72293" r="32102" b="14013"/>
          <a:stretch>
            <a:fillRect/>
          </a:stretch>
        </p:blipFill>
        <p:spPr bwMode="auto">
          <a:xfrm>
            <a:off x="683568" y="2492896"/>
            <a:ext cx="80648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Изомерия структурная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8028384" y="26064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32050" t="32166" r="27315" b="52548"/>
          <a:stretch>
            <a:fillRect/>
          </a:stretch>
        </p:blipFill>
        <p:spPr bwMode="auto">
          <a:xfrm>
            <a:off x="467544" y="2996952"/>
            <a:ext cx="8352928" cy="19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1196752"/>
            <a:ext cx="8568952" cy="158417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изомерия аминогруппы (межклассовая изомерия</a:t>
            </a:r>
            <a:r>
              <a:rPr lang="ru-RU" sz="2800" dirty="0" smtClean="0"/>
              <a:t>), связанная с изменением степени </a:t>
            </a:r>
            <a:r>
              <a:rPr lang="ru-RU" sz="2800" dirty="0" err="1" smtClean="0"/>
              <a:t>замещенности</a:t>
            </a:r>
            <a:r>
              <a:rPr lang="ru-RU" sz="2800" dirty="0" smtClean="0"/>
              <a:t> атомов водорода при азоте. Поэтому первичные, вторичные и третичные амины </a:t>
            </a:r>
            <a:r>
              <a:rPr lang="ru-RU" sz="2800" dirty="0" err="1" smtClean="0"/>
              <a:t>изомерны</a:t>
            </a:r>
            <a:r>
              <a:rPr lang="ru-RU" sz="2800" dirty="0" smtClean="0"/>
              <a:t> друг другу: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5536" y="2708920"/>
            <a:ext cx="8291264" cy="36156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Изомерия структурная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1656184"/>
          </a:xfrm>
        </p:spPr>
        <p:txBody>
          <a:bodyPr>
            <a:normAutofit/>
          </a:bodyPr>
          <a:lstStyle/>
          <a:p>
            <a:endParaRPr lang="ru-RU" sz="7000" b="1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8028384" y="26064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340768"/>
            <a:ext cx="8568952" cy="86409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ru-RU" sz="3800" dirty="0" smtClean="0"/>
              <a:t> </a:t>
            </a:r>
            <a:r>
              <a:rPr lang="ru-RU" sz="3800" b="1" dirty="0" smtClean="0"/>
              <a:t> </a:t>
            </a:r>
            <a:r>
              <a:rPr lang="ru-RU" sz="3400" b="1" dirty="0" smtClean="0">
                <a:solidFill>
                  <a:srgbClr val="FF0000"/>
                </a:solidFill>
              </a:rPr>
              <a:t>пространственная изомерия </a:t>
            </a:r>
            <a:r>
              <a:rPr lang="ru-RU" sz="3400" dirty="0" smtClean="0"/>
              <a:t>(оптическая, начиная с </a:t>
            </a:r>
            <a:r>
              <a:rPr lang="ru-RU" sz="3400" dirty="0" err="1" smtClean="0"/>
              <a:t>бутиламина</a:t>
            </a:r>
            <a:r>
              <a:rPr lang="ru-RU" sz="3400" dirty="0" smtClean="0"/>
              <a:t>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43548" t="43630" r="35860" b="36943"/>
          <a:stretch>
            <a:fillRect/>
          </a:stretch>
        </p:blipFill>
        <p:spPr bwMode="auto">
          <a:xfrm>
            <a:off x="827584" y="2348880"/>
            <a:ext cx="74168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Строение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980728"/>
            <a:ext cx="8568952" cy="1512168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3800" dirty="0" smtClean="0"/>
              <a:t> </a:t>
            </a:r>
            <a:r>
              <a:rPr lang="ru-RU" sz="7400" dirty="0" smtClean="0"/>
              <a:t> Поскольку амины являются продуктами замещения водорода в аммиаке, то все они являются донорами электронной пары, принадлежащей атому азота, то есть проявляют свойства оснований (по Льюису). 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ru-RU" sz="34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https://foxford.ru/uploads/tinymce_image/image/14422/%D0%B0%D0%BC%D0%BC%D0%B8%D0%B0%D0%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4944"/>
            <a:ext cx="5378524" cy="293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4032" t="41707" r="47108" b="23594"/>
          <a:stretch>
            <a:fillRect/>
          </a:stretch>
        </p:blipFill>
        <p:spPr bwMode="auto">
          <a:xfrm>
            <a:off x="395536" y="2780928"/>
            <a:ext cx="2520280" cy="263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Строение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011" t="38854" r="26556" b="16242"/>
          <a:stretch>
            <a:fillRect/>
          </a:stretch>
        </p:blipFill>
        <p:spPr bwMode="auto">
          <a:xfrm>
            <a:off x="827584" y="1340768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Строение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молекулы анилина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2085" t="24554" r="24276" b="35987"/>
          <a:stretch>
            <a:fillRect/>
          </a:stretch>
        </p:blipFill>
        <p:spPr bwMode="auto">
          <a:xfrm>
            <a:off x="467544" y="1268760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63359" t="24308" r="28820" b="56038"/>
          <a:stretch>
            <a:fillRect/>
          </a:stretch>
        </p:blipFill>
        <p:spPr bwMode="auto">
          <a:xfrm flipH="1">
            <a:off x="7596336" y="5229200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Строение молекулы анилина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2775" t="36306" r="21904" b="17834"/>
          <a:stretch>
            <a:fillRect/>
          </a:stretch>
        </p:blipFill>
        <p:spPr bwMode="auto">
          <a:xfrm>
            <a:off x="395536" y="1340768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63359" t="24308" r="28820" b="56038"/>
          <a:stretch>
            <a:fillRect/>
          </a:stretch>
        </p:blipFill>
        <p:spPr bwMode="auto">
          <a:xfrm flipH="1">
            <a:off x="7596336" y="5301208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Физические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77281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52736"/>
            <a:ext cx="799288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        Первые </a:t>
            </a:r>
            <a:r>
              <a:rPr lang="ru-RU" sz="2400" dirty="0" smtClean="0"/>
              <a:t>представители ряда аминов - метиламин, </a:t>
            </a:r>
            <a:r>
              <a:rPr lang="ru-RU" sz="2400" dirty="0" err="1" smtClean="0"/>
              <a:t>диметиламин</a:t>
            </a:r>
            <a:r>
              <a:rPr lang="ru-RU" sz="2400" dirty="0" smtClean="0"/>
              <a:t> и триметиламин – </a:t>
            </a:r>
            <a:r>
              <a:rPr lang="ru-RU" sz="2400" dirty="0" smtClean="0">
                <a:solidFill>
                  <a:srgbClr val="FF0000"/>
                </a:solidFill>
              </a:rPr>
              <a:t>газы. </a:t>
            </a:r>
            <a:r>
              <a:rPr lang="ru-RU" sz="2400" dirty="0" smtClean="0"/>
              <a:t>Остальные низшие амины – </a:t>
            </a:r>
            <a:r>
              <a:rPr lang="ru-RU" sz="2400" dirty="0" smtClean="0">
                <a:solidFill>
                  <a:srgbClr val="FF0000"/>
                </a:solidFill>
              </a:rPr>
              <a:t>жидкости. </a:t>
            </a:r>
            <a:r>
              <a:rPr lang="ru-RU" sz="2400" dirty="0" smtClean="0"/>
              <a:t>Обладают резким характерным удушливым запахом. Канцерогены. Высшие амины – </a:t>
            </a:r>
            <a:r>
              <a:rPr lang="ru-RU" sz="2400" dirty="0" smtClean="0">
                <a:solidFill>
                  <a:srgbClr val="FF0000"/>
                </a:solidFill>
              </a:rPr>
              <a:t>твердые вещества</a:t>
            </a:r>
            <a:r>
              <a:rPr lang="ru-RU" sz="2400" dirty="0" smtClean="0"/>
              <a:t>, без запаха. Первые представители аминов хорошо растворимы в воде. Высшие амины в воде не растворяются. Это связано с тем, что связь N–H более </a:t>
            </a:r>
            <a:r>
              <a:rPr lang="ru-RU" sz="2400" dirty="0" err="1" smtClean="0"/>
              <a:t>полярна</a:t>
            </a:r>
            <a:r>
              <a:rPr lang="ru-RU" sz="2400" dirty="0" smtClean="0"/>
              <a:t>, чем связь С–H, но менее </a:t>
            </a:r>
            <a:r>
              <a:rPr lang="ru-RU" sz="2400" dirty="0" err="1" smtClean="0"/>
              <a:t>полярна</a:t>
            </a:r>
            <a:r>
              <a:rPr lang="ru-RU" sz="2400" dirty="0" smtClean="0"/>
              <a:t>, чем связь C–O, поэтому водородные связи между молекулами аминов выражены слабее, чем, например, в молекулах спиртов.</a:t>
            </a:r>
          </a:p>
          <a:p>
            <a:pPr algn="just"/>
            <a:endParaRPr lang="ru-RU" sz="2000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Физические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3280" t="27070" r="21618" b="27542"/>
          <a:stretch>
            <a:fillRect/>
          </a:stretch>
        </p:blipFill>
        <p:spPr bwMode="auto">
          <a:xfrm>
            <a:off x="395536" y="1052736"/>
            <a:ext cx="83529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Определение</a:t>
            </a:r>
            <a:r>
              <a:rPr lang="ru-RU" altLang="ru-RU" dirty="0" smtClean="0"/>
              <a:t>. Общая формула. </a:t>
            </a:r>
            <a:r>
              <a:rPr lang="ru-RU" altLang="ru-RU" dirty="0" smtClean="0"/>
              <a:t>Классификация. </a:t>
            </a:r>
            <a:endParaRPr lang="ru-RU" altLang="ru-RU" dirty="0" smtClean="0"/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Номенклатура и изомерия.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Особенности электронного и пространственного строения молекул аминов.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Физические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Способы получения.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Химические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Применение.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79512" y="184482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>
          <a:blip r:embed="rId2" cstate="print"/>
          <a:srcRect l="59550" t="59690" r="21994" b="13953"/>
          <a:stretch>
            <a:fillRect/>
          </a:stretch>
        </p:blipFill>
        <p:spPr bwMode="auto">
          <a:xfrm>
            <a:off x="7452320" y="620688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83671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1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Алкилирование</a:t>
            </a:r>
            <a:r>
              <a:rPr lang="ru-RU" sz="2400" b="1" dirty="0" smtClean="0"/>
              <a:t> - получение из галогенпроизводных. 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556792"/>
            <a:ext cx="87849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В общем виде процесс можно представить следующей схемой:</a:t>
            </a:r>
          </a:p>
          <a:p>
            <a:r>
              <a:rPr lang="ru-RU" sz="2400" dirty="0" smtClean="0"/>
              <a:t>                                     RHal+NH3→RNH2+HHal</a:t>
            </a:r>
          </a:p>
          <a:p>
            <a:pPr algn="just"/>
            <a:r>
              <a:rPr lang="ru-RU" sz="2400" dirty="0" smtClean="0"/>
              <a:t>Однако на практике в результате взаимодействия образуется соль амина, например:</a:t>
            </a:r>
          </a:p>
          <a:p>
            <a:r>
              <a:rPr lang="ru-RU" sz="2400" dirty="0" smtClean="0"/>
              <a:t>                          </a:t>
            </a:r>
            <a:r>
              <a:rPr lang="en-US" sz="2400" dirty="0" smtClean="0"/>
              <a:t>CH3CH2−Br+NH3</a:t>
            </a:r>
            <a:r>
              <a:rPr lang="ru-RU" sz="2400" dirty="0" smtClean="0"/>
              <a:t>⟶ </a:t>
            </a:r>
            <a:r>
              <a:rPr lang="en-US" sz="2400" dirty="0" smtClean="0"/>
              <a:t>[CH3CH2NH3]+Br</a:t>
            </a:r>
            <a:r>
              <a:rPr lang="en-US" sz="2400" dirty="0" smtClean="0"/>
              <a:t>−</a:t>
            </a:r>
            <a:endParaRPr lang="ru-RU" sz="2400" dirty="0" smtClean="0"/>
          </a:p>
          <a:p>
            <a:pPr algn="ctr"/>
            <a:r>
              <a:rPr lang="pt-BR" sz="2400" dirty="0" smtClean="0"/>
              <a:t>C6H5Cl + 2NH3 </a:t>
            </a:r>
            <a:r>
              <a:rPr lang="pt-BR" sz="2400" b="1" u="sng" dirty="0" smtClean="0"/>
              <a:t>P,t,Cu2O</a:t>
            </a:r>
            <a:r>
              <a:rPr lang="ru-RU" sz="2400" dirty="0" smtClean="0"/>
              <a:t> ⟶</a:t>
            </a:r>
            <a:r>
              <a:rPr lang="pt-BR" sz="2400" dirty="0" smtClean="0"/>
              <a:t> </a:t>
            </a:r>
            <a:r>
              <a:rPr lang="pt-BR" sz="2400" dirty="0" smtClean="0"/>
              <a:t>C6H5NH2 + NH4Cl.</a:t>
            </a:r>
            <a:endParaRPr lang="ru-RU" sz="2400" dirty="0" smtClean="0"/>
          </a:p>
          <a:p>
            <a:pPr algn="just"/>
            <a:r>
              <a:rPr lang="ru-RU" sz="2400" dirty="0" smtClean="0"/>
              <a:t>В избытке аммиака или под действием щелочи можно выделить первичный амин (</a:t>
            </a:r>
            <a:r>
              <a:rPr lang="ru-RU" sz="2400" dirty="0" err="1" smtClean="0"/>
              <a:t>этиламин</a:t>
            </a:r>
            <a:r>
              <a:rPr lang="ru-RU" sz="2400" dirty="0" smtClean="0"/>
              <a:t>). </a:t>
            </a:r>
            <a:endParaRPr lang="ru-RU" sz="2400" dirty="0" smtClean="0"/>
          </a:p>
          <a:p>
            <a:pPr algn="just"/>
            <a:r>
              <a:rPr lang="ru-RU" sz="2400" dirty="0" smtClean="0"/>
              <a:t>При дальнейшем </a:t>
            </a:r>
            <a:r>
              <a:rPr lang="ru-RU" sz="2400" dirty="0" err="1" smtClean="0"/>
              <a:t>алкилировании</a:t>
            </a:r>
            <a:r>
              <a:rPr lang="ru-RU" sz="2400" dirty="0" smtClean="0"/>
              <a:t> образуется четвертичная аммонийная соль [(CH3CH2)4N]+</a:t>
            </a:r>
            <a:r>
              <a:rPr lang="ru-RU" sz="2400" dirty="0" err="1" smtClean="0"/>
              <a:t>Br</a:t>
            </a:r>
            <a:r>
              <a:rPr lang="ru-RU" sz="2400" dirty="0" smtClean="0"/>
              <a:t>−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1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</a:t>
            </a:r>
            <a:r>
              <a:rPr lang="ru-RU" sz="2400" b="1" dirty="0" smtClean="0"/>
              <a:t>. </a:t>
            </a:r>
            <a:r>
              <a:rPr lang="ru-RU" sz="2400" b="1" dirty="0" smtClean="0"/>
              <a:t>Восстановление </a:t>
            </a:r>
            <a:r>
              <a:rPr lang="ru-RU" sz="2400" b="1" dirty="0" err="1" smtClean="0"/>
              <a:t>нитросоединений</a:t>
            </a:r>
            <a:r>
              <a:rPr lang="ru-RU" sz="2400" b="1" dirty="0" smtClean="0"/>
              <a:t>. Реакция </a:t>
            </a:r>
            <a:r>
              <a:rPr lang="ru-RU" sz="2400" b="1" dirty="0" smtClean="0"/>
              <a:t>Зинина 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2" y="1402250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Восстановление </a:t>
            </a:r>
            <a:r>
              <a:rPr lang="ru-RU" sz="2400" dirty="0" smtClean="0"/>
              <a:t>может осуществляться активным во</a:t>
            </a:r>
            <a:r>
              <a:rPr lang="ru-RU" sz="2400" dirty="0" smtClean="0"/>
              <a:t>дородом </a:t>
            </a:r>
            <a:r>
              <a:rPr lang="ru-RU" sz="2400" dirty="0" smtClean="0"/>
              <a:t>в момент его выделения, например, при взаимодействии соляной кислоты и металлов (</a:t>
            </a:r>
            <a:r>
              <a:rPr lang="ru-RU" sz="2400" dirty="0" err="1" smtClean="0"/>
              <a:t>Fe</a:t>
            </a:r>
            <a:r>
              <a:rPr lang="ru-RU" sz="2400" dirty="0" smtClean="0"/>
              <a:t>, </a:t>
            </a:r>
            <a:r>
              <a:rPr lang="ru-RU" sz="2400" dirty="0" err="1" smtClean="0"/>
              <a:t>Zn</a:t>
            </a:r>
            <a:r>
              <a:rPr lang="ru-RU" sz="2400" dirty="0" smtClean="0"/>
              <a:t>) </a:t>
            </a:r>
          </a:p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RNO2+3M+7HCl→ [RNH3]Cl+3MCl2+2H2OM=</a:t>
            </a:r>
            <a:r>
              <a:rPr lang="en-US" sz="2400" dirty="0" err="1" smtClean="0"/>
              <a:t>Zn,Fe</a:t>
            </a:r>
            <a:endParaRPr lang="ru-RU" sz="2400" dirty="0" smtClean="0"/>
          </a:p>
          <a:p>
            <a:pPr marL="0"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Этот способ наиболее часто используется при получении первичных </a:t>
            </a:r>
            <a:r>
              <a:rPr lang="ru-RU" sz="2400" dirty="0" err="1" smtClean="0"/>
              <a:t>алкиламинов</a:t>
            </a:r>
            <a:r>
              <a:rPr lang="ru-RU" sz="2400" dirty="0" smtClean="0"/>
              <a:t>. </a:t>
            </a:r>
          </a:p>
          <a:p>
            <a:pPr marL="0"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В качестве восстановителя также используют алюминий в щелочном растворе и водный раствор сульфида аммония:</a:t>
            </a:r>
          </a:p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RNO2+2Al+2NaOH+4H2O→RNH2+2Na[Al(OH)4]</a:t>
            </a:r>
            <a:endParaRPr lang="ru-RU" sz="2400" dirty="0" smtClean="0"/>
          </a:p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RNO2+3(NH4)2S→RNH2+3S↓+6NH3↑+</a:t>
            </a:r>
            <a:r>
              <a:rPr lang="en-US" sz="2400" dirty="0" smtClean="0"/>
              <a:t>2H2O</a:t>
            </a:r>
            <a:endParaRPr lang="ru-RU" sz="2400" dirty="0" smtClean="0"/>
          </a:p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/>
              <a:t>C6H5NO2 + 2Al + 2NaOH + 4H2O </a:t>
            </a:r>
            <a:r>
              <a:rPr lang="en-US" sz="2400" dirty="0" smtClean="0"/>
              <a:t>→ </a:t>
            </a:r>
            <a:r>
              <a:rPr lang="pt-BR" sz="2400" dirty="0" smtClean="0"/>
              <a:t>C6H5NH2 + +</a:t>
            </a:r>
            <a:r>
              <a:rPr lang="pt-BR" sz="2400" dirty="0" smtClean="0"/>
              <a:t>2Na[Al(OH)4</a:t>
            </a:r>
            <a:r>
              <a:rPr lang="pt-BR" sz="2400" dirty="0" smtClean="0"/>
              <a:t>]</a:t>
            </a:r>
            <a:endParaRPr lang="ru-RU" sz="2400" dirty="0" smtClean="0"/>
          </a:p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/>
              <a:t>C6H5NО2 + 3Zn + </a:t>
            </a:r>
            <a:r>
              <a:rPr lang="pt-BR" sz="2400" dirty="0" smtClean="0"/>
              <a:t>6HCl</a:t>
            </a:r>
            <a:r>
              <a:rPr lang="en-US" sz="2400" dirty="0" smtClean="0"/>
              <a:t> →</a:t>
            </a:r>
            <a:r>
              <a:rPr lang="pt-BR" sz="2400" dirty="0" smtClean="0"/>
              <a:t> </a:t>
            </a:r>
            <a:r>
              <a:rPr lang="pt-BR" sz="2400" dirty="0" smtClean="0"/>
              <a:t>C6H5NH2 + 3ZnCl2 + 2H2O</a:t>
            </a:r>
            <a:endParaRPr lang="ru-RU" sz="2400" dirty="0" smtClean="0"/>
          </a:p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/>
          </a:p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84784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       Для </a:t>
            </a:r>
            <a:r>
              <a:rPr lang="ru-RU" sz="2400" dirty="0" smtClean="0"/>
              <a:t>получения анилина из нитробензола в промышленности используют нагревание с металлическим железом и водяным паром: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C6H5NO2+6[H]</a:t>
            </a:r>
            <a:r>
              <a:rPr lang="en-US" sz="2400" dirty="0" smtClean="0"/>
              <a:t>→</a:t>
            </a:r>
            <a:r>
              <a:rPr lang="en-US" sz="2400" b="1" u="sng" dirty="0" smtClean="0"/>
              <a:t>Fe+H2O,t</a:t>
            </a:r>
            <a:r>
              <a:rPr lang="en-US" sz="2400" dirty="0" smtClean="0"/>
              <a:t> C6H5NH2+2H2O</a:t>
            </a:r>
            <a:endParaRPr lang="ru-RU" sz="24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Впервые анилин из нитробензола был получен </a:t>
            </a:r>
            <a:r>
              <a:rPr lang="ru-RU" sz="2400" dirty="0" smtClean="0">
                <a:solidFill>
                  <a:srgbClr val="FF0000"/>
                </a:solidFill>
              </a:rPr>
              <a:t>русским химиком Н.Н. Зининым</a:t>
            </a:r>
            <a:r>
              <a:rPr lang="ru-RU" sz="2400" dirty="0" smtClean="0"/>
              <a:t> в 1842 г.: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C6H5NO2+3(NH4)2S</a:t>
            </a:r>
            <a:r>
              <a:rPr lang="en-US" sz="2400" dirty="0" smtClean="0"/>
              <a:t>→C6H5NH2+3S↓+</a:t>
            </a:r>
            <a:r>
              <a:rPr lang="en-US" sz="2400" dirty="0" smtClean="0"/>
              <a:t>6NH3+2H2O</a:t>
            </a:r>
            <a:endParaRPr lang="ru-RU" sz="24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896" y="101648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3</a:t>
            </a:r>
            <a:r>
              <a:rPr lang="ru-RU" sz="2400" b="1" dirty="0" smtClean="0"/>
              <a:t>. </a:t>
            </a:r>
            <a:r>
              <a:rPr lang="ru-RU" sz="2400" b="1" dirty="0" smtClean="0"/>
              <a:t>Взаимодействие спиртов с </a:t>
            </a:r>
            <a:r>
              <a:rPr lang="ru-RU" sz="2400" b="1" dirty="0" smtClean="0"/>
              <a:t>аммиаком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430775" y="74711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556792"/>
            <a:ext cx="806489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   Амины </a:t>
            </a:r>
            <a:r>
              <a:rPr lang="ru-RU" sz="2400" dirty="0" smtClean="0"/>
              <a:t>(первичные, вторичные третичные) могут быть получены пропусканием смеси паров спирта и аммиака через нагретые оксиды двухвалентных и трехвалентных металлов (например, алюминия) или тонко измельченные металлы группы железа, играющие роль катализаторов: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NH3+CH3−OH→</a:t>
            </a:r>
            <a:r>
              <a:rPr lang="en-US" sz="2400" b="1" u="sng" dirty="0" smtClean="0"/>
              <a:t>Fe,t</a:t>
            </a:r>
            <a:r>
              <a:rPr lang="en-US" sz="2400" dirty="0" smtClean="0"/>
              <a:t>CH3NH2+H2O</a:t>
            </a:r>
            <a:endParaRPr lang="ru-RU" sz="24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896" y="1016485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4</a:t>
            </a:r>
            <a:r>
              <a:rPr lang="ru-RU" sz="2400" b="1" dirty="0" smtClean="0"/>
              <a:t>.</a:t>
            </a:r>
            <a:r>
              <a:rPr lang="ru-RU" sz="2400" b="1" dirty="0" smtClean="0"/>
              <a:t> Реакция Шмидта</a:t>
            </a:r>
            <a:r>
              <a:rPr lang="ru-RU" sz="2400" dirty="0" smtClean="0"/>
              <a:t> </a:t>
            </a:r>
            <a:r>
              <a:rPr lang="ru-RU" sz="2400" b="1" dirty="0" smtClean="0"/>
              <a:t>: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dirty="0" smtClean="0"/>
              <a:t>     </a:t>
            </a:r>
            <a:r>
              <a:rPr lang="ru-RU" sz="2400" dirty="0" smtClean="0"/>
              <a:t>Взаимодействие карбоновых кислот с азотистоводородной кислотой (</a:t>
            </a:r>
            <a:r>
              <a:rPr lang="ru-RU" sz="2400" dirty="0" err="1" smtClean="0"/>
              <a:t>азидоводородом</a:t>
            </a:r>
            <a:r>
              <a:rPr lang="ru-RU" sz="2400" dirty="0" smtClean="0"/>
              <a:t>). Реакция протекает в присутствии концентрированной серной кислоты:</a:t>
            </a:r>
          </a:p>
          <a:p>
            <a:pPr algn="ctr"/>
            <a:r>
              <a:rPr lang="ru-RU" sz="2400" dirty="0" smtClean="0"/>
              <a:t>R−COOH+HN3→H2SO4R−NH2+CO2+N2</a:t>
            </a:r>
          </a:p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4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16485"/>
            <a:ext cx="8291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5</a:t>
            </a:r>
            <a:r>
              <a:rPr lang="ru-RU" sz="2000" b="1" dirty="0" smtClean="0"/>
              <a:t>.</a:t>
            </a:r>
            <a:r>
              <a:rPr lang="ru-RU" sz="2000" b="1" dirty="0" smtClean="0"/>
              <a:t> </a:t>
            </a:r>
            <a:r>
              <a:rPr lang="ru-RU" sz="2400" b="1" dirty="0" smtClean="0"/>
              <a:t>Восстановительное </a:t>
            </a:r>
            <a:r>
              <a:rPr lang="ru-RU" sz="2400" b="1" dirty="0" err="1" smtClean="0"/>
              <a:t>аминирование</a:t>
            </a:r>
            <a:r>
              <a:rPr lang="ru-RU" sz="2400" b="1" dirty="0" smtClean="0"/>
              <a:t> карбонильных соединений (</a:t>
            </a:r>
            <a:r>
              <a:rPr lang="ru-RU" sz="2400" b="1" dirty="0" err="1" smtClean="0"/>
              <a:t>алкилирование</a:t>
            </a:r>
            <a:r>
              <a:rPr lang="ru-RU" sz="2400" b="1" dirty="0" smtClean="0"/>
              <a:t> аммиака и аминов) - </a:t>
            </a:r>
            <a:r>
              <a:rPr lang="ru-RU" sz="2400" dirty="0" smtClean="0"/>
              <a:t>является техническим способом получения аминов.</a:t>
            </a:r>
            <a:r>
              <a:rPr lang="ru-RU" sz="2400" b="1" dirty="0" smtClean="0"/>
              <a:t> </a:t>
            </a:r>
            <a:r>
              <a:rPr lang="ru-RU" sz="2400" dirty="0" smtClean="0"/>
              <a:t>Альдегиды и кетоны под действием аммиака или аминов при одновременном восстановлении водородом превращаются в соответствующие амины. Реакция протекает через стадию образования </a:t>
            </a:r>
            <a:r>
              <a:rPr lang="ru-RU" sz="2400" i="1" dirty="0" err="1" smtClean="0"/>
              <a:t>иминов</a:t>
            </a:r>
            <a:r>
              <a:rPr lang="ru-RU" sz="2400" dirty="0" smtClean="0"/>
              <a:t> (R1R2C=NR3) - так называемых </a:t>
            </a:r>
            <a:r>
              <a:rPr lang="ru-RU" sz="2400" i="1" dirty="0" smtClean="0"/>
              <a:t>оснований </a:t>
            </a:r>
            <a:r>
              <a:rPr lang="ru-RU" sz="2400" i="1" dirty="0" err="1" smtClean="0"/>
              <a:t>Шиффа</a:t>
            </a:r>
            <a:endParaRPr lang="ru-RU" sz="2400" dirty="0" smtClean="0"/>
          </a:p>
          <a:p>
            <a:pPr algn="just"/>
            <a:r>
              <a:rPr lang="ru-RU" sz="2400" dirty="0" smtClean="0"/>
              <a:t>которые затем восстанавливаются водородом до первичных аминов в </a:t>
            </a:r>
            <a:r>
              <a:rPr lang="ru-RU" sz="2400" dirty="0" smtClean="0"/>
              <a:t>присутствии </a:t>
            </a:r>
            <a:r>
              <a:rPr lang="ru-RU" sz="2400" dirty="0" smtClean="0"/>
              <a:t>обычных катализаторов гетерогенного гидрирования. Эту </a:t>
            </a:r>
            <a:r>
              <a:rPr lang="ru-RU" sz="2400" dirty="0" smtClean="0"/>
              <a:t>реакцию </a:t>
            </a:r>
            <a:r>
              <a:rPr lang="ru-RU" sz="2400" dirty="0" smtClean="0"/>
              <a:t>проводят в одну стадию, восстанавливая смесь карбонильного соединения и аммиака водородом под давлением над никелем </a:t>
            </a:r>
            <a:r>
              <a:rPr lang="ru-RU" sz="2400" dirty="0" err="1" smtClean="0"/>
              <a:t>Ренея</a:t>
            </a:r>
            <a:r>
              <a:rPr lang="ru-RU" sz="2400" dirty="0" smtClean="0"/>
              <a:t>. Например:</a:t>
            </a:r>
            <a:r>
              <a:rPr lang="ru-RU" sz="2400" dirty="0" smtClean="0"/>
              <a:t> 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4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33161" t="30573" r="30671" b="33758"/>
          <a:stretch>
            <a:fillRect/>
          </a:stretch>
        </p:blipFill>
        <p:spPr bwMode="auto">
          <a:xfrm>
            <a:off x="467544" y="1556792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4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16485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6</a:t>
            </a:r>
            <a:r>
              <a:rPr lang="ru-RU" sz="2000" b="1" dirty="0" smtClean="0"/>
              <a:t>.</a:t>
            </a:r>
            <a:r>
              <a:rPr lang="ru-RU" sz="2000" b="1" dirty="0" smtClean="0"/>
              <a:t> </a:t>
            </a:r>
            <a:r>
              <a:rPr lang="ru-RU" sz="2400" b="1" dirty="0" smtClean="0"/>
              <a:t>Бактериальные </a:t>
            </a:r>
            <a:r>
              <a:rPr lang="ru-RU" sz="2400" b="1" dirty="0" smtClean="0"/>
              <a:t>процессы</a:t>
            </a:r>
            <a:r>
              <a:rPr lang="ru-RU" sz="2400" dirty="0" smtClean="0"/>
              <a:t>. Амины образуются в небольших количествах при различных бактериальных процессах, например при гниении органических остатков, содержащих белковые вещества. Простейшие амины найдены также среди продуктов нормальной жизнедеятельности некоторых растений.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4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29402" t="31529" r="34937" b="47842"/>
          <a:stretch>
            <a:fillRect/>
          </a:stretch>
        </p:blipFill>
        <p:spPr bwMode="auto">
          <a:xfrm>
            <a:off x="755576" y="3284984"/>
            <a:ext cx="77768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1. Основные свойства аминов:</a:t>
            </a:r>
          </a:p>
          <a:p>
            <a:pPr algn="just"/>
            <a:r>
              <a:rPr lang="ru-RU" sz="2400" i="1" dirty="0" smtClean="0"/>
              <a:t> </a:t>
            </a:r>
            <a:r>
              <a:rPr lang="ru-RU" sz="2400" i="1" dirty="0" smtClean="0"/>
              <a:t>Водные растворы</a:t>
            </a:r>
            <a:r>
              <a:rPr lang="ru-RU" sz="2400" dirty="0" smtClean="0"/>
              <a:t> алифатических аминов проявляют щелочную реакцию, т.к. при их взаимодействии с водой образуются </a:t>
            </a:r>
            <a:r>
              <a:rPr lang="ru-RU" sz="2400" dirty="0" err="1" smtClean="0"/>
              <a:t>гидроксиды</a:t>
            </a:r>
            <a:r>
              <a:rPr lang="ru-RU" sz="2400" dirty="0" smtClean="0"/>
              <a:t> </a:t>
            </a:r>
            <a:r>
              <a:rPr lang="ru-RU" sz="2400" dirty="0" err="1" smtClean="0"/>
              <a:t>алкиламмония</a:t>
            </a:r>
            <a:r>
              <a:rPr lang="ru-RU" sz="2400" dirty="0" smtClean="0"/>
              <a:t>, аналогичные </a:t>
            </a:r>
            <a:r>
              <a:rPr lang="ru-RU" sz="2400" dirty="0" err="1" smtClean="0"/>
              <a:t>гидроксиду</a:t>
            </a:r>
            <a:r>
              <a:rPr lang="ru-RU" sz="2400" dirty="0" smtClean="0"/>
              <a:t> аммония: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b="0" i="0" dirty="0">
              <a:solidFill>
                <a:srgbClr val="333333"/>
              </a:solidFill>
              <a:effectLst/>
              <a:latin typeface="OpenSans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9402" t="50029" r="33308" b="24204"/>
          <a:stretch>
            <a:fillRect/>
          </a:stretch>
        </p:blipFill>
        <p:spPr bwMode="auto">
          <a:xfrm>
            <a:off x="251520" y="4049688"/>
            <a:ext cx="86409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1. Основные свойства аминов:</a:t>
            </a:r>
          </a:p>
          <a:p>
            <a:pPr algn="just"/>
            <a:r>
              <a:rPr lang="ru-RU" sz="2400" i="1" dirty="0" smtClean="0"/>
              <a:t> </a:t>
            </a:r>
            <a:r>
              <a:rPr lang="ru-RU" sz="2400" dirty="0" smtClean="0"/>
              <a:t>Амины являются </a:t>
            </a:r>
            <a:r>
              <a:rPr lang="ru-RU" sz="2400" b="1" dirty="0" smtClean="0"/>
              <a:t>органическими основаниями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Это значит, что они вступают в реакцию </a:t>
            </a:r>
            <a:r>
              <a:rPr lang="ru-RU" sz="2400" i="1" dirty="0" smtClean="0"/>
              <a:t>с кислотами</a:t>
            </a:r>
            <a:r>
              <a:rPr lang="ru-RU" sz="2400" dirty="0" smtClean="0"/>
              <a:t> с образованием четвертичных солей. Для них характерно образование донорно-акцепторной связи. Азот предоставляет </a:t>
            </a:r>
            <a:r>
              <a:rPr lang="ru-RU" sz="2400" dirty="0" err="1" smtClean="0"/>
              <a:t>неподеленную</a:t>
            </a:r>
            <a:r>
              <a:rPr lang="ru-RU" sz="2400" dirty="0" smtClean="0"/>
              <a:t> электронную пару, исполняя роль донора (основание Льюиса). В качестве акцептора электронов может выступать, например, протон H+, образуя ион [R3NH]+.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b="0" i="0" dirty="0">
              <a:solidFill>
                <a:srgbClr val="333333"/>
              </a:solidFill>
              <a:effectLst/>
              <a:latin typeface="OpenSans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Определение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0666" t="27070" r="25661" b="24841"/>
          <a:stretch>
            <a:fillRect/>
          </a:stretch>
        </p:blipFill>
        <p:spPr bwMode="auto">
          <a:xfrm>
            <a:off x="251520" y="1196752"/>
            <a:ext cx="8605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3789040"/>
            <a:ext cx="842493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Общая формула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 соединений данного гомологического ряда — CnH2n + 1NH2 или СnH2n +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3N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8442" y="1196752"/>
            <a:ext cx="4731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/>
              <a:t>1. Основные свойства аминов: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3158" t="31158" r="21450" b="19745"/>
          <a:stretch>
            <a:fillRect/>
          </a:stretch>
        </p:blipFill>
        <p:spPr bwMode="auto">
          <a:xfrm>
            <a:off x="467544" y="1916832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12776"/>
            <a:ext cx="370169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12777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Запомнить!</a:t>
            </a:r>
            <a:r>
              <a:rPr lang="ru-RU" sz="2400" dirty="0" smtClean="0"/>
              <a:t> </a:t>
            </a:r>
            <a:r>
              <a:rPr lang="ru-RU" sz="2400" b="1" dirty="0" smtClean="0"/>
              <a:t>Основные свойства у алифатических аминов выражены </a:t>
            </a:r>
            <a:r>
              <a:rPr lang="ru-RU" sz="2400" b="1" i="1" dirty="0" smtClean="0"/>
              <a:t>сильнее, чем у аммиака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  Запомнить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r>
              <a:rPr lang="ru-RU" sz="2400" b="1" dirty="0" smtClean="0"/>
              <a:t> Анилин, наоборот, обладает </a:t>
            </a:r>
            <a:r>
              <a:rPr lang="ru-RU" sz="2400" b="1" i="1" dirty="0" smtClean="0"/>
              <a:t>менее выраженными основными</a:t>
            </a:r>
            <a:r>
              <a:rPr lang="ru-RU" sz="2400" b="1" dirty="0" smtClean="0"/>
              <a:t> свойствами, чем аммиак.</a:t>
            </a:r>
            <a:endParaRPr lang="ru-RU" sz="2400" dirty="0" smtClean="0"/>
          </a:p>
          <a:p>
            <a:pPr algn="just"/>
            <a:r>
              <a:rPr lang="ru-RU" sz="2400" dirty="0" smtClean="0"/>
              <a:t>Это связано с тем, что, несмотря на достаточно высокую </a:t>
            </a:r>
            <a:r>
              <a:rPr lang="ru-RU" sz="2400" dirty="0" err="1" smtClean="0"/>
              <a:t>электроотрицательность</a:t>
            </a:r>
            <a:r>
              <a:rPr lang="ru-RU" sz="2400" dirty="0" smtClean="0"/>
              <a:t> атома азота, его электронная пара вступает в сопряжение с </a:t>
            </a:r>
            <a:r>
              <a:rPr lang="ru-RU" sz="2400" dirty="0" err="1" smtClean="0"/>
              <a:t>π-электронной </a:t>
            </a:r>
            <a:r>
              <a:rPr lang="ru-RU" sz="2400" dirty="0" smtClean="0"/>
              <a:t>системой </a:t>
            </a:r>
            <a:r>
              <a:rPr lang="ru-RU" sz="2400" dirty="0" err="1" smtClean="0"/>
              <a:t>бензольного</a:t>
            </a:r>
            <a:r>
              <a:rPr lang="ru-RU" sz="2400" dirty="0" smtClean="0"/>
              <a:t> ядра, поэтому суммирующий эффект проявляется в виде "стягивания" к </a:t>
            </a:r>
            <a:r>
              <a:rPr lang="ru-RU" sz="2400" dirty="0" err="1" smtClean="0"/>
              <a:t>бензольному</a:t>
            </a:r>
            <a:r>
              <a:rPr lang="ru-RU" sz="2400" dirty="0" smtClean="0"/>
              <a:t> ядру. За счет этого, частичный отрицательный заряд на </a:t>
            </a:r>
            <a:r>
              <a:rPr lang="ru-RU" sz="2400" dirty="0" err="1" smtClean="0"/>
              <a:t>амино-группе</a:t>
            </a:r>
            <a:r>
              <a:rPr lang="ru-RU" sz="2400" dirty="0" smtClean="0"/>
              <a:t> уменьшается.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основные свойства ослабевают</a:t>
            </a:r>
            <a:r>
              <a:rPr lang="ru-RU" sz="2400" b="1" dirty="0" smtClean="0">
                <a:solidFill>
                  <a:srgbClr val="FF0000"/>
                </a:solidFill>
              </a:rPr>
              <a:t>→алифатические </a:t>
            </a:r>
            <a:r>
              <a:rPr lang="ru-RU" sz="2400" b="1" dirty="0" smtClean="0">
                <a:solidFill>
                  <a:srgbClr val="FF0000"/>
                </a:solidFill>
              </a:rPr>
              <a:t>амины (с удлинением цепи) </a:t>
            </a:r>
            <a:r>
              <a:rPr lang="ru-RU" sz="2400" b="1" dirty="0" smtClean="0">
                <a:solidFill>
                  <a:srgbClr val="FF0000"/>
                </a:solidFill>
              </a:rPr>
              <a:t>→ </a:t>
            </a:r>
            <a:r>
              <a:rPr lang="ru-RU" sz="2400" b="1" dirty="0" smtClean="0">
                <a:solidFill>
                  <a:srgbClr val="FF0000"/>
                </a:solidFill>
              </a:rPr>
              <a:t>аммиак →</a:t>
            </a:r>
            <a:r>
              <a:rPr lang="ru-RU" sz="2400" b="1" dirty="0" smtClean="0">
                <a:solidFill>
                  <a:srgbClr val="FF0000"/>
                </a:solidFill>
              </a:rPr>
              <a:t> ароматические амины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2844" t="28981" r="21277" b="35622"/>
          <a:stretch>
            <a:fillRect/>
          </a:stretch>
        </p:blipFill>
        <p:spPr bwMode="auto">
          <a:xfrm>
            <a:off x="467544" y="2564904"/>
            <a:ext cx="83529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105273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2.  Горение. </a:t>
            </a:r>
            <a:r>
              <a:rPr lang="ru-RU" sz="2400" dirty="0" smtClean="0"/>
              <a:t>Как и все органические соединения, амины горят. При полном сгорании аминов, как и при горении аммиака, выделяется углекислый газ, вода и азот:</a:t>
            </a:r>
          </a:p>
          <a:p>
            <a:pPr algn="just"/>
            <a:endParaRPr lang="ru-RU" sz="2400" b="0" i="0" dirty="0">
              <a:solidFill>
                <a:srgbClr val="333333"/>
              </a:solidFill>
              <a:effectLst/>
              <a:latin typeface="OpenSans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 smtClean="0"/>
              <a:t>3. Реакции нуклеофильного замещения - </a:t>
            </a:r>
            <a:r>
              <a:rPr lang="ru-RU" sz="2400" b="1" dirty="0" err="1" smtClean="0"/>
              <a:t>алкилирование</a:t>
            </a:r>
            <a:r>
              <a:rPr lang="ru-RU" sz="2400" b="1" dirty="0" smtClean="0"/>
              <a:t> аминов.</a:t>
            </a:r>
            <a:r>
              <a:rPr lang="ru-RU" sz="2400" b="1" dirty="0" smtClean="0">
                <a:solidFill>
                  <a:srgbClr val="CF2E2E"/>
                </a:solidFill>
                <a:latin typeface="OpenSansRegular"/>
              </a:rPr>
              <a:t>  </a:t>
            </a:r>
          </a:p>
          <a:p>
            <a:pPr algn="just"/>
            <a:r>
              <a:rPr lang="ru-RU" sz="2400" dirty="0" smtClean="0"/>
              <a:t>В качестве </a:t>
            </a:r>
            <a:r>
              <a:rPr lang="ru-RU" sz="2400" i="1" dirty="0" err="1" smtClean="0"/>
              <a:t>алкилирующих</a:t>
            </a:r>
            <a:r>
              <a:rPr lang="ru-RU" sz="2400" i="1" dirty="0" smtClean="0"/>
              <a:t> агентов</a:t>
            </a:r>
            <a:r>
              <a:rPr lang="ru-RU" sz="2400" dirty="0" smtClean="0"/>
              <a:t> используют алкил- и </a:t>
            </a:r>
            <a:r>
              <a:rPr lang="ru-RU" sz="2400" dirty="0" err="1" smtClean="0"/>
              <a:t>арилгалогениды</a:t>
            </a:r>
            <a:r>
              <a:rPr lang="ru-RU" sz="2400" dirty="0" smtClean="0"/>
              <a:t>, непредельные соединения, спирты, эфиры и др. соединения.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Запомнить!</a:t>
            </a:r>
            <a:r>
              <a:rPr lang="ru-RU" sz="2400" dirty="0" smtClean="0"/>
              <a:t> Легче всего в реакцию нуклеофильного замещения с аминами вступают </a:t>
            </a:r>
            <a:r>
              <a:rPr lang="ru-RU" sz="2400" i="1" dirty="0" err="1" smtClean="0"/>
              <a:t>аллильные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бензильные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метильные</a:t>
            </a:r>
            <a:r>
              <a:rPr lang="ru-RU" sz="2400" i="1" dirty="0" smtClean="0"/>
              <a:t> и первичные галогениды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algn="just"/>
            <a:r>
              <a:rPr lang="ru-RU" sz="2400" dirty="0" smtClean="0"/>
              <a:t>Поскольку побочным продуктом реакции является  </a:t>
            </a:r>
            <a:r>
              <a:rPr lang="ru-RU" sz="2400" dirty="0" err="1" smtClean="0"/>
              <a:t>галогеноводород</a:t>
            </a:r>
            <a:r>
              <a:rPr lang="ru-RU" sz="2400" dirty="0" smtClean="0"/>
              <a:t> (который образует аммониевые соли и затрудняет реакцию), то реакцию проводят в присутствии веществ, связывающих кислоту. Ими могут быть карбонаты натрия, калия, кальция или щелочи, например: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7610" t="59872" r="26556" b="18790"/>
          <a:stretch>
            <a:fillRect/>
          </a:stretch>
        </p:blipFill>
        <p:spPr bwMode="auto">
          <a:xfrm>
            <a:off x="323528" y="1412776"/>
            <a:ext cx="86409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32199" t="40366" r="36575" b="42038"/>
          <a:stretch>
            <a:fillRect/>
          </a:stretch>
        </p:blipFill>
        <p:spPr bwMode="auto">
          <a:xfrm>
            <a:off x="971600" y="4149080"/>
            <a:ext cx="59046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400" b="1" dirty="0" smtClean="0"/>
              <a:t>4. Образование амидов кислот</a:t>
            </a:r>
            <a:r>
              <a:rPr lang="ru-RU" sz="2400" b="1" dirty="0" smtClean="0">
                <a:solidFill>
                  <a:srgbClr val="CF2E2E"/>
                </a:solidFill>
                <a:latin typeface="OpenSansRegular"/>
              </a:rPr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400" b="1" dirty="0" smtClean="0"/>
              <a:t>Амиды</a:t>
            </a:r>
            <a:r>
              <a:rPr lang="ru-RU" sz="2400" dirty="0" smtClean="0"/>
              <a:t>  -  продукты замещения гидроксила карбоксильной группы на остаток амина</a:t>
            </a:r>
          </a:p>
          <a:p>
            <a:pPr algn="just"/>
            <a:r>
              <a:rPr lang="ru-RU" sz="2400" dirty="0" smtClean="0"/>
              <a:t>При действием </a:t>
            </a:r>
            <a:r>
              <a:rPr lang="ru-RU" sz="2400" i="1" dirty="0" smtClean="0"/>
              <a:t>на первичные и вторичные амины производных карбоновых кислот -</a:t>
            </a:r>
            <a:r>
              <a:rPr lang="ru-RU" sz="2400" i="1" dirty="0" err="1" smtClean="0"/>
              <a:t>хлорангидридов</a:t>
            </a:r>
            <a:r>
              <a:rPr lang="ru-RU" sz="2400" i="1" dirty="0" smtClean="0"/>
              <a:t>, ангидридов, сложных эфиров </a:t>
            </a:r>
            <a:r>
              <a:rPr lang="ru-RU" sz="2400" dirty="0" smtClean="0"/>
              <a:t> получаются N-замешенные и </a:t>
            </a:r>
            <a:r>
              <a:rPr lang="ru-RU" sz="2400" dirty="0" err="1" smtClean="0"/>
              <a:t>N,N-дизамещенные</a:t>
            </a:r>
            <a:r>
              <a:rPr lang="ru-RU" sz="2400" dirty="0" smtClean="0"/>
              <a:t> амиды, например:</a:t>
            </a:r>
          </a:p>
          <a:p>
            <a:pPr algn="just"/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5668" t="59236" r="30671" b="13057"/>
          <a:stretch>
            <a:fillRect/>
          </a:stretch>
        </p:blipFill>
        <p:spPr bwMode="auto">
          <a:xfrm>
            <a:off x="1403648" y="3861048"/>
            <a:ext cx="60486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8072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400" b="1" dirty="0" smtClean="0"/>
              <a:t>5. Взаимодействие с азотистой кислотой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5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Азотистая кислота HNO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 – неустойчивое соединение. Поэтому она используется только в момент выделения. Образуется HNO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, как все слабые кислоты, действием на ее соль (нитрит) сильной кислотой:</a:t>
            </a:r>
          </a:p>
          <a:p>
            <a:pPr algn="ctr"/>
            <a:r>
              <a:rPr lang="en-US" sz="2400" b="1" dirty="0" smtClean="0"/>
              <a:t>KNO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 + </a:t>
            </a:r>
            <a:r>
              <a:rPr lang="en-US" sz="2400" b="1" dirty="0" err="1" smtClean="0"/>
              <a:t>HCl</a:t>
            </a:r>
            <a:r>
              <a:rPr lang="en-US" sz="2400" b="1" dirty="0" smtClean="0"/>
              <a:t> </a:t>
            </a:r>
            <a:r>
              <a:rPr lang="en-US" sz="2400" dirty="0" smtClean="0"/>
              <a:t> → </a:t>
            </a:r>
            <a:r>
              <a:rPr lang="en-US" sz="2400" b="1" dirty="0" smtClean="0"/>
              <a:t> </a:t>
            </a:r>
            <a:r>
              <a:rPr lang="ru-RU" sz="2400" b="1" dirty="0" smtClean="0"/>
              <a:t>Н</a:t>
            </a:r>
            <a:r>
              <a:rPr lang="en-US" sz="2400" b="1" dirty="0" smtClean="0"/>
              <a:t>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 + </a:t>
            </a:r>
            <a:r>
              <a:rPr lang="en-US" sz="2400" b="1" dirty="0" err="1" smtClean="0"/>
              <a:t>KCl</a:t>
            </a:r>
            <a:endParaRPr lang="ru-RU" sz="2400" b="1" dirty="0" smtClean="0"/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Строение продуктов реакции с азотистой кислотой зависит от характера амина. Поэтому данная реакция используется для различения первичных, вторичных и третичных аминов.</a:t>
            </a:r>
          </a:p>
          <a:p>
            <a:pPr lvl="0" algn="just"/>
            <a:r>
              <a:rPr lang="ru-RU" sz="2400" dirty="0" smtClean="0"/>
              <a:t>Первичные алифатические амины </a:t>
            </a:r>
            <a:r>
              <a:rPr lang="ru-RU" sz="2400" dirty="0" err="1" smtClean="0"/>
              <a:t>c</a:t>
            </a:r>
            <a:r>
              <a:rPr lang="ru-RU" sz="2400" dirty="0" smtClean="0"/>
              <a:t> HNO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 образуют спирты:</a:t>
            </a:r>
          </a:p>
          <a:p>
            <a:pPr algn="ctr"/>
            <a:r>
              <a:rPr lang="en-US" sz="2400" b="1" dirty="0" smtClean="0"/>
              <a:t>R-NH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 + HNO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 </a:t>
            </a:r>
            <a:r>
              <a:rPr lang="en-US" sz="2400" dirty="0" smtClean="0"/>
              <a:t> → </a:t>
            </a:r>
            <a:r>
              <a:rPr lang="en-US" sz="2400" b="1" dirty="0" smtClean="0"/>
              <a:t> R-OH + N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­ +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8072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400" b="1" dirty="0" smtClean="0"/>
              <a:t>5. Взаимодействие с азотистой кислотой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5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Первичные ароматические амины при повышенной температуре реагируют аналогично, образуя фенолы</a:t>
            </a:r>
            <a:r>
              <a:rPr lang="ru-RU" sz="2400" dirty="0" smtClean="0"/>
              <a:t>. При высокой температуре:</a:t>
            </a:r>
          </a:p>
          <a:p>
            <a:pPr algn="just"/>
            <a:endParaRPr lang="ru-RU" sz="2400" dirty="0" smtClean="0"/>
          </a:p>
          <a:p>
            <a:pPr lvl="0" algn="just"/>
            <a:endParaRPr lang="ru-RU" sz="2400" dirty="0" smtClean="0"/>
          </a:p>
          <a:p>
            <a:pPr lvl="0" algn="just"/>
            <a:r>
              <a:rPr lang="ru-RU" sz="2400" dirty="0" smtClean="0"/>
              <a:t>Вторичные </a:t>
            </a:r>
            <a:r>
              <a:rPr lang="ru-RU" sz="2400" dirty="0" smtClean="0"/>
              <a:t>амины (алифатические и ароматические) под действием HNO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 превращаются в </a:t>
            </a:r>
            <a:r>
              <a:rPr lang="ru-RU" sz="2400" dirty="0" err="1" smtClean="0"/>
              <a:t>нитрозосоединения</a:t>
            </a:r>
            <a:r>
              <a:rPr lang="ru-RU" sz="2400" dirty="0" smtClean="0"/>
              <a:t> (вещества с характерным запахом):</a:t>
            </a:r>
          </a:p>
          <a:p>
            <a:pPr algn="ctr"/>
            <a:r>
              <a:rPr lang="ru-RU" sz="2400" b="1" dirty="0" smtClean="0"/>
              <a:t>R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NH + H-O-N=O  </a:t>
            </a:r>
            <a:r>
              <a:rPr lang="en-US" sz="2400" dirty="0" smtClean="0"/>
              <a:t>→ </a:t>
            </a:r>
            <a:r>
              <a:rPr lang="ru-RU" sz="2400" b="1" dirty="0" smtClean="0"/>
              <a:t>R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N-N=O </a:t>
            </a:r>
            <a:r>
              <a:rPr lang="ru-RU" sz="2400" b="1" dirty="0" smtClean="0"/>
              <a:t>+ H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O</a:t>
            </a:r>
            <a:br>
              <a:rPr lang="ru-RU" sz="2400" b="1" dirty="0" smtClean="0"/>
            </a:br>
            <a:r>
              <a:rPr lang="ru-RU" sz="2400" dirty="0" smtClean="0"/>
              <a:t>                     </a:t>
            </a:r>
            <a:r>
              <a:rPr lang="ru-RU" sz="2400" i="1" dirty="0" err="1" smtClean="0"/>
              <a:t>алкилнитрозамин</a:t>
            </a:r>
            <a:endParaRPr lang="ru-RU" sz="2400" i="1" dirty="0" smtClean="0"/>
          </a:p>
          <a:p>
            <a:pPr lvl="0" algn="just"/>
            <a:r>
              <a:rPr lang="ru-RU" sz="2400" dirty="0" smtClean="0"/>
              <a:t>Реакция с третичными аминами приводит к образованию неустойчивых солей и не имеет практического значения.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803" t="45633" r="22331" b="45632"/>
          <a:stretch>
            <a:fillRect/>
          </a:stretch>
        </p:blipFill>
        <p:spPr bwMode="auto">
          <a:xfrm>
            <a:off x="1043608" y="2708920"/>
            <a:ext cx="66247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Химические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свойства анилина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b="1" dirty="0" smtClean="0"/>
          </a:p>
          <a:p>
            <a:pPr marL="0" algn="just">
              <a:buNone/>
            </a:pPr>
            <a:endParaRPr lang="ru-RU" sz="2400" b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352" t="46815" r="26735" b="23885"/>
          <a:stretch>
            <a:fillRect/>
          </a:stretch>
        </p:blipFill>
        <p:spPr bwMode="auto">
          <a:xfrm>
            <a:off x="1475656" y="4365104"/>
            <a:ext cx="67687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371703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7.  Реакции замещения (нитрования):</a:t>
            </a:r>
            <a:endParaRPr lang="ru-RU" sz="2400" b="1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31727" t="61783" r="24665" b="18606"/>
          <a:stretch>
            <a:fillRect/>
          </a:stretch>
        </p:blipFill>
        <p:spPr bwMode="auto">
          <a:xfrm>
            <a:off x="1619672" y="1844824"/>
            <a:ext cx="53285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112474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6.  Реакции замещения (</a:t>
            </a:r>
            <a:r>
              <a:rPr lang="ru-RU" sz="2400" b="1" dirty="0" err="1" smtClean="0"/>
              <a:t>бромирования</a:t>
            </a:r>
            <a:r>
              <a:rPr lang="ru-RU" sz="2400" b="1" dirty="0" smtClean="0"/>
              <a:t> - качественная реакция):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1703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9.  </a:t>
            </a:r>
            <a:r>
              <a:rPr lang="ru-RU" sz="2400" b="1" dirty="0" err="1" smtClean="0"/>
              <a:t>Шиффово</a:t>
            </a:r>
            <a:r>
              <a:rPr lang="ru-RU" sz="2400" b="1" dirty="0" smtClean="0"/>
              <a:t> основание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12474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8.  Реакции замещения (сульфирования):</a:t>
            </a:r>
            <a:endParaRPr lang="ru-RU" sz="2400" b="1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2802" t="35669" r="29061" b="47134"/>
          <a:stretch>
            <a:fillRect/>
          </a:stretch>
        </p:blipFill>
        <p:spPr bwMode="auto">
          <a:xfrm>
            <a:off x="1187624" y="1556792"/>
            <a:ext cx="6552728" cy="201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2" cstate="print"/>
          <a:srcRect l="31306" t="56380" r="23156" b="24841"/>
          <a:stretch>
            <a:fillRect/>
          </a:stretch>
        </p:blipFill>
        <p:spPr bwMode="auto">
          <a:xfrm>
            <a:off x="1403648" y="4293096"/>
            <a:ext cx="64087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52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Классификация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63359" t="24308" r="28820" b="56038"/>
          <a:stretch>
            <a:fillRect/>
          </a:stretch>
        </p:blipFill>
        <p:spPr bwMode="auto">
          <a:xfrm flipH="1">
            <a:off x="8028384" y="836712"/>
            <a:ext cx="6845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27025" t="35032" r="21188" b="40446"/>
          <a:stretch>
            <a:fillRect/>
          </a:stretch>
        </p:blipFill>
        <p:spPr bwMode="auto">
          <a:xfrm>
            <a:off x="611560" y="4221088"/>
            <a:ext cx="82809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32925" t="30141" r="21140" b="27532"/>
          <a:stretch>
            <a:fillRect/>
          </a:stretch>
        </p:blipFill>
        <p:spPr bwMode="auto">
          <a:xfrm>
            <a:off x="1475656" y="1509048"/>
            <a:ext cx="6264696" cy="29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5536" y="734507"/>
            <a:ext cx="7250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dirty="0" smtClean="0"/>
              <a:t>По </a:t>
            </a:r>
            <a:r>
              <a:rPr lang="ru-RU" sz="2400" dirty="0" smtClean="0"/>
              <a:t>степени </a:t>
            </a:r>
            <a:r>
              <a:rPr lang="ru-RU" sz="2400" dirty="0" err="1" smtClean="0"/>
              <a:t>замещенности</a:t>
            </a:r>
            <a:r>
              <a:rPr lang="ru-RU" sz="2400" dirty="0" smtClean="0"/>
              <a:t> атомов водорода в </a:t>
            </a:r>
            <a:endParaRPr lang="ru-RU" sz="2400" dirty="0" smtClean="0"/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/>
              <a:t>молекуле аммиака </a:t>
            </a:r>
            <a:r>
              <a:rPr lang="ru-RU" sz="2400" dirty="0" smtClean="0"/>
              <a:t>на: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2210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 smtClean="0"/>
              <a:t>Амины </a:t>
            </a:r>
            <a:r>
              <a:rPr lang="ru-RU" sz="2400" dirty="0" smtClean="0"/>
              <a:t>применяют в лекарственной промышленности, производстве пластмасс и красителей, а также в качестве антиоксидантов, пестицидов.</a:t>
            </a:r>
          </a:p>
          <a:p>
            <a:pPr algn="just"/>
            <a:r>
              <a:rPr lang="ru-RU" sz="2400" b="1" dirty="0" smtClean="0"/>
              <a:t>Анилин</a:t>
            </a:r>
            <a:r>
              <a:rPr lang="ru-RU" sz="2400" dirty="0" smtClean="0"/>
              <a:t> (иногда называемый анилиновым маслом) — один из наиболее широко применяемых в технике полупродуктов, является исходным сырьем для получения ряда анилиновых красителей, лекарственных средств (сульфамидных препаратов, транквилизаторов, анальгетиков, бактерицидных препаратов и др.), взрывчатых веществ, </a:t>
            </a:r>
            <a:r>
              <a:rPr lang="ru-RU" sz="2400" dirty="0" err="1" smtClean="0"/>
              <a:t>анилино-формальдегидных</a:t>
            </a:r>
            <a:r>
              <a:rPr lang="ru-RU" sz="2400" dirty="0" smtClean="0"/>
              <a:t> смол, антиоксидантов (для стабилизации синтетических каучуков), фотоматериалов и т.д.</a:t>
            </a:r>
          </a:p>
          <a:p>
            <a:pPr algn="just"/>
            <a:endParaRPr lang="ru-RU" sz="2400" dirty="0" smtClean="0"/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305800" cy="12858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5111" t="15504" r="21849" b="2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Классификация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63359" t="24308" r="28820" b="56038"/>
          <a:stretch>
            <a:fillRect/>
          </a:stretch>
        </p:blipFill>
        <p:spPr bwMode="auto">
          <a:xfrm flipH="1">
            <a:off x="8172400" y="5517232"/>
            <a:ext cx="6845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961274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2400" dirty="0" smtClean="0"/>
              <a:t>. По типу радикала выделяют амины </a:t>
            </a:r>
            <a:r>
              <a:rPr lang="ru-RU" sz="2400" dirty="0" smtClean="0">
                <a:solidFill>
                  <a:srgbClr val="FF0000"/>
                </a:solidFill>
              </a:rPr>
              <a:t>алифатического</a:t>
            </a:r>
            <a:r>
              <a:rPr lang="ru-RU" sz="2400" dirty="0" smtClean="0"/>
              <a:t> и </a:t>
            </a:r>
            <a:r>
              <a:rPr lang="ru-RU" sz="2400" dirty="0" smtClean="0">
                <a:solidFill>
                  <a:srgbClr val="FF0000"/>
                </a:solidFill>
              </a:rPr>
              <a:t>ароматического ряда</a:t>
            </a:r>
            <a:r>
              <a:rPr lang="ru-RU" sz="2400" dirty="0" smtClean="0"/>
              <a:t>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28504" t="51772" r="24637" b="16242"/>
          <a:stretch>
            <a:fillRect/>
          </a:stretch>
        </p:blipFill>
        <p:spPr bwMode="auto">
          <a:xfrm>
            <a:off x="611560" y="2060848"/>
            <a:ext cx="81369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систематическая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 </a:t>
            </a:r>
            <a:r>
              <a:rPr lang="ru-RU" sz="2400" dirty="0" smtClean="0">
                <a:solidFill>
                  <a:srgbClr val="FF0000"/>
                </a:solidFill>
              </a:rPr>
              <a:t>систематической</a:t>
            </a:r>
            <a:r>
              <a:rPr lang="ru-RU" sz="2400" dirty="0" smtClean="0"/>
              <a:t> номенклатуре амины называют путем добавления суффикса "амин" к названию углеводорода</a:t>
            </a:r>
            <a:r>
              <a:rPr lang="ru-RU" sz="2400" dirty="0" smtClean="0"/>
              <a:t>. Например: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39984" r="23222" b="12767"/>
          <a:stretch>
            <a:fillRect/>
          </a:stretch>
        </p:blipFill>
        <p:spPr bwMode="auto">
          <a:xfrm>
            <a:off x="1115616" y="2780928"/>
            <a:ext cx="72008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 </a:t>
            </a:r>
            <a:r>
              <a:rPr lang="ru-RU" sz="2400" dirty="0" smtClean="0">
                <a:solidFill>
                  <a:srgbClr val="FF0000"/>
                </a:solidFill>
              </a:rPr>
              <a:t>рациональной </a:t>
            </a:r>
            <a:r>
              <a:rPr lang="ru-RU" sz="2400" dirty="0" smtClean="0"/>
              <a:t>номенклатуре их рассматривают как алкил- или </a:t>
            </a:r>
            <a:r>
              <a:rPr lang="ru-RU" sz="2400" dirty="0" err="1" smtClean="0"/>
              <a:t>ариламины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0637" t="33947" r="27286" b="55414"/>
          <a:stretch>
            <a:fillRect/>
          </a:stretch>
        </p:blipFill>
        <p:spPr bwMode="auto">
          <a:xfrm>
            <a:off x="467544" y="1772816"/>
            <a:ext cx="8208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 l="27788" t="51071" r="22620" b="24841"/>
          <a:stretch>
            <a:fillRect/>
          </a:stretch>
        </p:blipFill>
        <p:spPr bwMode="auto">
          <a:xfrm>
            <a:off x="539552" y="4221088"/>
            <a:ext cx="80648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3068960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У ароматических аминов в основе названия также лежит </a:t>
            </a:r>
            <a:endParaRPr lang="ru-RU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слово </a:t>
            </a:r>
            <a:r>
              <a:rPr lang="ru-RU" sz="2400" dirty="0" smtClean="0"/>
              <a:t>амин, кроме того такие </a:t>
            </a:r>
            <a:r>
              <a:rPr lang="ru-RU" sz="2400" dirty="0" smtClean="0"/>
              <a:t>соединения </a:t>
            </a:r>
            <a:r>
              <a:rPr lang="ru-RU" sz="2400" dirty="0" smtClean="0"/>
              <a:t>имеют </a:t>
            </a:r>
            <a:r>
              <a:rPr lang="ru-RU" sz="2400" dirty="0" smtClean="0">
                <a:solidFill>
                  <a:srgbClr val="FF0000"/>
                </a:solidFill>
              </a:rPr>
              <a:t>тривиальные</a:t>
            </a:r>
            <a:r>
              <a:rPr lang="ru-RU" sz="2400" dirty="0" smtClean="0"/>
              <a:t> названия: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Первичные </a:t>
            </a:r>
            <a:r>
              <a:rPr lang="ru-RU" sz="2400" dirty="0" smtClean="0"/>
              <a:t>амины часто называют как производные углеводородов, в молекулах которых один или несколько атомов водорода замещены на аминогруппы -NH2. Аминогруппа при этом рассматривается как заместитель, а ее местоположение указывается цифрой в начале названия. Например: H2N−CH2−CH2−CH2−CH2−NH2       </a:t>
            </a:r>
            <a:endParaRPr lang="ru-RU" sz="2400" dirty="0" smtClean="0"/>
          </a:p>
          <a:p>
            <a:pPr algn="just"/>
            <a:r>
              <a:rPr lang="ru-RU" sz="2400" dirty="0" smtClean="0"/>
              <a:t>                                    1,4-диаминобутан</a:t>
            </a:r>
            <a:endParaRPr lang="ru-RU" sz="2400" dirty="0" smtClean="0"/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</a:t>
            </a:r>
            <a:r>
              <a:rPr lang="ru-RU" sz="2400" dirty="0" smtClean="0"/>
              <a:t>римеры: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7967" t="26115" r="21367" b="28344"/>
          <a:stretch>
            <a:fillRect/>
          </a:stretch>
        </p:blipFill>
        <p:spPr bwMode="auto">
          <a:xfrm>
            <a:off x="467544" y="1628800"/>
            <a:ext cx="81369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6ADAFA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6ADAFA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4035</TotalTime>
  <Words>728</Words>
  <Application>Microsoft Office PowerPoint</Application>
  <PresentationFormat>Экран (4:3)</PresentationFormat>
  <Paragraphs>203</Paragraphs>
  <Slides>41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 В.Ф.Войно-Ясенецкого"  Министерства здравоохранения Российской Федерации Фармацевтический колледж</vt:lpstr>
      <vt:lpstr>План лекции</vt:lpstr>
      <vt:lpstr>           Определение</vt:lpstr>
      <vt:lpstr>Классификация</vt:lpstr>
      <vt:lpstr>Классификация</vt:lpstr>
      <vt:lpstr>Номенклатура систематическая</vt:lpstr>
      <vt:lpstr>Номенклатура </vt:lpstr>
      <vt:lpstr>Номенклатура </vt:lpstr>
      <vt:lpstr>Номенклатура </vt:lpstr>
      <vt:lpstr>  Изомерия структурная</vt:lpstr>
      <vt:lpstr>  Изомерия структурная</vt:lpstr>
      <vt:lpstr>  Изомерия структурная</vt:lpstr>
      <vt:lpstr>  Изомерия структурная</vt:lpstr>
      <vt:lpstr>Строение </vt:lpstr>
      <vt:lpstr>Строение </vt:lpstr>
      <vt:lpstr>Строение молекулы анилина</vt:lpstr>
      <vt:lpstr>Строение молекулы анилина </vt:lpstr>
      <vt:lpstr>Физические свойства</vt:lpstr>
      <vt:lpstr>Физические свойства</vt:lpstr>
      <vt:lpstr>Способы получения </vt:lpstr>
      <vt:lpstr>Способы получения</vt:lpstr>
      <vt:lpstr>Способы получения</vt:lpstr>
      <vt:lpstr>Способы получения</vt:lpstr>
      <vt:lpstr>Способы получения</vt:lpstr>
      <vt:lpstr>Способы получения</vt:lpstr>
      <vt:lpstr>Способы получения</vt:lpstr>
      <vt:lpstr>Способы получения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 анилина</vt:lpstr>
      <vt:lpstr>Химические свойства</vt:lpstr>
      <vt:lpstr>Применение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Фармацевтический колледж</dc:title>
  <dc:creator>пк</dc:creator>
  <cp:lastModifiedBy>Дмитрий</cp:lastModifiedBy>
  <cp:revision>195</cp:revision>
  <dcterms:created xsi:type="dcterms:W3CDTF">2017-11-09T13:44:46Z</dcterms:created>
  <dcterms:modified xsi:type="dcterms:W3CDTF">2021-04-18T11:42:50Z</dcterms:modified>
</cp:coreProperties>
</file>