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56" r:id="rId2"/>
    <p:sldId id="257" r:id="rId3"/>
    <p:sldId id="258" r:id="rId4"/>
    <p:sldId id="261" r:id="rId5"/>
    <p:sldId id="262" r:id="rId6"/>
    <p:sldId id="267" r:id="rId7"/>
    <p:sldId id="283" r:id="rId8"/>
    <p:sldId id="284" r:id="rId9"/>
    <p:sldId id="278" r:id="rId10"/>
    <p:sldId id="266" r:id="rId11"/>
    <p:sldId id="282" r:id="rId12"/>
    <p:sldId id="285" r:id="rId13"/>
    <p:sldId id="280" r:id="rId14"/>
    <p:sldId id="286" r:id="rId15"/>
    <p:sldId id="270" r:id="rId16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>
        <p:scale>
          <a:sx n="108" d="100"/>
          <a:sy n="108" d="100"/>
        </p:scale>
        <p:origin x="-7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703988582459115E-2"/>
          <c:y val="2.8645833333333332E-2"/>
          <c:w val="0.68141834918199484"/>
          <c:h val="0.89843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Оценка отлично</c:v>
                </c:pt>
                <c:pt idx="1">
                  <c:v>Оценка хорошо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4568812578983179"/>
          <c:y val="0.37523724573490819"/>
          <c:w val="0.24505261495090891"/>
          <c:h val="0.192233841863517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Оценка отлично</c:v>
                </c:pt>
                <c:pt idx="1">
                  <c:v>Оценка хорошо</c:v>
                </c:pt>
                <c:pt idx="2">
                  <c:v>Оценка удовлетворительно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Оценка отлично</c:v>
                </c:pt>
                <c:pt idx="1">
                  <c:v>Оценка хорошо</c:v>
                </c:pt>
                <c:pt idx="2">
                  <c:v>Оценка удовлетворительно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81775541946145"/>
          <c:y val="0.23508673720472442"/>
          <c:w val="0.28866372606202001"/>
          <c:h val="0.35795152559055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Оценка отлично  </c:v>
                </c:pt>
                <c:pt idx="1">
                  <c:v>Оценка хорошо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024837173131141"/>
          <c:y val="0.33096641240157487"/>
          <c:w val="0.2604923690094294"/>
          <c:h val="0.236504675196850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C6273-6D2E-41AC-9EE2-6B157D180DBD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E12381-210C-4E3F-B0E4-567F5E2DD6D4}">
      <dgm:prSet phldrT="[Текст]" custT="1"/>
      <dgm:spPr/>
      <dgm:t>
        <a:bodyPr/>
        <a:lstStyle/>
        <a:p>
          <a:r>
            <a:rPr lang="ru-RU" sz="2800" dirty="0" smtClean="0"/>
            <a:t>Выигранные гранты и конкурсы в рамках планируемого научного исследования</a:t>
          </a:r>
          <a:endParaRPr lang="ru-RU" sz="2800" dirty="0"/>
        </a:p>
      </dgm:t>
    </dgm:pt>
    <dgm:pt modelId="{1D6CFBFB-3C5B-4069-8E90-D52423B9AAB4}" type="parTrans" cxnId="{C226FA9A-C772-4871-A691-B57244711AFF}">
      <dgm:prSet/>
      <dgm:spPr/>
      <dgm:t>
        <a:bodyPr/>
        <a:lstStyle/>
        <a:p>
          <a:endParaRPr lang="ru-RU"/>
        </a:p>
      </dgm:t>
    </dgm:pt>
    <dgm:pt modelId="{129E51AB-0FA5-4B7A-AAED-993724C6D887}" type="sibTrans" cxnId="{C226FA9A-C772-4871-A691-B57244711AF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78FB37-BA2D-45EC-B66C-040A64954A04}">
      <dgm:prSet phldrT="[Текст]" custT="1"/>
      <dgm:spPr/>
      <dgm:t>
        <a:bodyPr/>
        <a:lstStyle/>
        <a:p>
          <a:r>
            <a:rPr lang="ru-RU" sz="2800" dirty="0" smtClean="0"/>
            <a:t>Высокий проходной балл</a:t>
          </a:r>
          <a:endParaRPr lang="ru-RU" sz="2800" dirty="0"/>
        </a:p>
      </dgm:t>
    </dgm:pt>
    <dgm:pt modelId="{6F2966E6-5F88-43D1-9F06-E13D0F7884BA}" type="parTrans" cxnId="{C0CE21B4-758D-49F5-8B2A-527FB397E0F9}">
      <dgm:prSet/>
      <dgm:spPr/>
      <dgm:t>
        <a:bodyPr/>
        <a:lstStyle/>
        <a:p>
          <a:endParaRPr lang="ru-RU"/>
        </a:p>
      </dgm:t>
    </dgm:pt>
    <dgm:pt modelId="{66088BA9-7A13-4633-A78A-397F4B2A37CE}" type="sibTrans" cxnId="{C0CE21B4-758D-49F5-8B2A-527FB397E0F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717A26B-6D92-411E-9B6B-DC1E770BE4C7}" type="pres">
      <dgm:prSet presAssocID="{7EFC6273-6D2E-41AC-9EE2-6B157D180D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00EAF68-87CF-4BAF-BC80-8462F351332C}" type="pres">
      <dgm:prSet presAssocID="{7EFC6273-6D2E-41AC-9EE2-6B157D180DBD}" presName="dot1" presStyleLbl="alignNode1" presStyleIdx="0" presStyleCnt="10"/>
      <dgm:spPr/>
    </dgm:pt>
    <dgm:pt modelId="{93519763-1510-4FC1-9F9A-8FD5B09F5044}" type="pres">
      <dgm:prSet presAssocID="{7EFC6273-6D2E-41AC-9EE2-6B157D180DBD}" presName="dot2" presStyleLbl="alignNode1" presStyleIdx="1" presStyleCnt="10"/>
      <dgm:spPr/>
    </dgm:pt>
    <dgm:pt modelId="{5CB2B13F-28D6-4C8D-B10A-69F331381187}" type="pres">
      <dgm:prSet presAssocID="{7EFC6273-6D2E-41AC-9EE2-6B157D180DBD}" presName="dot3" presStyleLbl="alignNode1" presStyleIdx="2" presStyleCnt="10"/>
      <dgm:spPr/>
    </dgm:pt>
    <dgm:pt modelId="{843061AB-630A-4EDE-A11F-B891D725F488}" type="pres">
      <dgm:prSet presAssocID="{7EFC6273-6D2E-41AC-9EE2-6B157D180DBD}" presName="dotArrow1" presStyleLbl="alignNode1" presStyleIdx="3" presStyleCnt="10"/>
      <dgm:spPr/>
    </dgm:pt>
    <dgm:pt modelId="{4D22B9C2-9110-4866-9677-62C1D8F9008B}" type="pres">
      <dgm:prSet presAssocID="{7EFC6273-6D2E-41AC-9EE2-6B157D180DBD}" presName="dotArrow2" presStyleLbl="alignNode1" presStyleIdx="4" presStyleCnt="10"/>
      <dgm:spPr/>
    </dgm:pt>
    <dgm:pt modelId="{CE51E00D-FF3E-4F8E-AC2B-07D490932112}" type="pres">
      <dgm:prSet presAssocID="{7EFC6273-6D2E-41AC-9EE2-6B157D180DBD}" presName="dotArrow3" presStyleLbl="alignNode1" presStyleIdx="5" presStyleCnt="10"/>
      <dgm:spPr/>
    </dgm:pt>
    <dgm:pt modelId="{09F09299-71AB-4118-8792-307945C5530D}" type="pres">
      <dgm:prSet presAssocID="{7EFC6273-6D2E-41AC-9EE2-6B157D180DBD}" presName="dotArrow4" presStyleLbl="alignNode1" presStyleIdx="6" presStyleCnt="10"/>
      <dgm:spPr/>
    </dgm:pt>
    <dgm:pt modelId="{4DFC8B77-DE8B-4B50-A8E6-57A164E13133}" type="pres">
      <dgm:prSet presAssocID="{7EFC6273-6D2E-41AC-9EE2-6B157D180DBD}" presName="dotArrow5" presStyleLbl="alignNode1" presStyleIdx="7" presStyleCnt="10"/>
      <dgm:spPr/>
    </dgm:pt>
    <dgm:pt modelId="{A4A85D52-49AA-4232-B7B1-DBDC1F693717}" type="pres">
      <dgm:prSet presAssocID="{7EFC6273-6D2E-41AC-9EE2-6B157D180DBD}" presName="dotArrow6" presStyleLbl="alignNode1" presStyleIdx="8" presStyleCnt="10"/>
      <dgm:spPr/>
    </dgm:pt>
    <dgm:pt modelId="{18333E3D-D7D9-4FF2-99E3-92D55A26589E}" type="pres">
      <dgm:prSet presAssocID="{7EFC6273-6D2E-41AC-9EE2-6B157D180DBD}" presName="dotArrow7" presStyleLbl="alignNode1" presStyleIdx="9" presStyleCnt="10"/>
      <dgm:spPr/>
    </dgm:pt>
    <dgm:pt modelId="{ECCCC9E7-87F1-4A99-97FF-11E453F767EF}" type="pres">
      <dgm:prSet presAssocID="{87E12381-210C-4E3F-B0E4-567F5E2DD6D4}" presName="parTx1" presStyleLbl="node1" presStyleIdx="0" presStyleCnt="2" custScaleX="223609" custScaleY="276265" custLinFactNeighborX="60915" custLinFactNeighborY="82593"/>
      <dgm:spPr/>
      <dgm:t>
        <a:bodyPr/>
        <a:lstStyle/>
        <a:p>
          <a:endParaRPr lang="ru-RU"/>
        </a:p>
      </dgm:t>
    </dgm:pt>
    <dgm:pt modelId="{76C4B763-C345-4CB5-A774-65DA39318B3F}" type="pres">
      <dgm:prSet presAssocID="{129E51AB-0FA5-4B7A-AAED-993724C6D887}" presName="picture1" presStyleCnt="0"/>
      <dgm:spPr/>
    </dgm:pt>
    <dgm:pt modelId="{67D6B85A-F4C9-42DD-BF9B-C927F1BD7074}" type="pres">
      <dgm:prSet presAssocID="{129E51AB-0FA5-4B7A-AAED-993724C6D887}" presName="imageRepeatNode" presStyleLbl="fgImgPlace1" presStyleIdx="0" presStyleCnt="2" custLinFactNeighborX="1459" custLinFactNeighborY="11118"/>
      <dgm:spPr/>
      <dgm:t>
        <a:bodyPr/>
        <a:lstStyle/>
        <a:p>
          <a:endParaRPr lang="ru-RU"/>
        </a:p>
      </dgm:t>
    </dgm:pt>
    <dgm:pt modelId="{0BA7D418-E4AE-4FCC-9CD3-5CDCB275AB88}" type="pres">
      <dgm:prSet presAssocID="{8D78FB37-BA2D-45EC-B66C-040A64954A04}" presName="parTx2" presStyleLbl="node1" presStyleIdx="1" presStyleCnt="2" custScaleX="143068" custScaleY="159241" custLinFactNeighborX="36827" custLinFactNeighborY="0"/>
      <dgm:spPr/>
      <dgm:t>
        <a:bodyPr/>
        <a:lstStyle/>
        <a:p>
          <a:endParaRPr lang="ru-RU"/>
        </a:p>
      </dgm:t>
    </dgm:pt>
    <dgm:pt modelId="{2DB1EC9C-B239-4444-97ED-8286789D1037}" type="pres">
      <dgm:prSet presAssocID="{66088BA9-7A13-4633-A78A-397F4B2A37CE}" presName="picture2" presStyleCnt="0"/>
      <dgm:spPr/>
    </dgm:pt>
    <dgm:pt modelId="{2352FB23-8966-4AB6-8E65-D35AE1DD4E19}" type="pres">
      <dgm:prSet presAssocID="{66088BA9-7A13-4633-A78A-397F4B2A37CE}" presName="imageRepeatNode" presStyleLbl="fgImgPlace1" presStyleIdx="1" presStyleCnt="2" custScaleX="120205" custScaleY="92593"/>
      <dgm:spPr/>
      <dgm:t>
        <a:bodyPr/>
        <a:lstStyle/>
        <a:p>
          <a:endParaRPr lang="ru-RU"/>
        </a:p>
      </dgm:t>
    </dgm:pt>
  </dgm:ptLst>
  <dgm:cxnLst>
    <dgm:cxn modelId="{821E5841-D74C-4795-AA7B-EBAA2D3F8E28}" type="presOf" srcId="{66088BA9-7A13-4633-A78A-397F4B2A37CE}" destId="{2352FB23-8966-4AB6-8E65-D35AE1DD4E19}" srcOrd="0" destOrd="0" presId="urn:microsoft.com/office/officeart/2008/layout/AscendingPictureAccentProcess"/>
    <dgm:cxn modelId="{C0CE21B4-758D-49F5-8B2A-527FB397E0F9}" srcId="{7EFC6273-6D2E-41AC-9EE2-6B157D180DBD}" destId="{8D78FB37-BA2D-45EC-B66C-040A64954A04}" srcOrd="1" destOrd="0" parTransId="{6F2966E6-5F88-43D1-9F06-E13D0F7884BA}" sibTransId="{66088BA9-7A13-4633-A78A-397F4B2A37CE}"/>
    <dgm:cxn modelId="{C226FA9A-C772-4871-A691-B57244711AFF}" srcId="{7EFC6273-6D2E-41AC-9EE2-6B157D180DBD}" destId="{87E12381-210C-4E3F-B0E4-567F5E2DD6D4}" srcOrd="0" destOrd="0" parTransId="{1D6CFBFB-3C5B-4069-8E90-D52423B9AAB4}" sibTransId="{129E51AB-0FA5-4B7A-AAED-993724C6D887}"/>
    <dgm:cxn modelId="{A62AC117-AB4D-4D27-849F-F0884B3AB191}" type="presOf" srcId="{7EFC6273-6D2E-41AC-9EE2-6B157D180DBD}" destId="{5717A26B-6D92-411E-9B6B-DC1E770BE4C7}" srcOrd="0" destOrd="0" presId="urn:microsoft.com/office/officeart/2008/layout/AscendingPictureAccentProcess"/>
    <dgm:cxn modelId="{18FBDAD2-B1CE-4974-BF41-A370F4821EDC}" type="presOf" srcId="{8D78FB37-BA2D-45EC-B66C-040A64954A04}" destId="{0BA7D418-E4AE-4FCC-9CD3-5CDCB275AB88}" srcOrd="0" destOrd="0" presId="urn:microsoft.com/office/officeart/2008/layout/AscendingPictureAccentProcess"/>
    <dgm:cxn modelId="{17C4DD5D-F6AD-41D2-A0D2-83A8CCB90A5B}" type="presOf" srcId="{87E12381-210C-4E3F-B0E4-567F5E2DD6D4}" destId="{ECCCC9E7-87F1-4A99-97FF-11E453F767EF}" srcOrd="0" destOrd="0" presId="urn:microsoft.com/office/officeart/2008/layout/AscendingPictureAccentProcess"/>
    <dgm:cxn modelId="{D9DAE8F9-285D-4383-9355-443A045035E2}" type="presOf" srcId="{129E51AB-0FA5-4B7A-AAED-993724C6D887}" destId="{67D6B85A-F4C9-42DD-BF9B-C927F1BD7074}" srcOrd="0" destOrd="0" presId="urn:microsoft.com/office/officeart/2008/layout/AscendingPictureAccentProcess"/>
    <dgm:cxn modelId="{E9128BB0-0ABA-4933-9273-FCDF652A60CB}" type="presParOf" srcId="{5717A26B-6D92-411E-9B6B-DC1E770BE4C7}" destId="{100EAF68-87CF-4BAF-BC80-8462F351332C}" srcOrd="0" destOrd="0" presId="urn:microsoft.com/office/officeart/2008/layout/AscendingPictureAccentProcess"/>
    <dgm:cxn modelId="{2C528958-5DC6-4DC1-B0CD-A135E6B63391}" type="presParOf" srcId="{5717A26B-6D92-411E-9B6B-DC1E770BE4C7}" destId="{93519763-1510-4FC1-9F9A-8FD5B09F5044}" srcOrd="1" destOrd="0" presId="urn:microsoft.com/office/officeart/2008/layout/AscendingPictureAccentProcess"/>
    <dgm:cxn modelId="{625F72D6-8372-4917-A13B-790181718653}" type="presParOf" srcId="{5717A26B-6D92-411E-9B6B-DC1E770BE4C7}" destId="{5CB2B13F-28D6-4C8D-B10A-69F331381187}" srcOrd="2" destOrd="0" presId="urn:microsoft.com/office/officeart/2008/layout/AscendingPictureAccentProcess"/>
    <dgm:cxn modelId="{F389137F-712D-4108-A550-B90D7FB7F99F}" type="presParOf" srcId="{5717A26B-6D92-411E-9B6B-DC1E770BE4C7}" destId="{843061AB-630A-4EDE-A11F-B891D725F488}" srcOrd="3" destOrd="0" presId="urn:microsoft.com/office/officeart/2008/layout/AscendingPictureAccentProcess"/>
    <dgm:cxn modelId="{524BFECE-5746-485B-B1CE-761AED3E4BE7}" type="presParOf" srcId="{5717A26B-6D92-411E-9B6B-DC1E770BE4C7}" destId="{4D22B9C2-9110-4866-9677-62C1D8F9008B}" srcOrd="4" destOrd="0" presId="urn:microsoft.com/office/officeart/2008/layout/AscendingPictureAccentProcess"/>
    <dgm:cxn modelId="{297FA032-926D-4BCD-BD26-725794CD7F02}" type="presParOf" srcId="{5717A26B-6D92-411E-9B6B-DC1E770BE4C7}" destId="{CE51E00D-FF3E-4F8E-AC2B-07D490932112}" srcOrd="5" destOrd="0" presId="urn:microsoft.com/office/officeart/2008/layout/AscendingPictureAccentProcess"/>
    <dgm:cxn modelId="{83CC471D-275F-4BE3-96CD-78BBEFE97124}" type="presParOf" srcId="{5717A26B-6D92-411E-9B6B-DC1E770BE4C7}" destId="{09F09299-71AB-4118-8792-307945C5530D}" srcOrd="6" destOrd="0" presId="urn:microsoft.com/office/officeart/2008/layout/AscendingPictureAccentProcess"/>
    <dgm:cxn modelId="{5B0F12E2-CBB2-4332-962A-763B6B4FB4B7}" type="presParOf" srcId="{5717A26B-6D92-411E-9B6B-DC1E770BE4C7}" destId="{4DFC8B77-DE8B-4B50-A8E6-57A164E13133}" srcOrd="7" destOrd="0" presId="urn:microsoft.com/office/officeart/2008/layout/AscendingPictureAccentProcess"/>
    <dgm:cxn modelId="{2BF489AC-938D-4B2D-955F-A10D8CE90CBB}" type="presParOf" srcId="{5717A26B-6D92-411E-9B6B-DC1E770BE4C7}" destId="{A4A85D52-49AA-4232-B7B1-DBDC1F693717}" srcOrd="8" destOrd="0" presId="urn:microsoft.com/office/officeart/2008/layout/AscendingPictureAccentProcess"/>
    <dgm:cxn modelId="{C914E7DB-5FBD-4C07-B017-CA218F0FA9EA}" type="presParOf" srcId="{5717A26B-6D92-411E-9B6B-DC1E770BE4C7}" destId="{18333E3D-D7D9-4FF2-99E3-92D55A26589E}" srcOrd="9" destOrd="0" presId="urn:microsoft.com/office/officeart/2008/layout/AscendingPictureAccentProcess"/>
    <dgm:cxn modelId="{320B4D48-898F-475E-8CE4-5DAB1DE7F8DA}" type="presParOf" srcId="{5717A26B-6D92-411E-9B6B-DC1E770BE4C7}" destId="{ECCCC9E7-87F1-4A99-97FF-11E453F767EF}" srcOrd="10" destOrd="0" presId="urn:microsoft.com/office/officeart/2008/layout/AscendingPictureAccentProcess"/>
    <dgm:cxn modelId="{3C3EDD8E-C443-4D57-86E7-F8AFBD69AC9C}" type="presParOf" srcId="{5717A26B-6D92-411E-9B6B-DC1E770BE4C7}" destId="{76C4B763-C345-4CB5-A774-65DA39318B3F}" srcOrd="11" destOrd="0" presId="urn:microsoft.com/office/officeart/2008/layout/AscendingPictureAccentProcess"/>
    <dgm:cxn modelId="{EE973C2F-BA5E-4402-AE31-FA5E0708A158}" type="presParOf" srcId="{76C4B763-C345-4CB5-A774-65DA39318B3F}" destId="{67D6B85A-F4C9-42DD-BF9B-C927F1BD7074}" srcOrd="0" destOrd="0" presId="urn:microsoft.com/office/officeart/2008/layout/AscendingPictureAccentProcess"/>
    <dgm:cxn modelId="{67A0BCD7-7303-49E9-84B8-43EEED73B829}" type="presParOf" srcId="{5717A26B-6D92-411E-9B6B-DC1E770BE4C7}" destId="{0BA7D418-E4AE-4FCC-9CD3-5CDCB275AB88}" srcOrd="12" destOrd="0" presId="urn:microsoft.com/office/officeart/2008/layout/AscendingPictureAccentProcess"/>
    <dgm:cxn modelId="{700C4BE4-D3EA-4751-B161-B733375EADA9}" type="presParOf" srcId="{5717A26B-6D92-411E-9B6B-DC1E770BE4C7}" destId="{2DB1EC9C-B239-4444-97ED-8286789D1037}" srcOrd="13" destOrd="0" presId="urn:microsoft.com/office/officeart/2008/layout/AscendingPictureAccentProcess"/>
    <dgm:cxn modelId="{F780B937-66DC-4CDA-8230-076D45E767EF}" type="presParOf" srcId="{2DB1EC9C-B239-4444-97ED-8286789D1037}" destId="{2352FB23-8966-4AB6-8E65-D35AE1DD4E1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BB8CA-1E02-4E37-A4D1-F85EC13E656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6F9359F-BB45-47E6-AF93-A0179F1A904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Согласно приказу № 101 КрасГМУ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от 06.07.2016 на </a:t>
          </a:r>
          <a:r>
            <a:rPr lang="ru-RU" sz="2000" b="1" dirty="0" smtClean="0">
              <a:solidFill>
                <a:srgbClr val="FF0000"/>
              </a:solidFill>
            </a:rPr>
            <a:t>очную</a:t>
          </a:r>
          <a:r>
            <a:rPr lang="ru-RU" sz="2000" dirty="0" smtClean="0"/>
            <a:t> </a:t>
          </a:r>
          <a:r>
            <a:rPr lang="ru-RU" sz="2000" b="1" dirty="0" smtClean="0">
              <a:solidFill>
                <a:srgbClr val="FF0000"/>
              </a:solidFill>
            </a:rPr>
            <a:t>бюджетную</a:t>
          </a:r>
          <a:r>
            <a:rPr lang="ru-RU" sz="2000" dirty="0" smtClean="0"/>
            <a:t> форму обучения зачислены </a:t>
          </a:r>
          <a:r>
            <a:rPr lang="ru-RU" sz="2800" b="1" dirty="0" smtClean="0">
              <a:solidFill>
                <a:srgbClr val="FF0000"/>
              </a:solidFill>
            </a:rPr>
            <a:t>20</a:t>
          </a:r>
          <a:r>
            <a:rPr lang="ru-RU" sz="2800" dirty="0" smtClean="0"/>
            <a:t> </a:t>
          </a:r>
          <a:r>
            <a:rPr lang="ru-RU" sz="2000" dirty="0" smtClean="0"/>
            <a:t>человек</a:t>
          </a:r>
          <a:endParaRPr lang="ru-RU" sz="2000" dirty="0"/>
        </a:p>
      </dgm:t>
    </dgm:pt>
    <dgm:pt modelId="{C49974EA-F50F-4A95-8454-93100E05FCE3}" type="parTrans" cxnId="{E833E202-8499-4FE6-97B3-053AA4A0B7D3}">
      <dgm:prSet/>
      <dgm:spPr/>
      <dgm:t>
        <a:bodyPr/>
        <a:lstStyle/>
        <a:p>
          <a:endParaRPr lang="ru-RU"/>
        </a:p>
      </dgm:t>
    </dgm:pt>
    <dgm:pt modelId="{C323CB95-0165-45A4-995C-592683E6512F}" type="sibTrans" cxnId="{E833E202-8499-4FE6-97B3-053AA4A0B7D3}">
      <dgm:prSet/>
      <dgm:spPr/>
      <dgm:t>
        <a:bodyPr/>
        <a:lstStyle/>
        <a:p>
          <a:endParaRPr lang="ru-RU"/>
        </a:p>
      </dgm:t>
    </dgm:pt>
    <dgm:pt modelId="{1E5F28D0-5F1D-4A00-B507-9A05A943F45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Согласно приказу № 104 КрасГМУ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/>
            <a:t>от 07.07.2016 на </a:t>
          </a:r>
          <a:r>
            <a:rPr lang="ru-RU" sz="2000" b="1" dirty="0" smtClean="0">
              <a:solidFill>
                <a:srgbClr val="FF0000"/>
              </a:solidFill>
            </a:rPr>
            <a:t>очн</a:t>
          </a:r>
          <a:r>
            <a:rPr lang="ru-RU" sz="2000" b="1" i="0" dirty="0" smtClean="0">
              <a:solidFill>
                <a:srgbClr val="FF0000"/>
              </a:solidFill>
            </a:rPr>
            <a:t>ую</a:t>
          </a:r>
          <a:r>
            <a:rPr lang="ru-RU" sz="2000" dirty="0" smtClean="0"/>
            <a:t> </a:t>
          </a:r>
          <a:r>
            <a:rPr lang="ru-RU" sz="2000" b="1" dirty="0" smtClean="0">
              <a:solidFill>
                <a:srgbClr val="FF0000"/>
              </a:solidFill>
            </a:rPr>
            <a:t>коммерческую</a:t>
          </a:r>
          <a:r>
            <a:rPr lang="ru-RU" sz="2000" dirty="0" smtClean="0"/>
            <a:t> форму обучения зачислены </a:t>
          </a:r>
          <a:r>
            <a:rPr lang="ru-RU" sz="2800" b="1" dirty="0" smtClean="0">
              <a:solidFill>
                <a:srgbClr val="FF0000"/>
              </a:solidFill>
            </a:rPr>
            <a:t>2</a:t>
          </a:r>
          <a:r>
            <a:rPr lang="ru-RU" sz="2400" b="1" dirty="0" smtClean="0">
              <a:solidFill>
                <a:srgbClr val="FF0000"/>
              </a:solidFill>
            </a:rPr>
            <a:t> </a:t>
          </a:r>
          <a:r>
            <a:rPr lang="ru-RU" sz="2000" dirty="0" smtClean="0"/>
            <a:t>человека</a:t>
          </a:r>
          <a:endParaRPr lang="ru-RU" sz="2000" dirty="0"/>
        </a:p>
      </dgm:t>
    </dgm:pt>
    <dgm:pt modelId="{F43D8B85-5220-4D79-9787-A499896DC1E3}" type="parTrans" cxnId="{5E797F1D-C13D-450C-BD20-CC2CB4E7344C}">
      <dgm:prSet/>
      <dgm:spPr/>
      <dgm:t>
        <a:bodyPr/>
        <a:lstStyle/>
        <a:p>
          <a:endParaRPr lang="ru-RU"/>
        </a:p>
      </dgm:t>
    </dgm:pt>
    <dgm:pt modelId="{B28659E9-B831-4523-940B-CCA571C84CF3}" type="sibTrans" cxnId="{5E797F1D-C13D-450C-BD20-CC2CB4E7344C}">
      <dgm:prSet/>
      <dgm:spPr/>
      <dgm:t>
        <a:bodyPr/>
        <a:lstStyle/>
        <a:p>
          <a:endParaRPr lang="ru-RU"/>
        </a:p>
      </dgm:t>
    </dgm:pt>
    <dgm:pt modelId="{98EFCF84-9D59-4963-9C18-F81A19E07C72}">
      <dgm:prSet phldrT="[Текст]" custT="1"/>
      <dgm:spPr/>
      <dgm:t>
        <a:bodyPr/>
        <a:lstStyle/>
        <a:p>
          <a:r>
            <a:rPr lang="ru-RU" sz="2000" dirty="0" smtClean="0"/>
            <a:t>Согласно приказу № 102 КрасГМУ </a:t>
          </a:r>
        </a:p>
        <a:p>
          <a:r>
            <a:rPr lang="ru-RU" sz="2000" dirty="0" smtClean="0"/>
            <a:t>от 06.07.2016 на </a:t>
          </a:r>
          <a:r>
            <a:rPr lang="ru-RU" sz="2000" b="1" dirty="0" smtClean="0">
              <a:solidFill>
                <a:srgbClr val="FF0000"/>
              </a:solidFill>
            </a:rPr>
            <a:t>заочную коммерческую </a:t>
          </a:r>
          <a:r>
            <a:rPr lang="ru-RU" sz="2000" dirty="0" smtClean="0"/>
            <a:t>форму обучения зачислены </a:t>
          </a:r>
          <a:r>
            <a:rPr lang="ru-RU" sz="2800" b="1" dirty="0" smtClean="0">
              <a:solidFill>
                <a:srgbClr val="FF0000"/>
              </a:solidFill>
            </a:rPr>
            <a:t>6</a:t>
          </a:r>
          <a:r>
            <a:rPr lang="ru-RU" sz="2400" dirty="0" smtClean="0"/>
            <a:t> </a:t>
          </a:r>
          <a:r>
            <a:rPr lang="ru-RU" sz="2000" dirty="0" smtClean="0"/>
            <a:t>человек</a:t>
          </a:r>
          <a:endParaRPr lang="ru-RU" sz="2000" dirty="0"/>
        </a:p>
      </dgm:t>
    </dgm:pt>
    <dgm:pt modelId="{24CFB5CA-30F1-46C0-A7DC-78DFFD40430E}" type="parTrans" cxnId="{F6F0B78D-BBAF-4B3F-86AE-64E1E8894C1D}">
      <dgm:prSet/>
      <dgm:spPr/>
      <dgm:t>
        <a:bodyPr/>
        <a:lstStyle/>
        <a:p>
          <a:endParaRPr lang="ru-RU"/>
        </a:p>
      </dgm:t>
    </dgm:pt>
    <dgm:pt modelId="{463288F2-82B7-4938-9559-3FE5DC529BBC}" type="sibTrans" cxnId="{F6F0B78D-BBAF-4B3F-86AE-64E1E8894C1D}">
      <dgm:prSet/>
      <dgm:spPr/>
      <dgm:t>
        <a:bodyPr/>
        <a:lstStyle/>
        <a:p>
          <a:endParaRPr lang="ru-RU"/>
        </a:p>
      </dgm:t>
    </dgm:pt>
    <dgm:pt modelId="{8DFE7E41-166D-4F04-9C09-500B6A764500}" type="pres">
      <dgm:prSet presAssocID="{0ABBB8CA-1E02-4E37-A4D1-F85EC13E656C}" presName="compositeShape" presStyleCnt="0">
        <dgm:presLayoutVars>
          <dgm:dir/>
          <dgm:resizeHandles/>
        </dgm:presLayoutVars>
      </dgm:prSet>
      <dgm:spPr/>
    </dgm:pt>
    <dgm:pt modelId="{AB885C48-232E-4675-9A3D-F8E38329AE55}" type="pres">
      <dgm:prSet presAssocID="{0ABBB8CA-1E02-4E37-A4D1-F85EC13E656C}" presName="pyramid" presStyleLbl="node1" presStyleIdx="0" presStyleCnt="1"/>
      <dgm:spPr/>
    </dgm:pt>
    <dgm:pt modelId="{3701BB26-8193-4856-AC65-9EB05C632332}" type="pres">
      <dgm:prSet presAssocID="{0ABBB8CA-1E02-4E37-A4D1-F85EC13E656C}" presName="theList" presStyleCnt="0"/>
      <dgm:spPr/>
    </dgm:pt>
    <dgm:pt modelId="{2FC2E6FC-EEA8-404F-809A-0C65D1708B0B}" type="pres">
      <dgm:prSet presAssocID="{86F9359F-BB45-47E6-AF93-A0179F1A9040}" presName="aNode" presStyleLbl="fgAcc1" presStyleIdx="0" presStyleCnt="3" custScaleX="177497" custLinFactNeighborX="1513" custLinFactNeighborY="29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894B8-5F79-42B5-B5AC-ECEFB8755E10}" type="pres">
      <dgm:prSet presAssocID="{86F9359F-BB45-47E6-AF93-A0179F1A9040}" presName="aSpace" presStyleCnt="0"/>
      <dgm:spPr/>
    </dgm:pt>
    <dgm:pt modelId="{ED6F2E08-BDF1-4154-A023-60FA95CDF2D2}" type="pres">
      <dgm:prSet presAssocID="{1E5F28D0-5F1D-4A00-B507-9A05A943F456}" presName="aNode" presStyleLbl="fgAcc1" presStyleIdx="1" presStyleCnt="3" custScaleX="17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76C21-B37C-492D-BBC5-33137CC09018}" type="pres">
      <dgm:prSet presAssocID="{1E5F28D0-5F1D-4A00-B507-9A05A943F456}" presName="aSpace" presStyleCnt="0"/>
      <dgm:spPr/>
    </dgm:pt>
    <dgm:pt modelId="{D843716E-9FAB-4018-9FFE-9C18E2098162}" type="pres">
      <dgm:prSet presAssocID="{98EFCF84-9D59-4963-9C18-F81A19E07C72}" presName="aNode" presStyleLbl="fgAcc1" presStyleIdx="2" presStyleCnt="3" custScaleX="174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EDDF1-3BC7-4F06-A51A-D80C8C0F6343}" type="pres">
      <dgm:prSet presAssocID="{98EFCF84-9D59-4963-9C18-F81A19E07C72}" presName="aSpace" presStyleCnt="0"/>
      <dgm:spPr/>
    </dgm:pt>
  </dgm:ptLst>
  <dgm:cxnLst>
    <dgm:cxn modelId="{E833E202-8499-4FE6-97B3-053AA4A0B7D3}" srcId="{0ABBB8CA-1E02-4E37-A4D1-F85EC13E656C}" destId="{86F9359F-BB45-47E6-AF93-A0179F1A9040}" srcOrd="0" destOrd="0" parTransId="{C49974EA-F50F-4A95-8454-93100E05FCE3}" sibTransId="{C323CB95-0165-45A4-995C-592683E6512F}"/>
    <dgm:cxn modelId="{BE551746-4EE0-4DFA-943B-9CB0006068F1}" type="presOf" srcId="{98EFCF84-9D59-4963-9C18-F81A19E07C72}" destId="{D843716E-9FAB-4018-9FFE-9C18E2098162}" srcOrd="0" destOrd="0" presId="urn:microsoft.com/office/officeart/2005/8/layout/pyramid2"/>
    <dgm:cxn modelId="{F6F0B78D-BBAF-4B3F-86AE-64E1E8894C1D}" srcId="{0ABBB8CA-1E02-4E37-A4D1-F85EC13E656C}" destId="{98EFCF84-9D59-4963-9C18-F81A19E07C72}" srcOrd="2" destOrd="0" parTransId="{24CFB5CA-30F1-46C0-A7DC-78DFFD40430E}" sibTransId="{463288F2-82B7-4938-9559-3FE5DC529BBC}"/>
    <dgm:cxn modelId="{5E797F1D-C13D-450C-BD20-CC2CB4E7344C}" srcId="{0ABBB8CA-1E02-4E37-A4D1-F85EC13E656C}" destId="{1E5F28D0-5F1D-4A00-B507-9A05A943F456}" srcOrd="1" destOrd="0" parTransId="{F43D8B85-5220-4D79-9787-A499896DC1E3}" sibTransId="{B28659E9-B831-4523-940B-CCA571C84CF3}"/>
    <dgm:cxn modelId="{1B910713-8953-4E08-BD32-D7AEF298827D}" type="presOf" srcId="{1E5F28D0-5F1D-4A00-B507-9A05A943F456}" destId="{ED6F2E08-BDF1-4154-A023-60FA95CDF2D2}" srcOrd="0" destOrd="0" presId="urn:microsoft.com/office/officeart/2005/8/layout/pyramid2"/>
    <dgm:cxn modelId="{A8339079-8A2E-43E3-97CA-BFDF32A2E035}" type="presOf" srcId="{86F9359F-BB45-47E6-AF93-A0179F1A9040}" destId="{2FC2E6FC-EEA8-404F-809A-0C65D1708B0B}" srcOrd="0" destOrd="0" presId="urn:microsoft.com/office/officeart/2005/8/layout/pyramid2"/>
    <dgm:cxn modelId="{0C379D31-1181-4E56-84C4-F9FD533C968A}" type="presOf" srcId="{0ABBB8CA-1E02-4E37-A4D1-F85EC13E656C}" destId="{8DFE7E41-166D-4F04-9C09-500B6A764500}" srcOrd="0" destOrd="0" presId="urn:microsoft.com/office/officeart/2005/8/layout/pyramid2"/>
    <dgm:cxn modelId="{B261A0B2-0A3A-4538-96F4-997147E21E24}" type="presParOf" srcId="{8DFE7E41-166D-4F04-9C09-500B6A764500}" destId="{AB885C48-232E-4675-9A3D-F8E38329AE55}" srcOrd="0" destOrd="0" presId="urn:microsoft.com/office/officeart/2005/8/layout/pyramid2"/>
    <dgm:cxn modelId="{AE1162BE-FC3E-463D-BDE3-45EA655366FC}" type="presParOf" srcId="{8DFE7E41-166D-4F04-9C09-500B6A764500}" destId="{3701BB26-8193-4856-AC65-9EB05C632332}" srcOrd="1" destOrd="0" presId="urn:microsoft.com/office/officeart/2005/8/layout/pyramid2"/>
    <dgm:cxn modelId="{98347BC2-AEA6-49D2-82FE-8D470F2B77D0}" type="presParOf" srcId="{3701BB26-8193-4856-AC65-9EB05C632332}" destId="{2FC2E6FC-EEA8-404F-809A-0C65D1708B0B}" srcOrd="0" destOrd="0" presId="urn:microsoft.com/office/officeart/2005/8/layout/pyramid2"/>
    <dgm:cxn modelId="{2F6450EE-A3B6-4C74-9369-E41913F2BD96}" type="presParOf" srcId="{3701BB26-8193-4856-AC65-9EB05C632332}" destId="{A68894B8-5F79-42B5-B5AC-ECEFB8755E10}" srcOrd="1" destOrd="0" presId="urn:microsoft.com/office/officeart/2005/8/layout/pyramid2"/>
    <dgm:cxn modelId="{8EA79F9F-12F1-4481-8C41-26DF23D9CBED}" type="presParOf" srcId="{3701BB26-8193-4856-AC65-9EB05C632332}" destId="{ED6F2E08-BDF1-4154-A023-60FA95CDF2D2}" srcOrd="2" destOrd="0" presId="urn:microsoft.com/office/officeart/2005/8/layout/pyramid2"/>
    <dgm:cxn modelId="{AC2B2D55-F2D3-4D12-823A-603863FF92D1}" type="presParOf" srcId="{3701BB26-8193-4856-AC65-9EB05C632332}" destId="{E1276C21-B37C-492D-BBC5-33137CC09018}" srcOrd="3" destOrd="0" presId="urn:microsoft.com/office/officeart/2005/8/layout/pyramid2"/>
    <dgm:cxn modelId="{3ECF4D4B-9BCA-4E0A-9371-D6507BA78138}" type="presParOf" srcId="{3701BB26-8193-4856-AC65-9EB05C632332}" destId="{D843716E-9FAB-4018-9FFE-9C18E2098162}" srcOrd="4" destOrd="0" presId="urn:microsoft.com/office/officeart/2005/8/layout/pyramid2"/>
    <dgm:cxn modelId="{061225C7-E980-4DD1-90F9-8FFCA89D7055}" type="presParOf" srcId="{3701BB26-8193-4856-AC65-9EB05C632332}" destId="{634EDDF1-3BC7-4F06-A51A-D80C8C0F634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EAF68-87CF-4BAF-BC80-8462F351332C}">
      <dsp:nvSpPr>
        <dsp:cNvPr id="0" name=""/>
        <dsp:cNvSpPr/>
      </dsp:nvSpPr>
      <dsp:spPr>
        <a:xfrm>
          <a:off x="3747591" y="2276767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19763-1510-4FC1-9F9A-8FD5B09F5044}">
      <dsp:nvSpPr>
        <dsp:cNvPr id="0" name=""/>
        <dsp:cNvSpPr/>
      </dsp:nvSpPr>
      <dsp:spPr>
        <a:xfrm>
          <a:off x="3650804" y="2431873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2B13F-28D6-4C8D-B10A-69F331381187}">
      <dsp:nvSpPr>
        <dsp:cNvPr id="0" name=""/>
        <dsp:cNvSpPr/>
      </dsp:nvSpPr>
      <dsp:spPr>
        <a:xfrm>
          <a:off x="3535455" y="2566162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061AB-630A-4EDE-A11F-B891D725F488}">
      <dsp:nvSpPr>
        <dsp:cNvPr id="0" name=""/>
        <dsp:cNvSpPr/>
      </dsp:nvSpPr>
      <dsp:spPr>
        <a:xfrm>
          <a:off x="3673343" y="715735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2B9C2-9110-4866-9677-62C1D8F9008B}">
      <dsp:nvSpPr>
        <dsp:cNvPr id="0" name=""/>
        <dsp:cNvSpPr/>
      </dsp:nvSpPr>
      <dsp:spPr>
        <a:xfrm>
          <a:off x="3820955" y="627773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1E00D-FF3E-4F8E-AC2B-07D490932112}">
      <dsp:nvSpPr>
        <dsp:cNvPr id="0" name=""/>
        <dsp:cNvSpPr/>
      </dsp:nvSpPr>
      <dsp:spPr>
        <a:xfrm>
          <a:off x="3968124" y="539811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09299-71AB-4118-8792-307945C5530D}">
      <dsp:nvSpPr>
        <dsp:cNvPr id="0" name=""/>
        <dsp:cNvSpPr/>
      </dsp:nvSpPr>
      <dsp:spPr>
        <a:xfrm>
          <a:off x="4115294" y="627773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C8B77-DE8B-4B50-A8E6-57A164E13133}">
      <dsp:nvSpPr>
        <dsp:cNvPr id="0" name=""/>
        <dsp:cNvSpPr/>
      </dsp:nvSpPr>
      <dsp:spPr>
        <a:xfrm>
          <a:off x="4262905" y="715735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85D52-49AA-4232-B7B1-DBDC1F693717}">
      <dsp:nvSpPr>
        <dsp:cNvPr id="0" name=""/>
        <dsp:cNvSpPr/>
      </dsp:nvSpPr>
      <dsp:spPr>
        <a:xfrm>
          <a:off x="3968124" y="725411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33E3D-D7D9-4FF2-99E3-92D55A26589E}">
      <dsp:nvSpPr>
        <dsp:cNvPr id="0" name=""/>
        <dsp:cNvSpPr/>
      </dsp:nvSpPr>
      <dsp:spPr>
        <a:xfrm>
          <a:off x="3968124" y="911011"/>
          <a:ext cx="110487" cy="1104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CC9E7-87F1-4A99-97FF-11E453F767EF}">
      <dsp:nvSpPr>
        <dsp:cNvPr id="0" name=""/>
        <dsp:cNvSpPr/>
      </dsp:nvSpPr>
      <dsp:spPr>
        <a:xfrm>
          <a:off x="3048001" y="2934327"/>
          <a:ext cx="5328593" cy="176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40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Выигранные гранты и конкурсы в рамках планируемого научного исследования</a:t>
          </a:r>
          <a:endParaRPr lang="ru-RU" sz="2800" kern="1200" dirty="0"/>
        </a:p>
      </dsp:txBody>
      <dsp:txXfrm>
        <a:off x="3134203" y="3020529"/>
        <a:ext cx="5156189" cy="1593455"/>
      </dsp:txXfrm>
    </dsp:sp>
    <dsp:sp modelId="{67D6B85A-F4C9-42DD-BF9B-C927F1BD7074}">
      <dsp:nvSpPr>
        <dsp:cNvPr id="0" name=""/>
        <dsp:cNvSpPr/>
      </dsp:nvSpPr>
      <dsp:spPr>
        <a:xfrm>
          <a:off x="2424602" y="2466278"/>
          <a:ext cx="1104875" cy="11048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7D418-E4AE-4FCC-9CD3-5CDCB275AB88}">
      <dsp:nvSpPr>
        <dsp:cNvPr id="0" name=""/>
        <dsp:cNvSpPr/>
      </dsp:nvSpPr>
      <dsp:spPr>
        <a:xfrm>
          <a:off x="4440834" y="1530171"/>
          <a:ext cx="3409304" cy="1017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401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Высокий проходной балл</a:t>
          </a:r>
          <a:endParaRPr lang="ru-RU" sz="2800" kern="1200" dirty="0"/>
        </a:p>
      </dsp:txBody>
      <dsp:txXfrm>
        <a:off x="4490521" y="1579858"/>
        <a:ext cx="3309930" cy="918479"/>
      </dsp:txXfrm>
    </dsp:sp>
    <dsp:sp modelId="{2352FB23-8966-4AB6-8E65-D35AE1DD4E19}">
      <dsp:nvSpPr>
        <dsp:cNvPr id="0" name=""/>
        <dsp:cNvSpPr/>
      </dsp:nvSpPr>
      <dsp:spPr>
        <a:xfrm>
          <a:off x="3304066" y="1134129"/>
          <a:ext cx="1328115" cy="102296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85C48-232E-4675-9A3D-F8E38329AE55}">
      <dsp:nvSpPr>
        <dsp:cNvPr id="0" name=""/>
        <dsp:cNvSpPr/>
      </dsp:nvSpPr>
      <dsp:spPr>
        <a:xfrm>
          <a:off x="696491" y="0"/>
          <a:ext cx="4876800" cy="4876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2E6FC-EEA8-404F-809A-0C65D1708B0B}">
      <dsp:nvSpPr>
        <dsp:cNvPr id="0" name=""/>
        <dsp:cNvSpPr/>
      </dsp:nvSpPr>
      <dsp:spPr>
        <a:xfrm>
          <a:off x="1954556" y="532656"/>
          <a:ext cx="5626512" cy="1154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Согласно приказу № 101 КрасГМУ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от 06.07.2016 на </a:t>
          </a:r>
          <a:r>
            <a:rPr lang="ru-RU" sz="2000" b="1" kern="1200" dirty="0" smtClean="0">
              <a:solidFill>
                <a:srgbClr val="FF0000"/>
              </a:solidFill>
            </a:rPr>
            <a:t>очную</a:t>
          </a: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rgbClr val="FF0000"/>
              </a:solidFill>
            </a:rPr>
            <a:t>бюджетную</a:t>
          </a:r>
          <a:r>
            <a:rPr lang="ru-RU" sz="2000" kern="1200" dirty="0" smtClean="0"/>
            <a:t> форму обучения зачислены </a:t>
          </a:r>
          <a:r>
            <a:rPr lang="ru-RU" sz="2800" b="1" kern="1200" dirty="0" smtClean="0">
              <a:solidFill>
                <a:srgbClr val="FF0000"/>
              </a:solidFill>
            </a:rPr>
            <a:t>20</a:t>
          </a:r>
          <a:r>
            <a:rPr lang="ru-RU" sz="2800" kern="1200" dirty="0" smtClean="0"/>
            <a:t> </a:t>
          </a:r>
          <a:r>
            <a:rPr lang="ru-RU" sz="2000" kern="1200" dirty="0" smtClean="0"/>
            <a:t>человек</a:t>
          </a:r>
          <a:endParaRPr lang="ru-RU" sz="2000" kern="1200" dirty="0"/>
        </a:p>
      </dsp:txBody>
      <dsp:txXfrm>
        <a:off x="2010911" y="589011"/>
        <a:ext cx="5513802" cy="1041720"/>
      </dsp:txXfrm>
    </dsp:sp>
    <dsp:sp modelId="{ED6F2E08-BDF1-4154-A023-60FA95CDF2D2}">
      <dsp:nvSpPr>
        <dsp:cNvPr id="0" name=""/>
        <dsp:cNvSpPr/>
      </dsp:nvSpPr>
      <dsp:spPr>
        <a:xfrm>
          <a:off x="1940529" y="1789033"/>
          <a:ext cx="5558644" cy="1154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Согласно приказу № 104 КрасГМУ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/>
            <a:t>от 07.07.2016 на </a:t>
          </a:r>
          <a:r>
            <a:rPr lang="ru-RU" sz="2000" b="1" kern="1200" dirty="0" smtClean="0">
              <a:solidFill>
                <a:srgbClr val="FF0000"/>
              </a:solidFill>
            </a:rPr>
            <a:t>очн</a:t>
          </a:r>
          <a:r>
            <a:rPr lang="ru-RU" sz="2000" b="1" i="0" kern="1200" dirty="0" smtClean="0">
              <a:solidFill>
                <a:srgbClr val="FF0000"/>
              </a:solidFill>
            </a:rPr>
            <a:t>ую</a:t>
          </a:r>
          <a:r>
            <a:rPr lang="ru-RU" sz="2000" kern="1200" dirty="0" smtClean="0"/>
            <a:t> </a:t>
          </a:r>
          <a:r>
            <a:rPr lang="ru-RU" sz="2000" b="1" kern="1200" dirty="0" smtClean="0">
              <a:solidFill>
                <a:srgbClr val="FF0000"/>
              </a:solidFill>
            </a:rPr>
            <a:t>коммерческую</a:t>
          </a:r>
          <a:r>
            <a:rPr lang="ru-RU" sz="2000" kern="1200" dirty="0" smtClean="0"/>
            <a:t> форму обучения зачислены </a:t>
          </a:r>
          <a:r>
            <a:rPr lang="ru-RU" sz="2800" b="1" kern="1200" dirty="0" smtClean="0">
              <a:solidFill>
                <a:srgbClr val="FF0000"/>
              </a:solidFill>
            </a:rPr>
            <a:t>2</a:t>
          </a:r>
          <a:r>
            <a:rPr lang="ru-RU" sz="2400" b="1" kern="1200" dirty="0" smtClean="0">
              <a:solidFill>
                <a:srgbClr val="FF0000"/>
              </a:solidFill>
            </a:rPr>
            <a:t> </a:t>
          </a:r>
          <a:r>
            <a:rPr lang="ru-RU" sz="2000" kern="1200" dirty="0" smtClean="0"/>
            <a:t>человека</a:t>
          </a:r>
          <a:endParaRPr lang="ru-RU" sz="2000" kern="1200" dirty="0"/>
        </a:p>
      </dsp:txBody>
      <dsp:txXfrm>
        <a:off x="1996884" y="1845388"/>
        <a:ext cx="5445934" cy="1041720"/>
      </dsp:txXfrm>
    </dsp:sp>
    <dsp:sp modelId="{D843716E-9FAB-4018-9FFE-9C18E2098162}">
      <dsp:nvSpPr>
        <dsp:cNvPr id="0" name=""/>
        <dsp:cNvSpPr/>
      </dsp:nvSpPr>
      <dsp:spPr>
        <a:xfrm>
          <a:off x="1957488" y="3087766"/>
          <a:ext cx="5524726" cy="11544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Согласно приказу № 102 КрасГМУ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 06.07.2016 на </a:t>
          </a:r>
          <a:r>
            <a:rPr lang="ru-RU" sz="2000" b="1" kern="1200" dirty="0" smtClean="0">
              <a:solidFill>
                <a:srgbClr val="FF0000"/>
              </a:solidFill>
            </a:rPr>
            <a:t>заочную коммерческую </a:t>
          </a:r>
          <a:r>
            <a:rPr lang="ru-RU" sz="2000" kern="1200" dirty="0" smtClean="0"/>
            <a:t>форму обучения зачислены </a:t>
          </a:r>
          <a:r>
            <a:rPr lang="ru-RU" sz="2800" b="1" kern="1200" dirty="0" smtClean="0">
              <a:solidFill>
                <a:srgbClr val="FF0000"/>
              </a:solidFill>
            </a:rPr>
            <a:t>6</a:t>
          </a:r>
          <a:r>
            <a:rPr lang="ru-RU" sz="2400" kern="1200" dirty="0" smtClean="0"/>
            <a:t> </a:t>
          </a:r>
          <a:r>
            <a:rPr lang="ru-RU" sz="2000" kern="1200" dirty="0" smtClean="0"/>
            <a:t>человек</a:t>
          </a:r>
          <a:endParaRPr lang="ru-RU" sz="2000" kern="1200" dirty="0"/>
        </a:p>
      </dsp:txBody>
      <dsp:txXfrm>
        <a:off x="2013843" y="3144121"/>
        <a:ext cx="5412016" cy="104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0.38625</cdr:x>
      <cdr:y>0.50789</cdr:y>
    </cdr:from>
    <cdr:to>
      <cdr:x>0.49736</cdr:x>
      <cdr:y>0.69539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78696" y="24768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dirty="0" smtClean="0">
              <a:solidFill>
                <a:schemeClr val="bg1"/>
              </a:solidFill>
            </a:rPr>
            <a:t>97%</a:t>
          </a:r>
          <a:endParaRPr lang="ru-RU" sz="3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0.26815</cdr:x>
      <cdr:y>0.00586</cdr:y>
    </cdr:from>
    <cdr:to>
      <cdr:x>0.37926</cdr:x>
      <cdr:y>0.19336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42592" y="28600"/>
          <a:ext cx="92924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dirty="0" smtClean="0"/>
            <a:t>3%</a:t>
          </a:r>
          <a:endParaRPr lang="ru-RU" sz="3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0.36875</cdr:x>
      <cdr:y>0.55219</cdr:y>
    </cdr:from>
    <cdr:to>
      <cdr:x>0.47986</cdr:x>
      <cdr:y>0.73969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34680" y="26928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dirty="0" smtClean="0">
              <a:solidFill>
                <a:schemeClr val="bg1"/>
              </a:solidFill>
            </a:rPr>
            <a:t>84 %</a:t>
          </a:r>
          <a:endParaRPr lang="ru-RU" sz="36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0.21125</cdr:x>
      <cdr:y>0.16828</cdr:y>
    </cdr:from>
    <cdr:to>
      <cdr:x>0.32237</cdr:x>
      <cdr:y>0.35578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8536" y="8206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dirty="0" smtClean="0">
              <a:solidFill>
                <a:schemeClr val="bg1"/>
              </a:solidFill>
            </a:rPr>
            <a:t>16 %</a:t>
          </a:r>
          <a:endParaRPr lang="ru-RU" sz="36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E48AB-E187-4C7F-9156-81E695AFD0C1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24B1-033E-47DE-B94D-90A627314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3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334CCB-15F5-4299-B63A-4386D2D13C42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89C351-2A3F-483D-AB6A-7D44EB8278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83" y="260648"/>
            <a:ext cx="9036496" cy="1440160"/>
          </a:xfrm>
        </p:spPr>
        <p:txBody>
          <a:bodyPr>
            <a:normAutofit/>
          </a:bodyPr>
          <a:lstStyle/>
          <a:p>
            <a:pPr algn="ctr"/>
            <a:r>
              <a:rPr lang="ru-RU" sz="1600" b="1" smtClean="0">
                <a:solidFill>
                  <a:srgbClr val="0070C0"/>
                </a:solidFill>
                <a:latin typeface="+mn-lt"/>
                <a:cs typeface="Arial" pitchFamily="34" charset="0"/>
              </a:rPr>
              <a:t>ФГБОУ  ВО 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«Красноярский государственный медицинский университет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имени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профессора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В.Ф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. Войно-Ясенецкого» </a:t>
            </a:r>
            <a:r>
              <a:rPr lang="ru-RU" sz="16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 Министерства </a:t>
            </a:r>
            <a:r>
              <a:rPr lang="ru-RU" sz="16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здравоохранения</a:t>
            </a:r>
            <a:r>
              <a:rPr lang="ru-RU" sz="1400" b="1" dirty="0">
                <a:solidFill>
                  <a:srgbClr val="0070C0"/>
                </a:solidFill>
              </a:rPr>
              <a:t/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424936" cy="3295254"/>
          </a:xfrm>
        </p:spPr>
        <p:txBody>
          <a:bodyPr>
            <a:normAutofit fontScale="32500" lnSpcReduction="20000"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98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Итоги </a:t>
            </a:r>
            <a:r>
              <a:rPr lang="ru-RU" sz="9800" dirty="0">
                <a:solidFill>
                  <a:srgbClr val="FF0000"/>
                </a:solidFill>
                <a:latin typeface="+mj-lt"/>
                <a:cs typeface="Arial" pitchFamily="34" charset="0"/>
              </a:rPr>
              <a:t>зачисления в </a:t>
            </a:r>
            <a:r>
              <a:rPr lang="ru-RU" sz="98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аспирантуру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86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в 2016 году</a:t>
            </a:r>
          </a:p>
          <a:p>
            <a:endParaRPr lang="ru-RU" sz="2500" dirty="0">
              <a:solidFill>
                <a:srgbClr val="FF0000"/>
              </a:solidFill>
              <a:cs typeface="Arial" pitchFamily="34" charset="0"/>
            </a:endParaRPr>
          </a:p>
          <a:p>
            <a:pPr algn="r"/>
            <a:endParaRPr lang="ru-RU" sz="7400" cap="none" spc="0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algn="r"/>
            <a:endParaRPr lang="ru-RU" sz="2500" cap="none" spc="0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algn="r"/>
            <a:r>
              <a:rPr lang="ru-RU" sz="6000" cap="none" spc="0" dirty="0" smtClean="0">
                <a:solidFill>
                  <a:srgbClr val="0070C0"/>
                </a:solidFill>
                <a:ea typeface="+mj-ea"/>
                <a:cs typeface="+mj-cs"/>
              </a:rPr>
              <a:t>Проректор </a:t>
            </a:r>
            <a:r>
              <a:rPr lang="ru-RU" sz="6000" cap="none" spc="0" dirty="0">
                <a:solidFill>
                  <a:srgbClr val="0070C0"/>
                </a:solidFill>
                <a:ea typeface="+mj-ea"/>
                <a:cs typeface="+mj-cs"/>
              </a:rPr>
              <a:t>по научной работе,</a:t>
            </a:r>
            <a:br>
              <a:rPr lang="ru-RU" sz="6000" cap="none" spc="0" dirty="0">
                <a:solidFill>
                  <a:srgbClr val="0070C0"/>
                </a:solidFill>
                <a:ea typeface="+mj-ea"/>
                <a:cs typeface="+mj-cs"/>
              </a:rPr>
            </a:br>
            <a:r>
              <a:rPr lang="ru-RU" sz="6000" cap="none" spc="0" dirty="0" smtClean="0">
                <a:solidFill>
                  <a:srgbClr val="0070C0"/>
                </a:solidFill>
                <a:ea typeface="+mj-ea"/>
                <a:cs typeface="+mj-cs"/>
              </a:rPr>
              <a:t>д.м.н</a:t>
            </a:r>
            <a:r>
              <a:rPr lang="ru-RU" sz="6000" cap="none" spc="0" dirty="0">
                <a:solidFill>
                  <a:srgbClr val="0070C0"/>
                </a:solidFill>
                <a:ea typeface="+mj-ea"/>
                <a:cs typeface="+mj-cs"/>
              </a:rPr>
              <a:t>., профессор Петрова М.М</a:t>
            </a:r>
            <a:r>
              <a:rPr lang="ru-RU" sz="6000" cap="none" spc="0" dirty="0" smtClean="0">
                <a:solidFill>
                  <a:srgbClr val="0070C0"/>
                </a:solidFill>
                <a:ea typeface="+mj-ea"/>
                <a:cs typeface="+mj-cs"/>
              </a:rPr>
              <a:t>.</a:t>
            </a:r>
            <a:endParaRPr lang="en-US" sz="6000" cap="none" spc="0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algn="r"/>
            <a:r>
              <a:rPr lang="ru-RU" sz="6000" dirty="0" smtClean="0">
                <a:solidFill>
                  <a:srgbClr val="0070C0"/>
                </a:solidFill>
                <a:ea typeface="+mj-ea"/>
                <a:cs typeface="+mj-cs"/>
              </a:rPr>
              <a:t>Зав. отделом аспирантуры, </a:t>
            </a:r>
          </a:p>
          <a:p>
            <a:pPr algn="r"/>
            <a:r>
              <a:rPr lang="ru-RU" sz="6000" dirty="0" smtClean="0">
                <a:solidFill>
                  <a:srgbClr val="0070C0"/>
                </a:solidFill>
                <a:ea typeface="+mj-ea"/>
                <a:cs typeface="+mj-cs"/>
              </a:rPr>
              <a:t>доц. </a:t>
            </a:r>
            <a:r>
              <a:rPr lang="ru-RU" sz="6000" dirty="0" err="1" smtClean="0">
                <a:solidFill>
                  <a:srgbClr val="0070C0"/>
                </a:solidFill>
                <a:ea typeface="+mj-ea"/>
                <a:cs typeface="+mj-cs"/>
              </a:rPr>
              <a:t>Тепляшина</a:t>
            </a:r>
            <a:r>
              <a:rPr lang="ru-RU" sz="6000" dirty="0" smtClean="0">
                <a:solidFill>
                  <a:srgbClr val="0070C0"/>
                </a:solidFill>
                <a:ea typeface="+mj-ea"/>
                <a:cs typeface="+mj-cs"/>
              </a:rPr>
              <a:t> Е.А.</a:t>
            </a:r>
            <a:r>
              <a:rPr lang="ru-RU" sz="6000" cap="none" spc="0" dirty="0">
                <a:solidFill>
                  <a:srgbClr val="D16349"/>
                </a:solidFill>
                <a:ea typeface="+mj-ea"/>
                <a:cs typeface="+mj-cs"/>
              </a:rPr>
              <a:t/>
            </a:r>
            <a:br>
              <a:rPr lang="ru-RU" sz="6000" cap="none" spc="0" dirty="0">
                <a:solidFill>
                  <a:srgbClr val="D16349"/>
                </a:solidFill>
                <a:ea typeface="+mj-ea"/>
                <a:cs typeface="+mj-cs"/>
              </a:rPr>
            </a:br>
            <a:r>
              <a:rPr lang="en-US" sz="6000" b="1" cap="none" spc="0" dirty="0" smtClean="0">
                <a:solidFill>
                  <a:srgbClr val="FF0000"/>
                </a:solidFill>
                <a:ea typeface="+mj-ea"/>
                <a:cs typeface="+mj-cs"/>
              </a:rPr>
              <a:t>14 </a:t>
            </a:r>
            <a:r>
              <a:rPr lang="ru-RU" sz="6000" b="1" cap="none" spc="0" dirty="0" smtClean="0">
                <a:solidFill>
                  <a:srgbClr val="FF0000"/>
                </a:solidFill>
                <a:ea typeface="+mj-ea"/>
                <a:cs typeface="+mj-cs"/>
              </a:rPr>
              <a:t>сентября 2016 года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&amp;Pcy;&amp;rcy;&amp;ocy;&amp;tscy;&amp;iecy;&amp;dcy;&amp;ucy;&amp;rcy;&amp;acy; &amp;pcy;&amp;rcy;&amp;iecy;&amp;dcy;&amp;zcy;&amp;acy;&amp;shchcy;&amp;icy;&amp;tcy;&amp;ycy; &amp;dcy;&amp;icy;&amp;scy;&amp;scy;&amp;iecy;&amp;rcy;&amp;tcy;&amp;acy;&amp;ts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4" y="3717032"/>
            <a:ext cx="38404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7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ru-RU" sz="3400" b="1" dirty="0" smtClean="0">
                <a:solidFill>
                  <a:srgbClr val="FF0000"/>
                </a:solidFill>
              </a:rPr>
              <a:t>Итоги зачисления в аспирантуру КрасГМУ </a:t>
            </a:r>
            <a:endParaRPr lang="ru-RU" sz="3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548652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38" y="285061"/>
            <a:ext cx="8858250" cy="59134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НОВАЯ информация </a:t>
            </a:r>
            <a:r>
              <a:rPr lang="ru-RU" sz="2400" dirty="0">
                <a:solidFill>
                  <a:srgbClr val="FF0000"/>
                </a:solidFill>
              </a:rPr>
              <a:t>для научных </a:t>
            </a:r>
            <a:r>
              <a:rPr lang="ru-RU" sz="2400" dirty="0" smtClean="0">
                <a:solidFill>
                  <a:srgbClr val="FF0000"/>
                </a:solidFill>
              </a:rPr>
              <a:t>руководителей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 01 сентября вся</a:t>
            </a:r>
          </a:p>
          <a:p>
            <a:pPr marL="0" indent="0">
              <a:buNone/>
            </a:pPr>
            <a:r>
              <a:rPr lang="ru-RU" sz="1600" dirty="0" smtClean="0"/>
              <a:t>информация по обучению</a:t>
            </a:r>
          </a:p>
          <a:p>
            <a:pPr marL="0" indent="0">
              <a:buNone/>
            </a:pPr>
            <a:r>
              <a:rPr lang="ru-RU" sz="1600" dirty="0" smtClean="0"/>
              <a:t>в аспирантуре </a:t>
            </a:r>
          </a:p>
          <a:p>
            <a:pPr marL="0" indent="0">
              <a:buNone/>
            </a:pPr>
            <a:r>
              <a:rPr lang="ru-RU" sz="1600" dirty="0" smtClean="0"/>
              <a:t>будет размещаться</a:t>
            </a:r>
          </a:p>
          <a:p>
            <a:pPr marL="0" indent="0">
              <a:buNone/>
            </a:pPr>
            <a:r>
              <a:rPr lang="ru-RU" sz="1600" dirty="0" smtClean="0"/>
              <a:t>в разделе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АСПИРАНТУРА</a:t>
            </a:r>
            <a:r>
              <a:rPr lang="ru-RU" sz="1600" dirty="0" smtClean="0"/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расписание занятий;</a:t>
            </a: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расписание экзаменов;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перечень направлений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подготовки;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приказы;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список аспирантов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с указанием профиля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и периода обучения;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- новости.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7"/>
            <a:ext cx="6480720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5436096" y="3789040"/>
            <a:ext cx="3024336" cy="30689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626469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7236296" y="1052736"/>
            <a:ext cx="108012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08304" y="1844824"/>
            <a:ext cx="136815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172400" y="1448780"/>
            <a:ext cx="216024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308304" y="2204863"/>
            <a:ext cx="360040" cy="7920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НОВОЕ на нашем сайте для аспирантов и научных руководителей!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18" y="1484784"/>
            <a:ext cx="6156186" cy="523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35" y="1484784"/>
            <a:ext cx="2940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соответствии</a:t>
            </a:r>
          </a:p>
          <a:p>
            <a:r>
              <a:rPr lang="ru-RU" dirty="0" smtClean="0"/>
              <a:t>с новыми ФГОС</a:t>
            </a:r>
          </a:p>
          <a:p>
            <a:r>
              <a:rPr lang="ru-RU" dirty="0" smtClean="0"/>
              <a:t>у каждого аспиранта</a:t>
            </a:r>
          </a:p>
          <a:p>
            <a:r>
              <a:rPr lang="ru-RU" dirty="0" smtClean="0"/>
              <a:t>обязательно формируется электронное</a:t>
            </a:r>
          </a:p>
          <a:p>
            <a:r>
              <a:rPr lang="ru-RU" dirty="0" smtClean="0"/>
              <a:t>портфолио его </a:t>
            </a:r>
          </a:p>
          <a:p>
            <a:r>
              <a:rPr lang="ru-RU" dirty="0" smtClean="0"/>
              <a:t>достижений, а также </a:t>
            </a:r>
          </a:p>
          <a:p>
            <a:r>
              <a:rPr lang="ru-RU" dirty="0" smtClean="0"/>
              <a:t>оценки и результаты </a:t>
            </a:r>
          </a:p>
          <a:p>
            <a:r>
              <a:rPr lang="ru-RU" dirty="0" smtClean="0"/>
              <a:t>аттестаций в ходе освоения</a:t>
            </a:r>
          </a:p>
          <a:p>
            <a:r>
              <a:rPr lang="ru-RU" dirty="0" smtClean="0"/>
              <a:t>программы аспирантуры.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Заполнение портфолио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аспиранта контролирует научный руководитель !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843809" y="2708920"/>
            <a:ext cx="864096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88024" y="4509120"/>
            <a:ext cx="4248472" cy="2160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Информация для научных руководителей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76800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600" dirty="0" smtClean="0">
                <a:latin typeface="+mj-lt"/>
                <a:cs typeface="Times New Roman" pitchFamily="18" charset="0"/>
              </a:rPr>
              <a:t>До 30 сентября 2016 года </a:t>
            </a:r>
            <a:r>
              <a:rPr lang="ru-RU" sz="2600" dirty="0">
                <a:latin typeface="+mj-lt"/>
                <a:cs typeface="Times New Roman" pitchFamily="18" charset="0"/>
              </a:rPr>
              <a:t>аспирантам 2-4 годов обучения необходимо </a:t>
            </a:r>
            <a:r>
              <a:rPr lang="ru-RU" sz="2600" dirty="0" smtClean="0">
                <a:latin typeface="+mj-lt"/>
                <a:cs typeface="Times New Roman" pitchFamily="18" charset="0"/>
              </a:rPr>
              <a:t>предоставить </a:t>
            </a:r>
            <a:r>
              <a:rPr lang="ru-RU" sz="2600" dirty="0">
                <a:latin typeface="+mj-lt"/>
                <a:cs typeface="Times New Roman" pitchFamily="18" charset="0"/>
              </a:rPr>
              <a:t>в отдел аспирантуры и докторантуры  </a:t>
            </a:r>
            <a:r>
              <a:rPr lang="ru-RU" sz="2600" u="sng" dirty="0">
                <a:latin typeface="+mj-lt"/>
                <a:cs typeface="Times New Roman" pitchFamily="18" charset="0"/>
              </a:rPr>
              <a:t>годовой план подготовки аспиранта на </a:t>
            </a:r>
            <a:r>
              <a:rPr lang="ru-RU" sz="2600" u="sng" dirty="0" smtClean="0">
                <a:latin typeface="+mj-lt"/>
                <a:cs typeface="Times New Roman" pitchFamily="18" charset="0"/>
              </a:rPr>
              <a:t>2016-2017 </a:t>
            </a:r>
            <a:r>
              <a:rPr lang="ru-RU" sz="2600" u="sng" dirty="0">
                <a:latin typeface="+mj-lt"/>
                <a:cs typeface="Times New Roman" pitchFamily="18" charset="0"/>
              </a:rPr>
              <a:t>учебный </a:t>
            </a:r>
            <a:r>
              <a:rPr lang="ru-RU" sz="2600" u="sng" dirty="0" smtClean="0">
                <a:latin typeface="+mj-lt"/>
                <a:cs typeface="Times New Roman" pitchFamily="18" charset="0"/>
              </a:rPr>
              <a:t>год.</a:t>
            </a:r>
            <a:r>
              <a:rPr lang="ru-RU" sz="2600" dirty="0" smtClean="0">
                <a:latin typeface="+mj-lt"/>
                <a:cs typeface="Times New Roman" pitchFamily="18" charset="0"/>
              </a:rPr>
              <a:t> Образцы документов размещены на сайте университета в документах научно-организационного отдела. </a:t>
            </a:r>
          </a:p>
          <a:p>
            <a:pPr lvl="0" algn="just">
              <a:spcBef>
                <a:spcPts val="0"/>
              </a:spcBef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Аттестация очных аспирантов проводится 2 раза в год (январь, май) 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8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планирования диссертационной работы аспиранта 1-ого года обучения необходимы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876800"/>
          </a:xfrm>
        </p:spPr>
        <p:txBody>
          <a:bodyPr/>
          <a:lstStyle/>
          <a:p>
            <a:r>
              <a:rPr lang="ru-RU" dirty="0" smtClean="0"/>
              <a:t>1. Справка об информационно-патентном поиске</a:t>
            </a:r>
          </a:p>
          <a:p>
            <a:r>
              <a:rPr lang="ru-RU" dirty="0" smtClean="0"/>
              <a:t>2. Выписка  локального этического комитета</a:t>
            </a:r>
          </a:p>
          <a:p>
            <a:r>
              <a:rPr lang="ru-RU" dirty="0" smtClean="0"/>
              <a:t>3. Выписка с</a:t>
            </a:r>
            <a:r>
              <a:rPr lang="en-US" dirty="0" smtClean="0"/>
              <a:t> </a:t>
            </a:r>
            <a:r>
              <a:rPr lang="ru-RU" dirty="0" smtClean="0"/>
              <a:t>заседания проблемной комиссии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Планирование необходимо пройти до 1 февраля 2017 года!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4841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962"/>
          <a:stretch/>
        </p:blipFill>
        <p:spPr bwMode="auto">
          <a:xfrm>
            <a:off x="2339752" y="2924944"/>
            <a:ext cx="5401467" cy="3300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Логотип КрасГМ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460500"/>
            <a:ext cx="1604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16770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Arial" charset="0"/>
              </a:rPr>
              <a:t>ФГБОУ ВО </a:t>
            </a:r>
            <a:r>
              <a:rPr lang="ru-RU" b="1" dirty="0">
                <a:solidFill>
                  <a:srgbClr val="990000"/>
                </a:solidFill>
                <a:latin typeface="Arial" charset="0"/>
              </a:rPr>
              <a:t>КрасГМУ им. проф. 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latin typeface="Arial" charset="0"/>
              </a:rPr>
              <a:t>В.Ф. Войно-Ясенецкого</a:t>
            </a:r>
          </a:p>
        </p:txBody>
      </p:sp>
      <p:pic>
        <p:nvPicPr>
          <p:cNvPr id="7" name="Picture 6" descr="Отсканировано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23" y="1342653"/>
            <a:ext cx="20050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5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92574" cy="72008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cs typeface="Arial" pitchFamily="34" charset="0"/>
              </a:rPr>
              <a:t>Контрольные цифры приема в аспирантуру за счет бюджетных ассигнований федерального бюджета в 2016 году</a:t>
            </a:r>
            <a:br>
              <a:rPr lang="ru-RU" sz="27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Приложение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№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467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к приказу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Министерства образования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науки Российской Федерации 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от  20 мая 2015 г.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№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>544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pitchFamily="34" charset="0"/>
                <a:ea typeface="MS Mincho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075673"/>
              </p:ext>
            </p:extLst>
          </p:nvPr>
        </p:nvGraphicFramePr>
        <p:xfrm>
          <a:off x="0" y="2564902"/>
          <a:ext cx="9036496" cy="41119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58728"/>
                <a:gridCol w="2646289"/>
                <a:gridCol w="2231479"/>
              </a:tblGrid>
              <a:tr h="182752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6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6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6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6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6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Mincho"/>
                        <a:cs typeface="Arial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009297"/>
              </p:ext>
            </p:extLst>
          </p:nvPr>
        </p:nvGraphicFramePr>
        <p:xfrm>
          <a:off x="179512" y="1866965"/>
          <a:ext cx="8825474" cy="4989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944216"/>
                <a:gridCol w="3064834"/>
              </a:tblGrid>
              <a:tr h="16225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Наименование укрупненной</a:t>
                      </a:r>
                      <a:r>
                        <a:rPr lang="ru-RU" sz="1800" baseline="0" dirty="0" smtClean="0">
                          <a:latin typeface="+mn-lt"/>
                        </a:rPr>
                        <a:t> группы направлений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n-lt"/>
                        </a:rPr>
                        <a:t>Код укрупненной</a:t>
                      </a:r>
                      <a:r>
                        <a:rPr lang="ru-RU" sz="1800" baseline="0" dirty="0" smtClean="0">
                          <a:latin typeface="+mn-lt"/>
                        </a:rPr>
                        <a:t> группы направлений подготовки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Контрольные цифры приема в аспирантуру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за счет средств федерального бюджета по </a:t>
                      </a:r>
                      <a:r>
                        <a:rPr lang="ru-RU" sz="1800" b="1" i="1" u="sng" dirty="0" smtClean="0">
                          <a:solidFill>
                            <a:schemeClr val="bg1"/>
                          </a:solidFill>
                          <a:latin typeface="+mn-lt"/>
                        </a:rPr>
                        <a:t>очной форме  обучения</a:t>
                      </a:r>
                      <a:endParaRPr lang="ru-RU" sz="1800" b="1" i="1" u="sng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889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Фундаментальная медицина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30.06.01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</a:tr>
              <a:tr h="5889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Клиническая медицина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31.00.00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/>
                </a:tc>
              </a:tr>
              <a:tr h="84137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Науки</a:t>
                      </a:r>
                      <a:r>
                        <a:rPr lang="ru-RU" sz="1800" baseline="0" dirty="0" smtClean="0"/>
                        <a:t> о здоровье и профилактическая медицина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32.00.00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</a:tr>
              <a:tr h="5889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Психологические</a:t>
                      </a:r>
                      <a:r>
                        <a:rPr lang="ru-RU" sz="1800" baseline="0" dirty="0" smtClean="0"/>
                        <a:t> науки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37.00.00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  <a:tr h="64359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Итого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9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8073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  <a:t>Распределение мест по профилям (бюджет) </a:t>
            </a:r>
            <a:endParaRPr lang="ru-RU" sz="28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524677"/>
              </p:ext>
            </p:extLst>
          </p:nvPr>
        </p:nvGraphicFramePr>
        <p:xfrm>
          <a:off x="72005" y="874982"/>
          <a:ext cx="8964491" cy="56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91"/>
                <a:gridCol w="2592288"/>
                <a:gridCol w="1008112"/>
                <a:gridCol w="1152128"/>
                <a:gridCol w="1296144"/>
                <a:gridCol w="1152128"/>
              </a:tblGrid>
              <a:tr h="713678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Наименование направления</a:t>
                      </a:r>
                      <a:r>
                        <a:rPr lang="ru-RU" sz="1300" baseline="0" dirty="0" smtClean="0"/>
                        <a:t> подготовки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Направленность (профиль)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Форма обучения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</a:t>
                      </a:r>
                      <a:r>
                        <a:rPr lang="ru-RU" sz="1300" baseline="0" dirty="0" smtClean="0"/>
                        <a:t> поданных заявлений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зачисленных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Проходной балл</a:t>
                      </a:r>
                      <a:endParaRPr lang="ru-RU" sz="1300" dirty="0"/>
                    </a:p>
                  </a:txBody>
                  <a:tcPr/>
                </a:tc>
              </a:tr>
              <a:tr h="50552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Фундаментальная медицина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Анатомия</a:t>
                      </a:r>
                      <a:r>
                        <a:rPr lang="ru-RU" sz="1400" baseline="0" dirty="0" smtClean="0"/>
                        <a:t> человека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56839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Патологическая физиология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299964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7968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Клиническая медицина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Акушерство и гинекология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29744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Эндокринология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</a:tr>
              <a:tr h="42469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Болезни уха, горла</a:t>
                      </a:r>
                      <a:r>
                        <a:rPr lang="ru-RU" sz="1400" baseline="0" dirty="0" smtClean="0"/>
                        <a:t> и носа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очная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660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Внутренние болезни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660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Педиатрия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660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Кожные и венерические болезни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568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Нервные болезни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568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Лучевая диагностика, лучевая терапия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568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Хирургия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32656"/>
            <a:ext cx="9001000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  <a:t>Распределение мест по профилям</a:t>
            </a:r>
            <a:b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  <a:t>очная форма обучения (бюджет)</a:t>
            </a:r>
            <a:endParaRPr lang="ru-RU" sz="28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037521"/>
              </p:ext>
            </p:extLst>
          </p:nvPr>
        </p:nvGraphicFramePr>
        <p:xfrm>
          <a:off x="71723" y="1196752"/>
          <a:ext cx="8928545" cy="2468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21"/>
                <a:gridCol w="1835980"/>
                <a:gridCol w="1080120"/>
                <a:gridCol w="1219904"/>
                <a:gridCol w="1420753"/>
                <a:gridCol w="1175767"/>
              </a:tblGrid>
              <a:tr h="8448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направления</a:t>
                      </a:r>
                      <a:r>
                        <a:rPr lang="ru-RU" sz="1400" baseline="0" dirty="0" smtClean="0"/>
                        <a:t> подготовки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Направленность (профиль)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Форма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r>
                        <a:rPr lang="ru-RU" sz="1400" baseline="0" dirty="0" smtClean="0"/>
                        <a:t> поданных заявлений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зачисленных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Проходной балл</a:t>
                      </a:r>
                      <a:endParaRPr lang="ru-RU" sz="1400" dirty="0"/>
                    </a:p>
                  </a:txBody>
                  <a:tcPr/>
                </a:tc>
              </a:tr>
              <a:tr h="73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Науки</a:t>
                      </a:r>
                      <a:r>
                        <a:rPr lang="ru-RU" sz="1400" b="0" baseline="0" dirty="0" smtClean="0"/>
                        <a:t> о здоровье и профилактическая медицина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Общественное здоровье и здравоохранение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343257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Психологические науки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Медицинская психология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3717032"/>
            <a:ext cx="885698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Очная </a:t>
            </a:r>
            <a:r>
              <a:rPr lang="ru-RU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форма обучения </a:t>
            </a:r>
            <a:r>
              <a:rPr lang="ru-RU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договорам</a:t>
            </a:r>
            <a:r>
              <a:rPr lang="ru-RU" sz="2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522098"/>
              </p:ext>
            </p:extLst>
          </p:nvPr>
        </p:nvGraphicFramePr>
        <p:xfrm>
          <a:off x="96111" y="4221088"/>
          <a:ext cx="8928545" cy="259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641"/>
                <a:gridCol w="1788360"/>
                <a:gridCol w="1080120"/>
                <a:gridCol w="1219904"/>
                <a:gridCol w="1420753"/>
                <a:gridCol w="1175767"/>
              </a:tblGrid>
              <a:tr h="93010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направления</a:t>
                      </a:r>
                      <a:r>
                        <a:rPr lang="ru-RU" sz="1400" baseline="0" dirty="0" smtClean="0"/>
                        <a:t> подготовки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Направленность (профиль)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Форма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r>
                        <a:rPr lang="ru-RU" sz="1400" baseline="0" dirty="0" smtClean="0"/>
                        <a:t> поданных заявлений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зачисленных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Проходной балл</a:t>
                      </a:r>
                      <a:endParaRPr lang="ru-RU" sz="1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Клиническая медицина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Наркология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Науки о</a:t>
                      </a:r>
                      <a:r>
                        <a:rPr lang="ru-RU" sz="1400" baseline="0" dirty="0" smtClean="0"/>
                        <a:t> здоровье и профилактическая медицина</a:t>
                      </a:r>
                      <a:endParaRPr lang="ru-RU" sz="1400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Общественное здоровье и здравоохранение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0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  <a:t>Распределение мест по специальностям </a:t>
            </a:r>
            <a:b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cs typeface="Arial" pitchFamily="34" charset="0"/>
              </a:rPr>
              <a:t>заочная форма обучения </a:t>
            </a:r>
            <a:r>
              <a:rPr lang="ru-RU" sz="3100" dirty="0" smtClean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ru-RU" sz="3100" b="1" dirty="0" smtClean="0">
                <a:solidFill>
                  <a:srgbClr val="FF0000"/>
                </a:solidFill>
                <a:cs typeface="Arial" pitchFamily="34" charset="0"/>
              </a:rPr>
              <a:t>по договорам</a:t>
            </a:r>
            <a:r>
              <a:rPr lang="ru-RU" sz="3100" dirty="0" smtClean="0">
                <a:solidFill>
                  <a:srgbClr val="FF0000"/>
                </a:solidFill>
                <a:cs typeface="Arial" pitchFamily="34" charset="0"/>
              </a:rPr>
              <a:t>) </a:t>
            </a:r>
            <a:endParaRPr lang="ru-RU" sz="3100" dirty="0">
              <a:solidFill>
                <a:srgbClr val="FF0000"/>
              </a:solidFill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54215"/>
              </p:ext>
            </p:extLst>
          </p:nvPr>
        </p:nvGraphicFramePr>
        <p:xfrm>
          <a:off x="107504" y="1916835"/>
          <a:ext cx="8928545" cy="3537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69"/>
                <a:gridCol w="2088232"/>
                <a:gridCol w="1080120"/>
                <a:gridCol w="1219904"/>
                <a:gridCol w="1372384"/>
                <a:gridCol w="1224136"/>
              </a:tblGrid>
              <a:tr h="8744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направления</a:t>
                      </a:r>
                      <a:r>
                        <a:rPr lang="ru-RU" sz="1400" baseline="0" dirty="0" smtClean="0"/>
                        <a:t> подготовки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Направленность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r>
                        <a:rPr lang="ru-RU" sz="1400" baseline="0" dirty="0" smtClean="0"/>
                        <a:t>(профиль)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Форма обучения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r>
                        <a:rPr lang="ru-RU" sz="1400" baseline="0" dirty="0" smtClean="0"/>
                        <a:t> поданных заявлений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зачисленных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Проходной балл</a:t>
                      </a:r>
                      <a:endParaRPr lang="ru-RU" sz="1400" dirty="0"/>
                    </a:p>
                  </a:txBody>
                  <a:tcPr/>
                </a:tc>
              </a:tr>
              <a:tr h="607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Клиническая медицина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Акушерство и гинекология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заочная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</a:tr>
              <a:tr h="619395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Лучевая диагностика, лучевая терапия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заочная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</a:tr>
              <a:tr h="43756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Стоматология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заочная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</a:tr>
              <a:tr h="8744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Психологические науки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Медицинская психология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заочная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9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9126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Результат вступительного экзамена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по </a:t>
            </a:r>
            <a:r>
              <a:rPr lang="ru-RU" dirty="0" smtClean="0">
                <a:solidFill>
                  <a:srgbClr val="FF0000"/>
                </a:solidFill>
              </a:rPr>
              <a:t>направленности (профилю)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163024"/>
              </p:ext>
            </p:extLst>
          </p:nvPr>
        </p:nvGraphicFramePr>
        <p:xfrm>
          <a:off x="457200" y="1600200"/>
          <a:ext cx="8363272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70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Результат вступительного экзамена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по философии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90948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63888" y="4221088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62 %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285293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34 %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4479" y="2483604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4 %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4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Результат вступительного экзамена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по иностранному языку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80478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8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Преимущественные критерии отбора лиц,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 зачисленных в аспирантуру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/>
            </a:pPr>
            <a:r>
              <a:rPr lang="ru-RU" sz="3600" dirty="0">
                <a:solidFill>
                  <a:srgbClr val="002060"/>
                </a:solidFill>
              </a:rPr>
              <a:t>Преимущества при зачислении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3043572"/>
              </p:ext>
            </p:extLst>
          </p:nvPr>
        </p:nvGraphicFramePr>
        <p:xfrm>
          <a:off x="107504" y="1916832"/>
          <a:ext cx="856895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9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1892</TotalTime>
  <Words>593</Words>
  <Application>Microsoft Office PowerPoint</Application>
  <PresentationFormat>Экран (4:3)</PresentationFormat>
  <Paragraphs>221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ФГБОУ  ВО  «Красноярский государственный медицинский университет  имени профессора  В.Ф. Войно-Ясенецкого»  Министерства здравоохранения </vt:lpstr>
      <vt:lpstr>    Контрольные цифры приема в аспирантуру за счет бюджетных ассигнований федерального бюджета в 2016 году Приложение № 467 к приказу Министерства образования и науки Российской Федерации  от  20 мая 2015 г.  № 544  </vt:lpstr>
      <vt:lpstr>Распределение мест по профилям (бюджет) </vt:lpstr>
      <vt:lpstr>Распределение мест по профилям очная форма обучения (бюджет)</vt:lpstr>
      <vt:lpstr>Распределение мест по специальностям  заочная форма обучения (по договорам) </vt:lpstr>
      <vt:lpstr>Результат вступительного экзамена  по направленности (профилю)</vt:lpstr>
      <vt:lpstr>Результат вступительного экзамена  по философии</vt:lpstr>
      <vt:lpstr>Результат вступительного экзамена  по иностранному языку</vt:lpstr>
      <vt:lpstr>Преимущественные критерии отбора лиц,  зачисленных в аспирантуру </vt:lpstr>
      <vt:lpstr>Итоги зачисления в аспирантуру КрасГМУ </vt:lpstr>
      <vt:lpstr>НОВАЯ информация для научных руководителей </vt:lpstr>
      <vt:lpstr>НОВОЕ на нашем сайте для аспирантов и научных руководителей!</vt:lpstr>
      <vt:lpstr>Информация для научных руководителей</vt:lpstr>
      <vt:lpstr>Для планирования диссертационной работы аспиранта 1-ого года обучения необходимы</vt:lpstr>
      <vt:lpstr>Благодарю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Зал ученого совета</cp:lastModifiedBy>
  <cp:revision>96</cp:revision>
  <cp:lastPrinted>2014-09-29T11:42:57Z</cp:lastPrinted>
  <dcterms:created xsi:type="dcterms:W3CDTF">2014-08-13T03:26:58Z</dcterms:created>
  <dcterms:modified xsi:type="dcterms:W3CDTF">2016-09-14T02:25:45Z</dcterms:modified>
</cp:coreProperties>
</file>