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0" r:id="rId13"/>
    <p:sldId id="268" r:id="rId14"/>
    <p:sldId id="269" r:id="rId15"/>
    <p:sldId id="266" r:id="rId16"/>
    <p:sldId id="270" r:id="rId17"/>
    <p:sldId id="271" r:id="rId18"/>
    <p:sldId id="276" r:id="rId19"/>
    <p:sldId id="278" r:id="rId20"/>
    <p:sldId id="279" r:id="rId21"/>
    <p:sldId id="272" r:id="rId22"/>
    <p:sldId id="273" r:id="rId23"/>
    <p:sldId id="274" r:id="rId24"/>
    <p:sldId id="275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7A9EB62-DA0E-4978-8FDC-9651421874D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80"/>
            <p14:sldId id="268"/>
            <p14:sldId id="269"/>
            <p14:sldId id="266"/>
            <p14:sldId id="270"/>
            <p14:sldId id="271"/>
            <p14:sldId id="276"/>
            <p14:sldId id="278"/>
            <p14:sldId id="279"/>
            <p14:sldId id="272"/>
            <p14:sldId id="273"/>
            <p14:sldId id="274"/>
            <p14:sldId id="275"/>
            <p14:sldId id="27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84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923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72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731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1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595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98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6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7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96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56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9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>
              <a:lumMod val="8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F1A777-2B37-43A4-ADC5-26EF1AFF7B49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D28864-E8D1-4682-9EEA-024505C36F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4923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АО классификация переломов лодыжек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8559" y="4960137"/>
            <a:ext cx="4082441" cy="1463040"/>
          </a:xfrm>
        </p:spPr>
        <p:txBody>
          <a:bodyPr/>
          <a:lstStyle/>
          <a:p>
            <a:pPr algn="r"/>
            <a:r>
              <a:rPr lang="ru-RU" dirty="0"/>
              <a:t>Выполнила: ординатор кафедры </a:t>
            </a:r>
            <a:r>
              <a:rPr lang="ru-RU" dirty="0" smtClean="0"/>
              <a:t> </a:t>
            </a:r>
            <a:r>
              <a:rPr lang="ru-RU" dirty="0"/>
              <a:t>травматологии, ортопедии и нейрохирургии с курсом ПО </a:t>
            </a:r>
            <a:endParaRPr lang="en-US" dirty="0" smtClean="0"/>
          </a:p>
          <a:p>
            <a:pPr algn="r"/>
            <a:r>
              <a:rPr lang="ru-RU" dirty="0" err="1" smtClean="0"/>
              <a:t>Суняйкина</a:t>
            </a:r>
            <a:r>
              <a:rPr lang="ru-RU" dirty="0" smtClean="0"/>
              <a:t> К.С.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2129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переломов лодыжек в зависимости от механизма травмы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3) Ротационный </a:t>
            </a:r>
            <a:r>
              <a:rPr lang="ru-RU" b="1" dirty="0"/>
              <a:t>перелом</a:t>
            </a:r>
            <a:r>
              <a:rPr lang="ru-RU" dirty="0"/>
              <a:t> происходит при повороте голени вокруг оси при фиксированном положении стопы.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Компоненты ротационного перелома</a:t>
            </a:r>
            <a:r>
              <a:rPr lang="ru-RU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вывих</a:t>
            </a:r>
            <a:r>
              <a:rPr lang="ru-RU" dirty="0"/>
              <a:t> или подвывих стопы вперед или </a:t>
            </a:r>
            <a:r>
              <a:rPr lang="ru-RU" dirty="0" smtClean="0"/>
              <a:t>назад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ротационный перелом малоберцовой </a:t>
            </a:r>
            <a:r>
              <a:rPr lang="ru-RU" dirty="0" smtClean="0"/>
              <a:t>кости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err="1"/>
              <a:t>оскольчатый</a:t>
            </a:r>
            <a:r>
              <a:rPr lang="ru-RU" dirty="0"/>
              <a:t> перелом большеберцовой </a:t>
            </a:r>
            <a:r>
              <a:rPr lang="ru-RU" dirty="0" smtClean="0"/>
              <a:t>кости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разрыв </a:t>
            </a:r>
            <a:r>
              <a:rPr lang="ru-RU" dirty="0" err="1"/>
              <a:t>межберцового</a:t>
            </a:r>
            <a:r>
              <a:rPr lang="ru-RU" dirty="0"/>
              <a:t> </a:t>
            </a:r>
            <a:r>
              <a:rPr lang="ru-RU" dirty="0" smtClean="0"/>
              <a:t>соединения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или отрыв медиальной и/или латеральной </a:t>
            </a:r>
            <a:r>
              <a:rPr lang="ru-RU" dirty="0" smtClean="0"/>
              <a:t>лодыжек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140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0"/>
            <a:ext cx="6261929" cy="6863075"/>
          </a:xfrm>
        </p:spPr>
      </p:pic>
    </p:spTree>
    <p:extLst>
      <p:ext uri="{BB962C8B-B14F-4D97-AF65-F5344CB8AC3E}">
        <p14:creationId xmlns:p14="http://schemas.microsoft.com/office/powerpoint/2010/main" xmlns="" val="226200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Перелом </a:t>
            </a:r>
            <a:r>
              <a:rPr lang="ru-RU" dirty="0" err="1" smtClean="0"/>
              <a:t>Потта-Десто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r>
              <a:rPr lang="ru-RU" dirty="0"/>
              <a:t>Перелом </a:t>
            </a:r>
            <a:r>
              <a:rPr lang="ru-RU" dirty="0" err="1"/>
              <a:t>Потта-Десто</a:t>
            </a:r>
            <a:r>
              <a:rPr lang="ru-RU" dirty="0"/>
              <a:t> – травма края большеберцовой кости, сопровождающаяся вывихом стопы. Различают два типа перелома </a:t>
            </a:r>
            <a:r>
              <a:rPr lang="ru-RU" dirty="0" err="1" smtClean="0"/>
              <a:t>Потта-Десто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Перелом заднего края большеберцовой кости с вывихом стопы назад.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Перелом переднего края большеберцовой кости с подвывихом стопы вперед.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25" y="3932968"/>
            <a:ext cx="5467350" cy="29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677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0"/>
            <a:ext cx="11458575" cy="8067860"/>
          </a:xfrm>
        </p:spPr>
      </p:pic>
    </p:spTree>
    <p:extLst>
      <p:ext uri="{BB962C8B-B14F-4D97-AF65-F5344CB8AC3E}">
        <p14:creationId xmlns:p14="http://schemas.microsoft.com/office/powerpoint/2010/main" xmlns="" val="802514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" y="0"/>
            <a:ext cx="11477625" cy="8083197"/>
          </a:xfrm>
        </p:spPr>
      </p:pic>
    </p:spTree>
    <p:extLst>
      <p:ext uri="{BB962C8B-B14F-4D97-AF65-F5344CB8AC3E}">
        <p14:creationId xmlns:p14="http://schemas.microsoft.com/office/powerpoint/2010/main" xmlns="" val="731661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Линия </a:t>
            </a:r>
            <a:r>
              <a:rPr lang="ru-RU" b="1" dirty="0"/>
              <a:t>перелома кости: </a:t>
            </a:r>
            <a:r>
              <a:rPr lang="ru-RU" dirty="0"/>
              <a:t>косая, продольная и спиралевидная. Может определяться на одной или нескольких костях, в зависимости от сложности перелома.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Расширение щели голеностопного сустава</a:t>
            </a:r>
            <a:r>
              <a:rPr lang="ru-RU" dirty="0"/>
              <a:t> появляется при разрыве связок. В зависимости от группы поврежденных связок, расширение щели отмечается в соответственной части.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Деформация щели голеностопного сустава в виде клина </a:t>
            </a:r>
            <a:r>
              <a:rPr lang="ru-RU" dirty="0"/>
              <a:t>выявляется при подвывихе стопы.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Наличие смещения отломков кости </a:t>
            </a:r>
            <a:r>
              <a:rPr lang="ru-RU" dirty="0"/>
              <a:t>на рентгенограммах определяется в виде разнообразных комбинаций плоскостей кости.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Утолщение мягких тканей в области перелома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933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Консервативное лечение перелома лодыжки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Показания к консервативному лечению: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закрытый </a:t>
            </a:r>
            <a:r>
              <a:rPr lang="ru-RU" dirty="0"/>
              <a:t>перелом лодыжек без смещения,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небольшое повреждение связок голеностопного сустава,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возможно консервативное лечение при переломе лодыжки со смещением:</a:t>
            </a:r>
          </a:p>
          <a:p>
            <a:pPr lvl="3"/>
            <a:r>
              <a:rPr lang="ru-RU" dirty="0"/>
              <a:t>смещение обломков при условии максимально эффективного одномоментного вправления их врачом травматологом</a:t>
            </a:r>
            <a:r>
              <a:rPr lang="ru-RU" dirty="0" smtClean="0"/>
              <a:t>,</a:t>
            </a:r>
            <a:endParaRPr lang="ru-RU" dirty="0"/>
          </a:p>
          <a:p>
            <a:pPr lvl="3"/>
            <a:r>
              <a:rPr lang="ru-RU" dirty="0"/>
              <a:t>невозможность проведения оперативного вмешательства и/или противопоказания к общей анестезии (отказ больного, старческий возраст, сопутствующие заболевания – тяжелый сахарный диабет, некоторые заболевания сердца, центральной нервной системы и прочее).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7009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Закрытое вправление обломков костей (закрытая ручная репозиция)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проводится </a:t>
            </a:r>
            <a:r>
              <a:rPr lang="ru-RU" dirty="0"/>
              <a:t>под местной или, реже, под общей анестезией. Вправление должно проводиться только специально обученным врачом. Больному необходимо согнуть ногу в тазобедренном и коленном суставах под прямым углом. Помощник руками фиксирует бедро. Травматолог одной рукой захватывает голеностоп спереди или пятку (в зависимости от вида вывиха), а другой голень снизу, сзади и по бокам (</a:t>
            </a:r>
            <a:r>
              <a:rPr lang="ru-RU" dirty="0" err="1"/>
              <a:t>противотяга</a:t>
            </a:r>
            <a:r>
              <a:rPr lang="ru-RU" dirty="0"/>
              <a:t>), стопа при этом должна быть в положении сгибания. Руками врач поворачивает стопу до нормального положения голеностопного сустава и когда он ощущает, что кости вправлены, фиксирует руку на стопе, придерживая ее в положении сгибания или разгибания (зависит от вида вывиха). Помощник накладывает гипс.</a:t>
            </a:r>
          </a:p>
        </p:txBody>
      </p:sp>
    </p:spTree>
    <p:extLst>
      <p:ext uri="{BB962C8B-B14F-4D97-AF65-F5344CB8AC3E}">
        <p14:creationId xmlns:p14="http://schemas.microsoft.com/office/powerpoint/2010/main" xmlns="" val="3542320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4" y="585216"/>
            <a:ext cx="7465541" cy="49720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125" y="-17859"/>
            <a:ext cx="4714875" cy="68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449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Скелетное вытяжение в трех направлениях по </a:t>
            </a:r>
            <a:r>
              <a:rPr lang="ru-RU" dirty="0" smtClean="0"/>
              <a:t>Каплану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некоторых случаях, например при большом отеке, ссадинах, застарелых переломах лодыжек и заднего края большеберцовой кости, а также при общем тяжелом состоянии, когда одномоментная репозиция не могла быть осуществлена и имелись противопоказания к оперативному лечению, мы применяли скелетное вытяжение в трех направлениях (рис. 198). Одну спицу проводили через пяточную кость, другую – через передний край большеберцовой кости на 2-3 см выше голеностопного сустава. На обе спицы надевали дуги </a:t>
            </a:r>
            <a:r>
              <a:rPr lang="ru-RU" dirty="0" err="1"/>
              <a:t>Киршнера</a:t>
            </a:r>
            <a:r>
              <a:rPr lang="ru-RU" dirty="0"/>
              <a:t> и ногу укладывали на шину </a:t>
            </a:r>
            <a:r>
              <a:rPr lang="ru-RU" dirty="0" err="1"/>
              <a:t>Белера</a:t>
            </a:r>
            <a:r>
              <a:rPr lang="ru-RU" dirty="0"/>
              <a:t>. За первую спицу, проведенную через пяточную кость, осуществлялось вытяжение вдоль оси голени с грузом 6-7 кг. По обе стороны пяточной кости на спицу надевали два крючка или небольшую дугу </a:t>
            </a:r>
            <a:r>
              <a:rPr lang="ru-RU" dirty="0" err="1"/>
              <a:t>Киршнера</a:t>
            </a:r>
            <a:r>
              <a:rPr lang="ru-RU" dirty="0"/>
              <a:t> и осуществляли вытяжение кверху с грузом 3-4 кг. На вторую спицу, проведенную через большеберцовую кость, надевали дугу </a:t>
            </a:r>
            <a:r>
              <a:rPr lang="ru-RU" dirty="0" err="1"/>
              <a:t>Киршнера</a:t>
            </a:r>
            <a:r>
              <a:rPr lang="ru-RU" dirty="0"/>
              <a:t>, к которой подвешивался груз 3-4 кг, и производили вытяжение книзу. Через 2 дня производилась контрольная рентгенограмма. Когда репозиция достигнута, груз постепенно уменьшают. Через 4 </a:t>
            </a:r>
            <a:r>
              <a:rPr lang="ru-RU" dirty="0" err="1"/>
              <a:t>нед</a:t>
            </a:r>
            <a:r>
              <a:rPr lang="ru-RU" dirty="0"/>
              <a:t> вытяжение снимают и накладывают гипсовую повязку на 2 мес.  </a:t>
            </a:r>
          </a:p>
        </p:txBody>
      </p:sp>
    </p:spTree>
    <p:extLst>
      <p:ext uri="{BB962C8B-B14F-4D97-AF65-F5344CB8AC3E}">
        <p14:creationId xmlns:p14="http://schemas.microsoft.com/office/powerpoint/2010/main" xmlns="" val="276359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суставе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/>
              <a:t>Лодыжка</a:t>
            </a:r>
            <a:r>
              <a:rPr lang="ru-RU" dirty="0"/>
              <a:t> – одна из частей голеностопного сустава, представляет собой дистальную (нижнюю) выступающую часть голени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/>
              <a:t>Особенности голеностопного </a:t>
            </a:r>
            <a:r>
              <a:rPr lang="ru-RU" b="1" dirty="0" smtClean="0"/>
              <a:t>сустава:</a:t>
            </a:r>
            <a:endParaRPr lang="ru-RU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соединение </a:t>
            </a:r>
            <a:r>
              <a:rPr lang="ru-RU" dirty="0"/>
              <a:t>в суставе по типу </a:t>
            </a:r>
            <a:r>
              <a:rPr lang="ru-RU" dirty="0" smtClean="0"/>
              <a:t>шарнира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блоковидный</a:t>
            </a:r>
            <a:r>
              <a:rPr lang="ru-RU" dirty="0"/>
              <a:t> сустав (движение сустава в одной плоскости: изгиб назад и сгибание подошвы, вращение стопы, радиус этих движений до 65 градусов</a:t>
            </a:r>
            <a:r>
              <a:rPr lang="ru-RU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возможны </a:t>
            </a:r>
            <a:r>
              <a:rPr lang="ru-RU" dirty="0"/>
              <a:t>небольшие боковые движения в суставе только во время сгибания </a:t>
            </a:r>
            <a:r>
              <a:rPr lang="ru-RU" dirty="0" smtClean="0"/>
              <a:t>подошвы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стабильный сустав (эта особенность позволяет выдерживать большой вес тела</a:t>
            </a:r>
            <a:r>
              <a:rPr lang="ru-RU" dirty="0" smtClean="0"/>
              <a:t>)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взаимодействует с другими суставами: </a:t>
            </a:r>
            <a:r>
              <a:rPr lang="ru-RU" dirty="0" err="1"/>
              <a:t>подтаранный</a:t>
            </a:r>
            <a:r>
              <a:rPr lang="ru-RU" dirty="0"/>
              <a:t> и </a:t>
            </a:r>
            <a:r>
              <a:rPr lang="ru-RU" dirty="0" smtClean="0"/>
              <a:t>таранно-пяточно-ладьевидный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/>
              <a:t> </a:t>
            </a:r>
            <a:r>
              <a:rPr lang="ru-RU" b="1" dirty="0" smtClean="0"/>
              <a:t>Функции </a:t>
            </a:r>
            <a:r>
              <a:rPr lang="ru-RU" b="1" dirty="0"/>
              <a:t>голеностопного сустава</a:t>
            </a:r>
            <a:r>
              <a:rPr lang="ru-RU" b="1" dirty="0" smtClean="0"/>
              <a:t>:</a:t>
            </a:r>
            <a:endParaRPr lang="ru-RU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работы </a:t>
            </a:r>
            <a:r>
              <a:rPr lang="ru-RU" dirty="0" smtClean="0"/>
              <a:t>стопы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опора для тела </a:t>
            </a:r>
            <a:r>
              <a:rPr lang="ru-RU" dirty="0" smtClean="0"/>
              <a:t>человека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ходьба, бег, спускание по </a:t>
            </a:r>
            <a:r>
              <a:rPr lang="ru-RU" dirty="0" smtClean="0"/>
              <a:t>лестнице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амортизатор тела при </a:t>
            </a:r>
            <a:r>
              <a:rPr lang="ru-RU" dirty="0" smtClean="0"/>
              <a:t>ходьбе</a:t>
            </a:r>
            <a:endParaRPr lang="ru-RU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повороты тела вокруг своей оси, не отрывая стопы от </a:t>
            </a:r>
            <a:r>
              <a:rPr lang="ru-RU" dirty="0" smtClean="0"/>
              <a:t>земли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9524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50" y="-6410"/>
            <a:ext cx="7267575" cy="6864410"/>
          </a:xfrm>
        </p:spPr>
      </p:pic>
    </p:spTree>
    <p:extLst>
      <p:ext uri="{BB962C8B-B14F-4D97-AF65-F5344CB8AC3E}">
        <p14:creationId xmlns:p14="http://schemas.microsoft.com/office/powerpoint/2010/main" xmlns="" val="3760779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Оперативное лечение переломов лодыжек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Показания </a:t>
            </a:r>
            <a:r>
              <a:rPr lang="ru-RU" b="1" dirty="0"/>
              <a:t>к оперативному лечению</a:t>
            </a:r>
            <a:r>
              <a:rPr lang="ru-RU" b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открытые переломы лодыжки,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 неэффективном ручном вправлении или невозможности провести репозицию из-за сложности перелома (смещение в двух и более структурах, интерпозиция обломков – полное откалывание осколка кости, обломки легко смещаются),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застарелые переломы (позднее обращение, когда кости начали сращиваться неправильно),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перелом нижнего заднего отдела большеберцовой и малоберцовой костей более чем на треть поверхности со смещением в комбинации с переломами лодыжек. Такие переломы заживают очень долго и возможны неправильные сращения, формирование артроза голеностопного сустава,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перелом обеих лодыжек,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разрыв </a:t>
            </a:r>
            <a:r>
              <a:rPr lang="ru-RU" dirty="0" err="1"/>
              <a:t>межберцового</a:t>
            </a:r>
            <a:r>
              <a:rPr lang="ru-RU" dirty="0"/>
              <a:t> соединения и сложные разрывы связок голеностопного сустава.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4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5" y="11430"/>
            <a:ext cx="11410950" cy="6846570"/>
          </a:xfrm>
        </p:spPr>
      </p:pic>
    </p:spTree>
    <p:extLst>
      <p:ext uri="{BB962C8B-B14F-4D97-AF65-F5344CB8AC3E}">
        <p14:creationId xmlns:p14="http://schemas.microsoft.com/office/powerpoint/2010/main" xmlns="" val="3395134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9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xmlns="" val="3451020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674" y="585216"/>
            <a:ext cx="8134351" cy="5592366"/>
          </a:xfrm>
        </p:spPr>
      </p:pic>
    </p:spTree>
    <p:extLst>
      <p:ext uri="{BB962C8B-B14F-4D97-AF65-F5344CB8AC3E}">
        <p14:creationId xmlns:p14="http://schemas.microsoft.com/office/powerpoint/2010/main" xmlns="" val="1442200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Реабилитация после перелома </a:t>
            </a:r>
            <a:r>
              <a:rPr lang="ru-RU" b="1" dirty="0" smtClean="0"/>
              <a:t>лодыжки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Первые три недели после хирургического лечения вставать на ногу абсолютно противопоказано, и только через 3-4 недели возможно передвижение пациента на костылях. Гипсовая повязка после операции необходима в течение 2-3 месяцев. После снятия лангеты временно накладывают эластичный бинт в область голеностопного сустава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Полную нагрузку на ногу (передвижение без костылей) можно дать через 3-4 месяца.</a:t>
            </a:r>
            <a:br>
              <a:rPr lang="ru-RU" dirty="0"/>
            </a:br>
            <a:r>
              <a:rPr lang="ru-RU" dirty="0"/>
              <a:t>Полное восстановление функции голеностопного сустава наступает через период от 3 месяцев до 2-х 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3122105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425" y="0"/>
            <a:ext cx="6200722" cy="6858000"/>
          </a:xfrm>
        </p:spPr>
      </p:pic>
    </p:spTree>
    <p:extLst>
      <p:ext uri="{BB962C8B-B14F-4D97-AF65-F5344CB8AC3E}">
        <p14:creationId xmlns:p14="http://schemas.microsoft.com/office/powerpoint/2010/main" xmlns="" val="400906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суставе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Суставные поверхности голеностопного </a:t>
            </a:r>
            <a:r>
              <a:rPr lang="ru-RU" b="1" dirty="0" smtClean="0"/>
              <a:t>сустава</a:t>
            </a:r>
            <a:endParaRPr lang="ru-R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внутренняя </a:t>
            </a:r>
            <a:r>
              <a:rPr lang="ru-RU" b="1" dirty="0"/>
              <a:t>поверхность латеральной лодыжки</a:t>
            </a:r>
            <a:r>
              <a:rPr lang="ru-RU" dirty="0"/>
              <a:t>, соединяется с латеральной </a:t>
            </a:r>
            <a:r>
              <a:rPr lang="ru-RU" dirty="0" err="1"/>
              <a:t>лодыжковой</a:t>
            </a:r>
            <a:r>
              <a:rPr lang="ru-RU" dirty="0"/>
              <a:t> поверхностью таранной </a:t>
            </a:r>
            <a:r>
              <a:rPr lang="ru-RU" dirty="0" smtClean="0"/>
              <a:t>кости;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нижний </a:t>
            </a:r>
            <a:r>
              <a:rPr lang="ru-RU" b="1" dirty="0"/>
              <a:t>конец большеберцовой кости</a:t>
            </a:r>
            <a:r>
              <a:rPr lang="ru-RU" dirty="0"/>
              <a:t> (свод голеностопного сустава</a:t>
            </a:r>
            <a:r>
              <a:rPr lang="ru-RU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внутренняя </a:t>
            </a:r>
            <a:r>
              <a:rPr lang="ru-RU" b="1" dirty="0"/>
              <a:t>поверхность медиальной лодыжки</a:t>
            </a:r>
            <a:r>
              <a:rPr lang="ru-RU" dirty="0"/>
              <a:t>, движения осуществляются относительно медиальной </a:t>
            </a:r>
            <a:r>
              <a:rPr lang="ru-RU" dirty="0" err="1"/>
              <a:t>лодыжковой</a:t>
            </a:r>
            <a:r>
              <a:rPr lang="ru-RU" dirty="0"/>
              <a:t> поверхности таранной </a:t>
            </a:r>
            <a:r>
              <a:rPr lang="ru-RU" dirty="0" smtClean="0"/>
              <a:t>кости;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блок </a:t>
            </a:r>
            <a:r>
              <a:rPr lang="ru-RU" b="1" dirty="0"/>
              <a:t>таранной кости, </a:t>
            </a:r>
            <a:r>
              <a:rPr lang="ru-RU" dirty="0"/>
              <a:t>соединяется с дистальными концами малоберцовой и большеберцовой </a:t>
            </a:r>
            <a:r>
              <a:rPr lang="ru-RU" dirty="0" smtClean="0"/>
              <a:t>костей;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b="1" dirty="0" smtClean="0"/>
              <a:t>латеральная </a:t>
            </a:r>
            <a:r>
              <a:rPr lang="ru-RU" b="1" dirty="0"/>
              <a:t>и медиальная </a:t>
            </a:r>
            <a:r>
              <a:rPr lang="ru-RU" b="1" dirty="0" err="1"/>
              <a:t>лодыжковые</a:t>
            </a:r>
            <a:r>
              <a:rPr lang="ru-RU" b="1" dirty="0"/>
              <a:t> поверхности таранной кости.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414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04825"/>
            <a:ext cx="9172575" cy="57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62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Связочный аппарат голеностопного сустава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Группы связок суставной капсулы </a:t>
            </a:r>
            <a:r>
              <a:rPr lang="ru-RU" b="1" dirty="0" smtClean="0"/>
              <a:t>голеностопа: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Медиальная дельтовидная группа: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большеберцово-ладьевидная связка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передняя и задняя большеберцово-таранные связки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большеберцово-пяточная часть</a:t>
            </a:r>
          </a:p>
          <a:p>
            <a:pPr marL="0" indent="0">
              <a:buNone/>
            </a:pPr>
            <a:r>
              <a:rPr lang="ru-RU" b="1" dirty="0"/>
              <a:t>Латеральная группа связок: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передняя таранно-малоберцовая связка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пяточно-малоберцовая связка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задняя таранно-малоберцовая связка</a:t>
            </a:r>
          </a:p>
          <a:p>
            <a:pPr marL="0" indent="0">
              <a:buNone/>
            </a:pPr>
            <a:r>
              <a:rPr lang="ru-RU" b="1" dirty="0"/>
              <a:t>Передние и задние связки</a:t>
            </a:r>
            <a:r>
              <a:rPr lang="ru-RU" dirty="0"/>
              <a:t> представляют собой утолщения капсулы голеностопа.</a:t>
            </a:r>
          </a:p>
        </p:txBody>
      </p:sp>
    </p:spTree>
    <p:extLst>
      <p:ext uri="{BB962C8B-B14F-4D97-AF65-F5344CB8AC3E}">
        <p14:creationId xmlns:p14="http://schemas.microsoft.com/office/powerpoint/2010/main" xmlns="" val="345350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708" y="1951482"/>
            <a:ext cx="8328911" cy="3098355"/>
          </a:xfrm>
        </p:spPr>
      </p:pic>
    </p:spTree>
    <p:extLst>
      <p:ext uri="{BB962C8B-B14F-4D97-AF65-F5344CB8AC3E}">
        <p14:creationId xmlns:p14="http://schemas.microsoft.com/office/powerpoint/2010/main" xmlns="" val="196338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переломов лодыжек в зависимости от механизма </a:t>
            </a:r>
            <a:r>
              <a:rPr lang="ru-RU" b="1" dirty="0" smtClean="0"/>
              <a:t>травмы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1) </a:t>
            </a:r>
            <a:r>
              <a:rPr lang="ru-RU" b="1" dirty="0" err="1" smtClean="0"/>
              <a:t>Пронационный</a:t>
            </a:r>
            <a:r>
              <a:rPr lang="ru-RU" b="1" dirty="0" smtClean="0"/>
              <a:t> </a:t>
            </a:r>
            <a:r>
              <a:rPr lang="ru-RU" b="1" dirty="0"/>
              <a:t>перелом</a:t>
            </a:r>
            <a:r>
              <a:rPr lang="ru-RU" dirty="0"/>
              <a:t> происходит при подворачивании стопы наружу.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Компоненты </a:t>
            </a:r>
            <a:r>
              <a:rPr lang="ru-RU" b="1" dirty="0" err="1"/>
              <a:t>пронационного</a:t>
            </a:r>
            <a:r>
              <a:rPr lang="ru-RU" b="1" dirty="0"/>
              <a:t> перелома</a:t>
            </a:r>
            <a:r>
              <a:rPr lang="ru-RU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перелом </a:t>
            </a:r>
            <a:r>
              <a:rPr lang="ru-RU" dirty="0"/>
              <a:t>латеральной лодыжки, может сочетаться с растяжением или разрывом латеральной группы </a:t>
            </a:r>
            <a:r>
              <a:rPr lang="ru-RU" dirty="0" smtClean="0"/>
              <a:t>связок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медиальной лодыжки, возможно сочетание с переломом нижних отделов малоберцовой </a:t>
            </a:r>
            <a:r>
              <a:rPr lang="ru-RU" dirty="0" smtClean="0"/>
              <a:t>кости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разрыв </a:t>
            </a:r>
            <a:r>
              <a:rPr lang="ru-RU" dirty="0" err="1"/>
              <a:t>межберцового</a:t>
            </a:r>
            <a:r>
              <a:rPr lang="ru-RU" dirty="0"/>
              <a:t> </a:t>
            </a:r>
            <a:r>
              <a:rPr lang="ru-RU" dirty="0" smtClean="0"/>
              <a:t>соединения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</a:t>
            </a:r>
            <a:r>
              <a:rPr lang="ru-RU" dirty="0" err="1"/>
              <a:t>Дюпюитрена</a:t>
            </a:r>
            <a:r>
              <a:rPr lang="ru-RU" dirty="0"/>
              <a:t> (перелом латеральной лодыжки, нижней части малоберцовой кости, разрыв </a:t>
            </a:r>
            <a:r>
              <a:rPr lang="ru-RU" dirty="0" err="1"/>
              <a:t>межберцового</a:t>
            </a:r>
            <a:r>
              <a:rPr lang="ru-RU" dirty="0"/>
              <a:t> соединения</a:t>
            </a:r>
            <a:r>
              <a:rPr lang="ru-RU" dirty="0" smtClean="0"/>
              <a:t>)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вывих или подвывих стопы </a:t>
            </a:r>
            <a:r>
              <a:rPr lang="ru-RU" dirty="0" smtClean="0"/>
              <a:t>наружу</a:t>
            </a:r>
            <a:endParaRPr lang="ru-RU" dirty="0"/>
          </a:p>
          <a:p>
            <a:pPr marL="128016" lvl="1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наличии всех компонентов </a:t>
            </a:r>
            <a:r>
              <a:rPr lang="ru-RU" dirty="0" err="1"/>
              <a:t>пронационный</a:t>
            </a:r>
            <a:r>
              <a:rPr lang="ru-RU" dirty="0"/>
              <a:t> перлом считается </a:t>
            </a:r>
            <a:r>
              <a:rPr lang="ru-RU" b="1" dirty="0"/>
              <a:t>завершенным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94149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переломов лодыжек в зависимости от механизма травмы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2) </a:t>
            </a:r>
            <a:r>
              <a:rPr lang="ru-RU" b="1" dirty="0" err="1" smtClean="0"/>
              <a:t>Супинационный</a:t>
            </a:r>
            <a:r>
              <a:rPr lang="ru-RU" b="1" dirty="0" smtClean="0"/>
              <a:t> </a:t>
            </a:r>
            <a:r>
              <a:rPr lang="ru-RU" b="1" dirty="0"/>
              <a:t>перелом</a:t>
            </a:r>
            <a:r>
              <a:rPr lang="ru-RU" dirty="0"/>
              <a:t> происходит при подворачивании стопы вовнутрь.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Компоненты </a:t>
            </a:r>
            <a:r>
              <a:rPr lang="ru-RU" b="1" dirty="0" err="1"/>
              <a:t>супинационного</a:t>
            </a:r>
            <a:r>
              <a:rPr lang="ru-RU" b="1" dirty="0"/>
              <a:t> перелома</a:t>
            </a:r>
            <a:r>
              <a:rPr lang="ru-RU" b="1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отрыв </a:t>
            </a:r>
            <a:r>
              <a:rPr lang="ru-RU" dirty="0"/>
              <a:t>латеральной </a:t>
            </a:r>
            <a:r>
              <a:rPr lang="ru-RU" dirty="0" smtClean="0"/>
              <a:t>лодыжки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медиальной </a:t>
            </a:r>
            <a:r>
              <a:rPr lang="ru-RU" dirty="0" smtClean="0"/>
              <a:t>лодыжки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перелом дистальной части большеберцовой </a:t>
            </a:r>
            <a:r>
              <a:rPr lang="ru-RU" dirty="0" smtClean="0"/>
              <a:t>кости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подвывих или вывих стопы </a:t>
            </a:r>
            <a:r>
              <a:rPr lang="ru-RU" dirty="0" smtClean="0"/>
              <a:t>внутрь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1612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</TotalTime>
  <Words>625</Words>
  <Application>Microsoft Office PowerPoint</Application>
  <PresentationFormat>Произвольный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Интеграл</vt:lpstr>
      <vt:lpstr>АО классификация переломов лодыжек</vt:lpstr>
      <vt:lpstr>О суставе</vt:lpstr>
      <vt:lpstr>Слайд 3</vt:lpstr>
      <vt:lpstr>О суставе</vt:lpstr>
      <vt:lpstr>Слайд 5</vt:lpstr>
      <vt:lpstr>Связочный аппарат голеностопного сустава</vt:lpstr>
      <vt:lpstr>Слайд 7</vt:lpstr>
      <vt:lpstr>Виды переломов лодыжек в зависимости от механизма травмы</vt:lpstr>
      <vt:lpstr>Виды переломов лодыжек в зависимости от механизма травмы</vt:lpstr>
      <vt:lpstr>Виды переломов лодыжек в зависимости от механизма травмы</vt:lpstr>
      <vt:lpstr>Слайд 11</vt:lpstr>
      <vt:lpstr>Перелом Потта-Десто</vt:lpstr>
      <vt:lpstr>Слайд 13</vt:lpstr>
      <vt:lpstr>Слайд 14</vt:lpstr>
      <vt:lpstr>Диагностика</vt:lpstr>
      <vt:lpstr>Консервативное лечение перелома лодыжки </vt:lpstr>
      <vt:lpstr>Закрытое вправление обломков костей (закрытая ручная репозиция)</vt:lpstr>
      <vt:lpstr>Слайд 18</vt:lpstr>
      <vt:lpstr>Скелетное вытяжение в трех направлениях по Каплану</vt:lpstr>
      <vt:lpstr>Слайд 20</vt:lpstr>
      <vt:lpstr>Оперативное лечение переломов лодыжек </vt:lpstr>
      <vt:lpstr>Слайд 22</vt:lpstr>
      <vt:lpstr>Слайд 23</vt:lpstr>
      <vt:lpstr>Слайд 24</vt:lpstr>
      <vt:lpstr>Реабилитация после перелома лодыжки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классификация переломов лодыжек</dc:title>
  <dc:creator>ожоговое отд. пост1</dc:creator>
  <cp:lastModifiedBy>USER</cp:lastModifiedBy>
  <cp:revision>17</cp:revision>
  <dcterms:created xsi:type="dcterms:W3CDTF">2017-10-10T15:55:07Z</dcterms:created>
  <dcterms:modified xsi:type="dcterms:W3CDTF">2021-05-17T16:38:17Z</dcterms:modified>
</cp:coreProperties>
</file>