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2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34B9-B2BA-44DE-A810-45C1E8833689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60300-9FA2-4C5F-8B48-AF44D72D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0300-9FA2-4C5F-8B48-AF44D72D965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90CC7A1-1285-4260-9FA9-6B05DFEE418A}" type="datetime1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ru-RU" smtClean="0"/>
              <a:t>Команда "Игла"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E26D-0046-475F-8BA8-282760486A93}" type="datetime1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Команда "Игла"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5E8C-D417-42AF-BB18-A01469D6B39E}" type="datetime1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Команда "Игла"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D92D-EF52-4B8D-BDCE-B686F52AB812}" type="datetime1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Команда "Игла"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762-3798-4A02-ABCF-8D0FA4127897}" type="datetime1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Команда "Игла"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945-80B1-4FC5-AD29-99CBCE3CDB59}" type="datetime1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Команда "Игла"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AAE4FF-8B67-4FA2-AFF6-C55E2F722253}" type="datetime1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Команда "Игла"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6A558D7-4291-4F0C-9AAD-A49301F29D85}" type="datetime1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ru-RU" smtClean="0"/>
              <a:t>Команда "Игла"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17F4-2C36-42C4-93C6-4CB148BCF82E}" type="datetime1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Команда "Игла"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40D2-EFDD-4509-BB3E-CFBE2A8296FF}" type="datetime1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Команда "Игла"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1410-7945-4127-819E-9C5202E1EF7A}" type="datetime1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Команда "Игла"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2D82F19-9463-430D-9648-E5BC711FB09C}" type="datetime1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Команда "Игла"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средства профилактики и обработки пролежней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221088"/>
            <a:ext cx="385192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Кафедра сестринского дела и клинического ухода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3861049"/>
            <a:ext cx="5112568" cy="2088231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Презентацию подготовили: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Команда «Игла»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Брюханова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Лолита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Лебедева </a:t>
            </a:r>
            <a:r>
              <a:rPr lang="ru-RU" sz="2400" dirty="0" err="1" smtClean="0">
                <a:solidFill>
                  <a:schemeClr val="tx2"/>
                </a:solidFill>
              </a:rPr>
              <a:t>Снежана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Руководитель: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Бахшиева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Светлана Алексеевна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Содержимое 7" descr="Эмблема КрасГМ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6005" y="1"/>
            <a:ext cx="1748488" cy="206084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пролежни?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Пролежень (лат. </a:t>
            </a:r>
            <a:r>
              <a:rPr lang="ru-RU" dirty="0" err="1" smtClean="0"/>
              <a:t>decubitus</a:t>
            </a:r>
            <a:r>
              <a:rPr lang="ru-RU" dirty="0" smtClean="0"/>
              <a:t>; </a:t>
            </a:r>
            <a:r>
              <a:rPr lang="ru-RU" dirty="0" err="1" smtClean="0"/>
              <a:t>син</a:t>
            </a:r>
            <a:r>
              <a:rPr lang="ru-RU" dirty="0" smtClean="0"/>
              <a:t>. - </a:t>
            </a:r>
            <a:r>
              <a:rPr lang="ru-RU" dirty="0" err="1" smtClean="0"/>
              <a:t>декубитальная</a:t>
            </a:r>
            <a:r>
              <a:rPr lang="ru-RU" dirty="0" smtClean="0"/>
              <a:t> гангрена) - омертвение (некроз) мягких тканей (кожи с вовлечением подкожной клетчатки, стенки полого органа или кровеносного сосуда и др.), возникающее вследствие ишемии, вызванной продолжительным непрерывным механическим давлением на них</a:t>
            </a:r>
            <a:endParaRPr lang="ru-RU" dirty="0"/>
          </a:p>
        </p:txBody>
      </p:sp>
      <p:pic>
        <p:nvPicPr>
          <p:cNvPr id="7" name="Содержимое 6" descr="пр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852937"/>
            <a:ext cx="4038600" cy="3017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3706688" cy="457200"/>
          </a:xfrm>
        </p:spPr>
        <p:txBody>
          <a:bodyPr/>
          <a:lstStyle/>
          <a:p>
            <a:r>
              <a:rPr lang="ru-RU" dirty="0" smtClean="0"/>
              <a:t>Команда "Игла"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2708920"/>
            <a:ext cx="25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43651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270892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436510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</a:t>
            </a:r>
            <a:endParaRPr lang="ru-RU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4716016" y="6021288"/>
            <a:ext cx="4041648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Степени пролежней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Человек, который подвержен образованию пролежней: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9552" y="6165304"/>
            <a:ext cx="8280920" cy="692696"/>
          </a:xfrm>
        </p:spPr>
        <p:txBody>
          <a:bodyPr/>
          <a:lstStyle/>
          <a:p>
            <a:pPr lvl="0" algn="ctr"/>
            <a:r>
              <a:rPr lang="ru-RU" i="1" dirty="0" smtClean="0"/>
              <a:t>Образование </a:t>
            </a:r>
            <a:r>
              <a:rPr lang="ru-RU" i="1" dirty="0" err="1" smtClean="0"/>
              <a:t>пролежней-свидетельство</a:t>
            </a:r>
            <a:r>
              <a:rPr lang="ru-RU" i="1" dirty="0" smtClean="0"/>
              <a:t> недостаточного ухода за больным!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276872"/>
            <a:ext cx="4041648" cy="4317847"/>
          </a:xfrm>
        </p:spPr>
        <p:txBody>
          <a:bodyPr>
            <a:normAutofit/>
          </a:bodyPr>
          <a:lstStyle/>
          <a:p>
            <a:r>
              <a:rPr lang="ru-RU" dirty="0" smtClean="0"/>
              <a:t>1). Находится в неизменной позе  более 2-х часов;</a:t>
            </a:r>
          </a:p>
          <a:p>
            <a:r>
              <a:rPr lang="ru-RU" dirty="0" smtClean="0"/>
              <a:t>2). Страдает от диабета, язв, сосудистых заболеваний;</a:t>
            </a:r>
          </a:p>
          <a:p>
            <a:r>
              <a:rPr lang="ru-RU" dirty="0" smtClean="0"/>
              <a:t>3). Имеет избыточный вес или наоборот истощён;</a:t>
            </a:r>
          </a:p>
          <a:p>
            <a:r>
              <a:rPr lang="ru-RU" dirty="0" smtClean="0"/>
              <a:t>4). Страдает от </a:t>
            </a:r>
            <a:r>
              <a:rPr lang="ru-RU" dirty="0" err="1" smtClean="0"/>
              <a:t>энуреза</a:t>
            </a:r>
            <a:r>
              <a:rPr lang="ru-RU" dirty="0" smtClean="0"/>
              <a:t> и/или непроизвольной дефекации;</a:t>
            </a:r>
          </a:p>
          <a:p>
            <a:r>
              <a:rPr lang="ru-RU" dirty="0" smtClean="0"/>
              <a:t>5). Страдает от </a:t>
            </a:r>
            <a:r>
              <a:rPr lang="ru-RU" dirty="0" err="1" smtClean="0"/>
              <a:t>гипергидроза</a:t>
            </a:r>
            <a:r>
              <a:rPr lang="ru-RU" dirty="0" smtClean="0"/>
              <a:t> (повышенного потоотделения)</a:t>
            </a:r>
          </a:p>
        </p:txBody>
      </p:sp>
      <p:pic>
        <p:nvPicPr>
          <p:cNvPr id="9" name="Содержимое 8" descr="пр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636912"/>
            <a:ext cx="4041775" cy="2982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Команда "Игла"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Зоны риска образования пролежней</a:t>
            </a:r>
            <a:endParaRPr lang="ru-RU" dirty="0"/>
          </a:p>
        </p:txBody>
      </p:sp>
      <p:pic>
        <p:nvPicPr>
          <p:cNvPr id="4" name="Содержимое 3" descr="пролежн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624736" cy="460851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3706688" cy="457200"/>
          </a:xfrm>
        </p:spPr>
        <p:txBody>
          <a:bodyPr/>
          <a:lstStyle/>
          <a:p>
            <a:r>
              <a:rPr lang="ru-RU" dirty="0" smtClean="0"/>
              <a:t>Команда "Игла"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пролежней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9552" y="6237312"/>
            <a:ext cx="8208912" cy="457200"/>
          </a:xfrm>
        </p:spPr>
        <p:txBody>
          <a:bodyPr/>
          <a:lstStyle/>
          <a:p>
            <a:pPr algn="ctr"/>
            <a:r>
              <a:rPr lang="ru-RU" i="1" dirty="0" smtClean="0"/>
              <a:t>Постоянно осматривайте больного!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5536" y="2132856"/>
            <a:ext cx="4041648" cy="43178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1). Меняйте положение тела:</a:t>
            </a:r>
          </a:p>
          <a:p>
            <a:pPr fontAlgn="base"/>
            <a:r>
              <a:rPr lang="ru-RU" dirty="0" smtClean="0"/>
              <a:t>положение тела </a:t>
            </a:r>
            <a:r>
              <a:rPr lang="ru-RU" dirty="0" err="1" smtClean="0"/>
              <a:t>лёжа-</a:t>
            </a:r>
            <a:r>
              <a:rPr lang="ru-RU" b="1" dirty="0" err="1" smtClean="0"/>
              <a:t>каждые</a:t>
            </a:r>
            <a:r>
              <a:rPr lang="ru-RU" b="1" dirty="0" smtClean="0"/>
              <a:t> 2 часа</a:t>
            </a:r>
            <a:r>
              <a:rPr lang="ru-RU" dirty="0" smtClean="0"/>
              <a:t> (не реже);</a:t>
            </a:r>
          </a:p>
          <a:p>
            <a:pPr fontAlgn="base"/>
            <a:r>
              <a:rPr lang="ru-RU" dirty="0" smtClean="0"/>
              <a:t>Положение сидя/полулёжа меняйте положение </a:t>
            </a:r>
            <a:r>
              <a:rPr lang="ru-RU" b="1" dirty="0" smtClean="0"/>
              <a:t>каждый час</a:t>
            </a:r>
            <a:r>
              <a:rPr lang="ru-RU" dirty="0" smtClean="0"/>
              <a:t> (не реже);</a:t>
            </a:r>
          </a:p>
          <a:p>
            <a:pPr fontAlgn="base">
              <a:buNone/>
            </a:pPr>
            <a:r>
              <a:rPr lang="ru-RU" dirty="0" smtClean="0"/>
              <a:t>2). Кровать должна быть заправлена без складок, при их образовании следует расправить складки;</a:t>
            </a:r>
          </a:p>
          <a:p>
            <a:pPr fontAlgn="base">
              <a:buNone/>
            </a:pPr>
            <a:r>
              <a:rPr lang="ru-RU" dirty="0" smtClean="0"/>
              <a:t>3). При постановке больному катетера стоит следить за тем, чтобы кожа не сдавливалась </a:t>
            </a:r>
          </a:p>
          <a:p>
            <a:pPr fontAlgn="base">
              <a:buNone/>
            </a:pPr>
            <a:r>
              <a:rPr lang="ru-RU" dirty="0" smtClean="0"/>
              <a:t>4). Обрабатывайте кожу дезинфицирующим раствором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3706688" cy="457200"/>
          </a:xfrm>
        </p:spPr>
        <p:txBody>
          <a:bodyPr/>
          <a:lstStyle/>
          <a:p>
            <a:r>
              <a:rPr lang="ru-RU" dirty="0" smtClean="0"/>
              <a:t>Команда "Игла"</a:t>
            </a:r>
            <a:endParaRPr lang="ru-RU" dirty="0"/>
          </a:p>
        </p:txBody>
      </p:sp>
      <p:pic>
        <p:nvPicPr>
          <p:cNvPr id="13" name="Содержимое 12" descr="пр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8050" y="2348881"/>
            <a:ext cx="4041775" cy="364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1" descr="пр8.jpg"/>
          <p:cNvPicPr>
            <a:picLocks noChangeAspect="1"/>
          </p:cNvPicPr>
          <p:nvPr/>
        </p:nvPicPr>
        <p:blipFill>
          <a:blip r:embed="rId2" cstate="print"/>
          <a:srcRect t="25957" b="20308"/>
          <a:stretch>
            <a:fillRect/>
          </a:stretch>
        </p:blipFill>
        <p:spPr>
          <a:xfrm>
            <a:off x="611560" y="4653136"/>
            <a:ext cx="3526160" cy="18947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92696"/>
            <a:ext cx="83820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Специальные средства для профилактики пролежней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535958"/>
          </a:xfrm>
        </p:spPr>
        <p:txBody>
          <a:bodyPr/>
          <a:lstStyle/>
          <a:p>
            <a:r>
              <a:rPr lang="ru-RU" dirty="0" smtClean="0"/>
              <a:t>1). </a:t>
            </a:r>
            <a:r>
              <a:rPr lang="ru-RU" dirty="0" err="1" smtClean="0"/>
              <a:t>Противопролежневые</a:t>
            </a:r>
            <a:endParaRPr lang="ru-RU" dirty="0" smtClean="0"/>
          </a:p>
          <a:p>
            <a:r>
              <a:rPr lang="ru-RU" dirty="0" smtClean="0"/>
              <a:t>подушки и валики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2). Функциональная кровать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3706688" cy="457200"/>
          </a:xfrm>
        </p:spPr>
        <p:txBody>
          <a:bodyPr/>
          <a:lstStyle/>
          <a:p>
            <a:r>
              <a:rPr lang="ru-RU" smtClean="0"/>
              <a:t>Команда "Игла"</a:t>
            </a:r>
            <a:endParaRPr lang="ru-RU"/>
          </a:p>
        </p:txBody>
      </p:sp>
      <p:pic>
        <p:nvPicPr>
          <p:cNvPr id="12" name="Содержимое 11" descr="пр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780928"/>
            <a:ext cx="2156027" cy="1152128"/>
          </a:xfrm>
        </p:spPr>
      </p:pic>
      <p:pic>
        <p:nvPicPr>
          <p:cNvPr id="11" name="Содержимое 9" descr="пр3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251520" y="2780928"/>
            <a:ext cx="2376264" cy="1384174"/>
          </a:xfrm>
        </p:spPr>
      </p:pic>
      <p:pic>
        <p:nvPicPr>
          <p:cNvPr id="13" name="Содержимое 9" descr="пр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492896"/>
            <a:ext cx="3451175" cy="1941286"/>
          </a:xfrm>
          <a:prstGeom prst="rect">
            <a:avLst/>
          </a:prstGeom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467544" y="4221088"/>
            <a:ext cx="4041648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ru-RU" sz="1900" b="1" dirty="0" smtClean="0">
                <a:solidFill>
                  <a:schemeClr val="tx1">
                    <a:tint val="95000"/>
                  </a:schemeClr>
                </a:solidFill>
              </a:rPr>
              <a:t>3). </a:t>
            </a:r>
            <a:r>
              <a:rPr lang="ru-RU" sz="1900" b="1" dirty="0" err="1" smtClean="0">
                <a:solidFill>
                  <a:schemeClr val="tx1">
                    <a:tint val="95000"/>
                  </a:schemeClr>
                </a:solidFill>
              </a:rPr>
              <a:t>Противопролежневый</a:t>
            </a:r>
            <a:r>
              <a:rPr lang="ru-RU" sz="1900" b="1" dirty="0" smtClean="0">
                <a:solidFill>
                  <a:schemeClr val="tx1">
                    <a:tint val="95000"/>
                  </a:schemeClr>
                </a:solidFill>
              </a:rPr>
              <a:t> матрас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12"/>
          <p:cNvSpPr txBox="1">
            <a:spLocks/>
          </p:cNvSpPr>
          <p:nvPr/>
        </p:nvSpPr>
        <p:spPr>
          <a:xfrm>
            <a:off x="395536" y="6356577"/>
            <a:ext cx="4041648" cy="50142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Матрас не заменяет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необходимости смены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положений тела человека в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постели!</a:t>
            </a: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4788024" y="4221088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ru-RU" sz="1900" b="1" dirty="0" smtClean="0">
                <a:solidFill>
                  <a:schemeClr val="tx1">
                    <a:tint val="95000"/>
                  </a:schemeClr>
                </a:solidFill>
              </a:rPr>
              <a:t>4). Легкое одеяло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Содержимое 14" descr="пр9.jpeg"/>
          <p:cNvPicPr>
            <a:picLocks noChangeAspect="1"/>
          </p:cNvPicPr>
          <p:nvPr/>
        </p:nvPicPr>
        <p:blipFill>
          <a:blip r:embed="rId6" cstate="print"/>
          <a:srcRect t="29663" b="20308"/>
          <a:stretch>
            <a:fillRect/>
          </a:stretch>
        </p:blipFill>
        <p:spPr>
          <a:xfrm>
            <a:off x="5220072" y="4725144"/>
            <a:ext cx="3382144" cy="169204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Содержимое 20" descr="пр12.jpg"/>
          <p:cNvPicPr>
            <a:picLocks noChangeAspect="1"/>
          </p:cNvPicPr>
          <p:nvPr/>
        </p:nvPicPr>
        <p:blipFill>
          <a:blip r:embed="rId3" cstate="print"/>
          <a:srcRect t="9739" b="9105"/>
          <a:stretch>
            <a:fillRect/>
          </a:stretch>
        </p:blipFill>
        <p:spPr>
          <a:xfrm>
            <a:off x="4788024" y="1988840"/>
            <a:ext cx="2218184" cy="1800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</p:pic>
      <p:pic>
        <p:nvPicPr>
          <p:cNvPr id="17" name="Содержимое 16" descr="камфорный спирт.jpe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 l="28019" r="27511"/>
          <a:stretch>
            <a:fillRect/>
          </a:stretch>
        </p:blipFill>
        <p:spPr>
          <a:xfrm>
            <a:off x="467544" y="2204864"/>
            <a:ext cx="896901" cy="2016869"/>
          </a:xfrm>
          <a:ln>
            <a:solidFill>
              <a:schemeClr val="accent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382000" cy="1224136"/>
          </a:xfrm>
        </p:spPr>
        <p:txBody>
          <a:bodyPr/>
          <a:lstStyle/>
          <a:p>
            <a:r>
              <a:rPr lang="ru-RU" dirty="0" smtClean="0"/>
              <a:t>Чем обрабатывать пролежни?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4041648" cy="457200"/>
          </a:xfrm>
        </p:spPr>
        <p:txBody>
          <a:bodyPr/>
          <a:lstStyle/>
          <a:p>
            <a:r>
              <a:rPr lang="ru-RU" dirty="0" smtClean="0"/>
              <a:t>Пролежни </a:t>
            </a:r>
            <a:r>
              <a:rPr lang="en-US" dirty="0" smtClean="0"/>
              <a:t>I</a:t>
            </a:r>
            <a:r>
              <a:rPr lang="ru-RU" dirty="0" smtClean="0"/>
              <a:t> степени: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484784"/>
            <a:ext cx="4041775" cy="457200"/>
          </a:xfrm>
        </p:spPr>
        <p:txBody>
          <a:bodyPr/>
          <a:lstStyle/>
          <a:p>
            <a:r>
              <a:rPr lang="ru-RU" dirty="0" smtClean="0"/>
              <a:t>Пролежни </a:t>
            </a:r>
            <a:r>
              <a:rPr lang="en-US" dirty="0" smtClean="0"/>
              <a:t>II</a:t>
            </a:r>
            <a:r>
              <a:rPr lang="ru-RU" dirty="0" smtClean="0"/>
              <a:t> степени: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3706688" cy="457200"/>
          </a:xfrm>
        </p:spPr>
        <p:txBody>
          <a:bodyPr/>
          <a:lstStyle/>
          <a:p>
            <a:r>
              <a:rPr lang="ru-RU" dirty="0" smtClean="0"/>
              <a:t>Команда "Игла"</a:t>
            </a:r>
            <a:endParaRPr lang="ru-RU" dirty="0"/>
          </a:p>
        </p:txBody>
      </p:sp>
      <p:sp>
        <p:nvSpPr>
          <p:cNvPr id="20" name="Содержимое 2"/>
          <p:cNvSpPr>
            <a:spLocks noGrp="1"/>
          </p:cNvSpPr>
          <p:nvPr>
            <p:ph sz="quarter" idx="4"/>
          </p:nvPr>
        </p:nvSpPr>
        <p:spPr>
          <a:xfrm>
            <a:off x="-252536" y="4221088"/>
            <a:ext cx="2267744" cy="64807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10% раствор камфорного спирта</a:t>
            </a:r>
            <a:endParaRPr lang="ru-RU" dirty="0"/>
          </a:p>
        </p:txBody>
      </p:sp>
      <p:pic>
        <p:nvPicPr>
          <p:cNvPr id="21" name="Содержимое 9" descr="пр0.jpg"/>
          <p:cNvPicPr>
            <a:picLocks noChangeAspect="1"/>
          </p:cNvPicPr>
          <p:nvPr/>
        </p:nvPicPr>
        <p:blipFill>
          <a:blip r:embed="rId5" cstate="print"/>
          <a:srcRect l="34133" t="3559" r="31990" b="5508"/>
          <a:stretch>
            <a:fillRect/>
          </a:stretch>
        </p:blipFill>
        <p:spPr>
          <a:xfrm>
            <a:off x="1979712" y="1916832"/>
            <a:ext cx="1046234" cy="2808312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</p:pic>
      <p:pic>
        <p:nvPicPr>
          <p:cNvPr id="22" name="Содержимое 11" descr="пр10.jpg"/>
          <p:cNvPicPr>
            <a:picLocks noChangeAspect="1"/>
          </p:cNvPicPr>
          <p:nvPr/>
        </p:nvPicPr>
        <p:blipFill>
          <a:blip r:embed="rId6" cstate="print"/>
          <a:srcRect l="18159" t="6969" r="17436" b="7117"/>
          <a:stretch>
            <a:fillRect/>
          </a:stretch>
        </p:blipFill>
        <p:spPr>
          <a:xfrm>
            <a:off x="3059832" y="1916832"/>
            <a:ext cx="960106" cy="288032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</p:pic>
      <p:sp>
        <p:nvSpPr>
          <p:cNvPr id="23" name="Содержимое 3"/>
          <p:cNvSpPr txBox="1">
            <a:spLocks/>
          </p:cNvSpPr>
          <p:nvPr/>
        </p:nvSpPr>
        <p:spPr>
          <a:xfrm>
            <a:off x="1619672" y="4797152"/>
            <a:ext cx="3024336" cy="36004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Антисептические средства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Содержимое 16" descr="пр11.jpg"/>
          <p:cNvPicPr>
            <a:picLocks noChangeAspect="1"/>
          </p:cNvPicPr>
          <p:nvPr/>
        </p:nvPicPr>
        <p:blipFill>
          <a:blip r:embed="rId7" cstate="print"/>
          <a:srcRect l="3822" t="32087" r="1679" b="37602"/>
          <a:stretch>
            <a:fillRect/>
          </a:stretch>
        </p:blipFill>
        <p:spPr>
          <a:xfrm>
            <a:off x="251520" y="5085184"/>
            <a:ext cx="3816424" cy="1224136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</p:pic>
      <p:sp>
        <p:nvSpPr>
          <p:cNvPr id="27" name="Содержимое 17"/>
          <p:cNvSpPr txBox="1">
            <a:spLocks/>
          </p:cNvSpPr>
          <p:nvPr/>
        </p:nvSpPr>
        <p:spPr>
          <a:xfrm>
            <a:off x="251520" y="6309320"/>
            <a:ext cx="4392488" cy="360040"/>
          </a:xfrm>
          <a:prstGeom prst="rect">
            <a:avLst/>
          </a:prstGeom>
          <a:noFill/>
          <a:ln w="12700">
            <a:noFill/>
          </a:ln>
        </p:spPr>
        <p:txBody>
          <a:bodyPr vert="horz" anchor="ctr"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Обработка кожи препаратами, улучшающими местное кровообращение</a:t>
            </a:r>
            <a:endParaRPr kumimoji="0" lang="ru-RU" sz="17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Содержимое 18"/>
          <p:cNvSpPr txBox="1">
            <a:spLocks/>
          </p:cNvSpPr>
          <p:nvPr/>
        </p:nvSpPr>
        <p:spPr>
          <a:xfrm>
            <a:off x="7020272" y="1988840"/>
            <a:ext cx="1944216" cy="1800200"/>
          </a:xfrm>
          <a:prstGeom prst="rect">
            <a:avLst/>
          </a:prstGeom>
          <a:noFill/>
          <a:ln w="12700">
            <a:noFill/>
          </a:ln>
        </p:spPr>
        <p:txBody>
          <a:bodyPr vert="horz" anchor="ctr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Накладывание антисептических повязок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Содержимое 21"/>
          <p:cNvSpPr txBox="1">
            <a:spLocks/>
          </p:cNvSpPr>
          <p:nvPr/>
        </p:nvSpPr>
        <p:spPr>
          <a:xfrm>
            <a:off x="4788024" y="3933056"/>
            <a:ext cx="4038600" cy="459496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Пролежни </a:t>
            </a:r>
            <a:r>
              <a:rPr kumimoji="0" lang="en-US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 </a:t>
            </a:r>
            <a:r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</a:t>
            </a:r>
            <a:r>
              <a:rPr kumimoji="0" lang="en-US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 </a:t>
            </a:r>
            <a:r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степени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" name="Содержимое 24" descr="пр13.jpg"/>
          <p:cNvPicPr>
            <a:picLocks noChangeAspect="1"/>
          </p:cNvPicPr>
          <p:nvPr/>
        </p:nvPicPr>
        <p:blipFill>
          <a:blip r:embed="rId8" cstate="print"/>
          <a:srcRect l="9171" t="26116" r="7028" b="9696"/>
          <a:stretch>
            <a:fillRect/>
          </a:stretch>
        </p:blipFill>
        <p:spPr>
          <a:xfrm>
            <a:off x="4788024" y="4437112"/>
            <a:ext cx="2397600" cy="1377345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</p:pic>
      <p:pic>
        <p:nvPicPr>
          <p:cNvPr id="33" name="Содержимое 26" descr="левомеколь.jpg"/>
          <p:cNvPicPr>
            <a:picLocks noChangeAspect="1"/>
          </p:cNvPicPr>
          <p:nvPr/>
        </p:nvPicPr>
        <p:blipFill>
          <a:blip r:embed="rId9" cstate="print"/>
          <a:srcRect t="27588" b="22277"/>
          <a:stretch>
            <a:fillRect/>
          </a:stretch>
        </p:blipFill>
        <p:spPr>
          <a:xfrm>
            <a:off x="4788024" y="5877272"/>
            <a:ext cx="2468033" cy="792088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</p:pic>
      <p:sp>
        <p:nvSpPr>
          <p:cNvPr id="34" name="Содержимое 27"/>
          <p:cNvSpPr txBox="1">
            <a:spLocks/>
          </p:cNvSpPr>
          <p:nvPr/>
        </p:nvSpPr>
        <p:spPr>
          <a:xfrm>
            <a:off x="7236296" y="4509120"/>
            <a:ext cx="1907704" cy="2088232"/>
          </a:xfrm>
          <a:prstGeom prst="rect">
            <a:avLst/>
          </a:prstGeom>
          <a:noFill/>
          <a:ln w="12700">
            <a:noFill/>
          </a:ln>
        </p:spPr>
        <p:txBody>
          <a:bodyPr vert="horz" anchor="ctr"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Препараты местного действия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Содержимое 5" descr="КрасГМ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420888"/>
            <a:ext cx="4546848" cy="3620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3706688" cy="457200"/>
          </a:xfrm>
        </p:spPr>
        <p:txBody>
          <a:bodyPr/>
          <a:lstStyle/>
          <a:p>
            <a:r>
              <a:rPr lang="ru-RU" dirty="0" smtClean="0"/>
              <a:t>Команда "Игла"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2204864"/>
            <a:ext cx="3754760" cy="4066467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Источники: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Учебное пособие для вузов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«Уход за больными в терапевтической клинике» В. Н. Ослопов, О.В. Богоявленская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https://pro-palliativ.ru/blog/profilaktika-i-lechenie-prolezhnej/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175</TotalTime>
  <Words>305</Words>
  <Application>Microsoft Office PowerPoint</Application>
  <PresentationFormat>Экран (4:3)</PresentationFormat>
  <Paragraphs>68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Современные средства профилактики и обработки пролежней</vt:lpstr>
      <vt:lpstr>Что такое пролежни?</vt:lpstr>
      <vt:lpstr>Человек, который подвержен образованию пролежней:</vt:lpstr>
      <vt:lpstr>Зоны риска образования пролежней</vt:lpstr>
      <vt:lpstr>Профилактика пролежней</vt:lpstr>
      <vt:lpstr>Специальные средства для профилактики пролежней</vt:lpstr>
      <vt:lpstr>Чем обрабатывать пролежни?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средства профилактики и обработки пролежней</dc:title>
  <dc:creator>Лолик</dc:creator>
  <cp:lastModifiedBy>Владелец</cp:lastModifiedBy>
  <cp:revision>20</cp:revision>
  <dcterms:created xsi:type="dcterms:W3CDTF">2021-12-06T06:58:47Z</dcterms:created>
  <dcterms:modified xsi:type="dcterms:W3CDTF">2021-12-07T13:53:41Z</dcterms:modified>
</cp:coreProperties>
</file>