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2"/>
  </p:normalViewPr>
  <p:slideViewPr>
    <p:cSldViewPr>
      <p:cViewPr varScale="1">
        <p:scale>
          <a:sx n="99" d="100"/>
          <a:sy n="99" d="100"/>
        </p:scale>
        <p:origin x="20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980" y="293370"/>
            <a:ext cx="8194039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4489"/>
            <a:ext cx="8072119" cy="433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"/>
            <a:ext cx="8194039" cy="3615091"/>
          </a:xfrm>
          <a:prstGeom prst="rect">
            <a:avLst/>
          </a:prstGeom>
        </p:spPr>
        <p:txBody>
          <a:bodyPr vert="horz" wrap="square" lIns="0" tIns="12026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Дефекты </a:t>
            </a:r>
            <a:r>
              <a:rPr sz="2800" spc="-25" dirty="0"/>
              <a:t>коронковой </a:t>
            </a:r>
            <a:r>
              <a:rPr sz="2800" spc="-5" dirty="0"/>
              <a:t>части</a:t>
            </a:r>
            <a:r>
              <a:rPr sz="2800" spc="25" dirty="0"/>
              <a:t> </a:t>
            </a:r>
            <a:r>
              <a:rPr sz="2800" spc="-15" dirty="0"/>
              <a:t>зуба.</a:t>
            </a:r>
            <a:endParaRPr sz="2800" dirty="0"/>
          </a:p>
          <a:p>
            <a:pPr algn="ctr"/>
            <a:r>
              <a:rPr sz="2800" spc="-10" dirty="0"/>
              <a:t>Этиология, классификация,</a:t>
            </a:r>
            <a:r>
              <a:rPr sz="2800" spc="-15" dirty="0"/>
              <a:t> </a:t>
            </a:r>
            <a:r>
              <a:rPr sz="2800" spc="-10" dirty="0" err="1"/>
              <a:t>диагностика</a:t>
            </a:r>
            <a:r>
              <a:rPr sz="2800" spc="-10" dirty="0"/>
              <a:t>.</a:t>
            </a:r>
            <a:r>
              <a:rPr lang="ru-RU" sz="2800" spc="-15" dirty="0"/>
              <a:t> Методы </a:t>
            </a:r>
            <a:r>
              <a:rPr lang="ru-RU" sz="2800" spc="-5" dirty="0"/>
              <a:t>лечения </a:t>
            </a:r>
            <a:r>
              <a:rPr lang="ru-RU" sz="2800" spc="-15" dirty="0"/>
              <a:t>дефектов твердых  тканей </a:t>
            </a:r>
            <a:r>
              <a:rPr lang="ru-RU" sz="2800" spc="-10" dirty="0"/>
              <a:t>зубов.</a:t>
            </a:r>
            <a:r>
              <a:rPr lang="ru-RU" sz="2800" spc="15" dirty="0"/>
              <a:t> </a:t>
            </a:r>
            <a:r>
              <a:rPr lang="ru-RU" sz="2800" spc="-10" dirty="0" err="1"/>
              <a:t>Микропротезирование</a:t>
            </a:r>
            <a:r>
              <a:rPr lang="ru-RU" sz="3600" spc="-10" dirty="0"/>
              <a:t>.</a:t>
            </a:r>
            <a:br>
              <a:rPr lang="ru-RU" sz="3600" dirty="0"/>
            </a:b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276600" y="3615092"/>
            <a:ext cx="5614034" cy="307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Выполнил ординатор кафедры ортопедической стоматологии по специальности «стоматология ортопедическая»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 Джамбровский Владимир Алексеевич 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Рецензент профессор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 Чижов Юрий Васильевич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8045450" cy="4439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195" marR="5080" indent="-278130">
              <a:lnSpc>
                <a:spcPct val="99800"/>
              </a:lnSpc>
              <a:spcBef>
                <a:spcPts val="95"/>
              </a:spcBef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600" spc="-15" dirty="0">
                <a:latin typeface="Calibri"/>
                <a:cs typeface="Calibri"/>
              </a:rPr>
              <a:t>При </a:t>
            </a:r>
            <a:r>
              <a:rPr sz="2600" b="1" spc="-15" dirty="0">
                <a:latin typeface="Calibri"/>
                <a:cs typeface="Calibri"/>
              </a:rPr>
              <a:t>очаговой </a:t>
            </a:r>
            <a:r>
              <a:rPr sz="2600" b="1" spc="-10" dirty="0">
                <a:latin typeface="Calibri"/>
                <a:cs typeface="Calibri"/>
              </a:rPr>
              <a:t>форме </a:t>
            </a:r>
            <a:r>
              <a:rPr sz="2600" spc="-20" dirty="0">
                <a:latin typeface="Calibri"/>
                <a:cs typeface="Calibri"/>
              </a:rPr>
              <a:t>поражаются </a:t>
            </a:r>
            <a:r>
              <a:rPr sz="2600" spc="-15" dirty="0">
                <a:latin typeface="Calibri"/>
                <a:cs typeface="Calibri"/>
              </a:rPr>
              <a:t>зачатки </a:t>
            </a:r>
            <a:r>
              <a:rPr sz="2600" spc="-25" dirty="0">
                <a:latin typeface="Calibri"/>
                <a:cs typeface="Calibri"/>
              </a:rPr>
              <a:t>как  </a:t>
            </a:r>
            <a:r>
              <a:rPr sz="2600" spc="-15" dirty="0">
                <a:latin typeface="Calibri"/>
                <a:cs typeface="Calibri"/>
              </a:rPr>
              <a:t>временных, </a:t>
            </a:r>
            <a:r>
              <a:rPr sz="2600" spc="-10" dirty="0">
                <a:latin typeface="Calibri"/>
                <a:cs typeface="Calibri"/>
              </a:rPr>
              <a:t>так и </a:t>
            </a:r>
            <a:r>
              <a:rPr sz="2600" spc="-15" dirty="0">
                <a:latin typeface="Calibri"/>
                <a:cs typeface="Calibri"/>
              </a:rPr>
              <a:t>постоянных зубов, </a:t>
            </a:r>
            <a:r>
              <a:rPr sz="2600" spc="-20" dirty="0">
                <a:latin typeface="Calibri"/>
                <a:cs typeface="Calibri"/>
              </a:rPr>
              <a:t>чаще </a:t>
            </a:r>
            <a:r>
              <a:rPr sz="2600" spc="-15" dirty="0">
                <a:latin typeface="Calibri"/>
                <a:cs typeface="Calibri"/>
              </a:rPr>
              <a:t>резцов,  </a:t>
            </a:r>
            <a:r>
              <a:rPr sz="2600" spc="-20" dirty="0">
                <a:latin typeface="Calibri"/>
                <a:cs typeface="Calibri"/>
              </a:rPr>
              <a:t>клыков </a:t>
            </a:r>
            <a:r>
              <a:rPr sz="2600" spc="-1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постоянных моляров. </a:t>
            </a:r>
            <a:r>
              <a:rPr sz="2600" spc="-10" dirty="0">
                <a:latin typeface="Calibri"/>
                <a:cs typeface="Calibri"/>
              </a:rPr>
              <a:t>Клинически  </a:t>
            </a:r>
            <a:r>
              <a:rPr sz="2600" spc="-20" dirty="0">
                <a:latin typeface="Calibri"/>
                <a:cs typeface="Calibri"/>
              </a:rPr>
              <a:t>отмечаются шероховатая </a:t>
            </a:r>
            <a:r>
              <a:rPr sz="2600" spc="-15" dirty="0">
                <a:latin typeface="Calibri"/>
                <a:cs typeface="Calibri"/>
              </a:rPr>
              <a:t>поверхность, </a:t>
            </a:r>
            <a:r>
              <a:rPr sz="2600" spc="-25" dirty="0">
                <a:latin typeface="Calibri"/>
                <a:cs typeface="Calibri"/>
              </a:rPr>
              <a:t>желтая </a:t>
            </a:r>
            <a:r>
              <a:rPr sz="2600" spc="-20" dirty="0">
                <a:latin typeface="Calibri"/>
                <a:cs typeface="Calibri"/>
              </a:rPr>
              <a:t>окраска,  </a:t>
            </a:r>
            <a:r>
              <a:rPr sz="2600" spc="-15" dirty="0">
                <a:latin typeface="Calibri"/>
                <a:cs typeface="Calibri"/>
              </a:rPr>
              <a:t>уменьшение </a:t>
            </a:r>
            <a:r>
              <a:rPr sz="2600" spc="-10" dirty="0">
                <a:latin typeface="Calibri"/>
                <a:cs typeface="Calibri"/>
              </a:rPr>
              <a:t>размера и </a:t>
            </a:r>
            <a:r>
              <a:rPr sz="2600" spc="-20" dirty="0">
                <a:latin typeface="Calibri"/>
                <a:cs typeface="Calibri"/>
              </a:rPr>
              <a:t>неодинаковая </a:t>
            </a:r>
            <a:r>
              <a:rPr sz="2600" spc="-15" dirty="0">
                <a:latin typeface="Calibri"/>
                <a:cs typeface="Calibri"/>
              </a:rPr>
              <a:t>плотность </a:t>
            </a:r>
            <a:r>
              <a:rPr sz="2600" spc="-20" dirty="0">
                <a:latin typeface="Calibri"/>
                <a:cs typeface="Calibri"/>
              </a:rPr>
              <a:t>ткани  коронки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зуба.</a:t>
            </a:r>
            <a:endParaRPr sz="2600">
              <a:latin typeface="Calibri"/>
              <a:cs typeface="Calibri"/>
            </a:endParaRPr>
          </a:p>
          <a:p>
            <a:pPr marL="290195" marR="254000" indent="-278130">
              <a:lnSpc>
                <a:spcPct val="99800"/>
              </a:lnSpc>
              <a:spcBef>
                <a:spcPts val="515"/>
              </a:spcBef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600" b="1" spc="-15" dirty="0">
                <a:latin typeface="Calibri"/>
                <a:cs typeface="Calibri"/>
              </a:rPr>
              <a:t>Системная </a:t>
            </a:r>
            <a:r>
              <a:rPr sz="2600" b="1" spc="-10" dirty="0">
                <a:latin typeface="Calibri"/>
                <a:cs typeface="Calibri"/>
              </a:rPr>
              <a:t>гипоплазия </a:t>
            </a:r>
            <a:r>
              <a:rPr sz="2600" spc="-15" dirty="0">
                <a:latin typeface="Calibri"/>
                <a:cs typeface="Calibri"/>
              </a:rPr>
              <a:t>сопровождается нарушением  </a:t>
            </a:r>
            <a:r>
              <a:rPr sz="2600" spc="-10" dirty="0">
                <a:latin typeface="Calibri"/>
                <a:cs typeface="Calibri"/>
              </a:rPr>
              <a:t>строения эмали </a:t>
            </a:r>
            <a:r>
              <a:rPr sz="2600" spc="-30" dirty="0">
                <a:latin typeface="Calibri"/>
                <a:cs typeface="Calibri"/>
              </a:rPr>
              <a:t>только </a:t>
            </a:r>
            <a:r>
              <a:rPr sz="2600" spc="-20" dirty="0">
                <a:latin typeface="Calibri"/>
                <a:cs typeface="Calibri"/>
              </a:rPr>
              <a:t>той </a:t>
            </a:r>
            <a:r>
              <a:rPr sz="2600" spc="-15" dirty="0">
                <a:latin typeface="Calibri"/>
                <a:cs typeface="Calibri"/>
              </a:rPr>
              <a:t>группы зубов, </a:t>
            </a:r>
            <a:r>
              <a:rPr sz="2600" spc="-25" dirty="0">
                <a:latin typeface="Calibri"/>
                <a:cs typeface="Calibri"/>
              </a:rPr>
              <a:t>которая  </a:t>
            </a:r>
            <a:r>
              <a:rPr sz="2600" spc="-20" dirty="0">
                <a:latin typeface="Calibri"/>
                <a:cs typeface="Calibri"/>
              </a:rPr>
              <a:t>формируется </a:t>
            </a:r>
            <a:r>
              <a:rPr sz="2600" spc="-5" dirty="0">
                <a:latin typeface="Calibri"/>
                <a:cs typeface="Calibri"/>
              </a:rPr>
              <a:t>в </a:t>
            </a:r>
            <a:r>
              <a:rPr sz="2600" spc="-25" dirty="0">
                <a:latin typeface="Calibri"/>
                <a:cs typeface="Calibri"/>
              </a:rPr>
              <a:t>один </a:t>
            </a:r>
            <a:r>
              <a:rPr sz="2600" spc="-10" dirty="0">
                <a:latin typeface="Calibri"/>
                <a:cs typeface="Calibri"/>
              </a:rPr>
              <a:t>и </a:t>
            </a:r>
            <a:r>
              <a:rPr sz="2600" spc="-25" dirty="0">
                <a:latin typeface="Calibri"/>
                <a:cs typeface="Calibri"/>
              </a:rPr>
              <a:t>тот же </a:t>
            </a:r>
            <a:r>
              <a:rPr sz="2600" spc="-20" dirty="0">
                <a:latin typeface="Calibri"/>
                <a:cs typeface="Calibri"/>
              </a:rPr>
              <a:t>промежуток </a:t>
            </a:r>
            <a:r>
              <a:rPr sz="2600" spc="-15" dirty="0">
                <a:latin typeface="Calibri"/>
                <a:cs typeface="Calibri"/>
              </a:rPr>
              <a:t>времени.  </a:t>
            </a:r>
            <a:r>
              <a:rPr sz="2600" spc="-20" dirty="0">
                <a:latin typeface="Calibri"/>
                <a:cs typeface="Calibri"/>
              </a:rPr>
              <a:t>Характерно </a:t>
            </a:r>
            <a:r>
              <a:rPr sz="2600" spc="-10" dirty="0">
                <a:latin typeface="Calibri"/>
                <a:cs typeface="Calibri"/>
              </a:rPr>
              <a:t>образование чашеобразных </a:t>
            </a:r>
            <a:r>
              <a:rPr sz="2600" spc="-25" dirty="0">
                <a:latin typeface="Calibri"/>
                <a:cs typeface="Calibri"/>
              </a:rPr>
              <a:t>углублений  округлой </a:t>
            </a:r>
            <a:r>
              <a:rPr sz="2600" spc="-10" dirty="0">
                <a:latin typeface="Calibri"/>
                <a:cs typeface="Calibri"/>
              </a:rPr>
              <a:t>или овальной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формы.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809" y="365759"/>
            <a:ext cx="854456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Зубы </a:t>
            </a:r>
            <a:r>
              <a:rPr sz="3200" b="1" spc="-5" dirty="0">
                <a:latin typeface="Calibri"/>
                <a:cs typeface="Calibri"/>
              </a:rPr>
              <a:t>Фурнье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b="1" spc="-35" dirty="0">
                <a:latin typeface="Calibri"/>
                <a:cs typeface="Calibri"/>
              </a:rPr>
              <a:t>Гетчинсона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b="1" spc="-20" dirty="0">
                <a:latin typeface="Calibri"/>
                <a:cs typeface="Calibri"/>
              </a:rPr>
              <a:t>Пфлюгера </a:t>
            </a:r>
            <a:r>
              <a:rPr sz="3200" spc="-10" dirty="0">
                <a:latin typeface="Calibri"/>
                <a:cs typeface="Calibri"/>
              </a:rPr>
              <a:t>считаются  </a:t>
            </a:r>
            <a:r>
              <a:rPr sz="3200" spc="-5" dirty="0">
                <a:latin typeface="Calibri"/>
                <a:cs typeface="Calibri"/>
              </a:rPr>
              <a:t>разновидностью </a:t>
            </a:r>
            <a:r>
              <a:rPr sz="3200" spc="-10" dirty="0">
                <a:latin typeface="Calibri"/>
                <a:cs typeface="Calibri"/>
              </a:rPr>
              <a:t>системной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гипоплазии.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99900"/>
              </a:lnSpc>
            </a:pPr>
            <a:r>
              <a:rPr sz="3200" spc="-15" dirty="0">
                <a:latin typeface="Calibri"/>
                <a:cs typeface="Calibri"/>
              </a:rPr>
              <a:t>Коронка </a:t>
            </a:r>
            <a:r>
              <a:rPr sz="3200" spc="-10" dirty="0">
                <a:latin typeface="Calibri"/>
                <a:cs typeface="Calibri"/>
              </a:rPr>
              <a:t>зуба приобретает </a:t>
            </a:r>
            <a:r>
              <a:rPr sz="3200" spc="-5" dirty="0">
                <a:latin typeface="Calibri"/>
                <a:cs typeface="Calibri"/>
              </a:rPr>
              <a:t>своеобразную  </a:t>
            </a:r>
            <a:r>
              <a:rPr sz="3200" spc="-10" dirty="0">
                <a:latin typeface="Calibri"/>
                <a:cs typeface="Calibri"/>
              </a:rPr>
              <a:t>бочкообразную форму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20" dirty="0">
                <a:latin typeface="Calibri"/>
                <a:cs typeface="Calibri"/>
              </a:rPr>
              <a:t>полулунной </a:t>
            </a:r>
            <a:r>
              <a:rPr sz="3200" spc="-10" dirty="0">
                <a:latin typeface="Calibri"/>
                <a:cs typeface="Calibri"/>
              </a:rPr>
              <a:t>выемкой </a:t>
            </a:r>
            <a:r>
              <a:rPr sz="3200" spc="-5" dirty="0">
                <a:latin typeface="Calibri"/>
                <a:cs typeface="Calibri"/>
              </a:rPr>
              <a:t>на  </a:t>
            </a:r>
            <a:r>
              <a:rPr sz="3200" spc="-20" dirty="0">
                <a:latin typeface="Calibri"/>
                <a:cs typeface="Calibri"/>
              </a:rPr>
              <a:t>режущем </a:t>
            </a:r>
            <a:r>
              <a:rPr sz="3200" spc="-5" dirty="0">
                <a:latin typeface="Calibri"/>
                <a:cs typeface="Calibri"/>
              </a:rPr>
              <a:t>крае </a:t>
            </a:r>
            <a:r>
              <a:rPr sz="3200" spc="-10" dirty="0">
                <a:latin typeface="Calibri"/>
                <a:cs typeface="Calibri"/>
              </a:rPr>
              <a:t>передних резцов верхней </a:t>
            </a:r>
            <a:r>
              <a:rPr sz="3200" spc="-5" dirty="0">
                <a:latin typeface="Calibri"/>
                <a:cs typeface="Calibri"/>
              </a:rPr>
              <a:t>или  нижней</a:t>
            </a:r>
            <a:r>
              <a:rPr sz="3200" spc="-15" dirty="0">
                <a:latin typeface="Calibri"/>
                <a:cs typeface="Calibri"/>
              </a:rPr>
              <a:t> челюсти.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3429000"/>
            <a:ext cx="4248150" cy="305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7429" y="3216910"/>
            <a:ext cx="3959860" cy="3481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438149"/>
            <a:ext cx="8058784" cy="2893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2700" spc="-15" dirty="0">
                <a:latin typeface="Calibri"/>
                <a:cs typeface="Calibri"/>
              </a:rPr>
              <a:t>Для зубов </a:t>
            </a:r>
            <a:r>
              <a:rPr sz="2700" b="1" spc="-25" dirty="0">
                <a:latin typeface="Calibri"/>
                <a:cs typeface="Calibri"/>
              </a:rPr>
              <a:t>Пфлюгера </a:t>
            </a:r>
            <a:r>
              <a:rPr sz="2700" spc="-15" dirty="0">
                <a:latin typeface="Calibri"/>
                <a:cs typeface="Calibri"/>
              </a:rPr>
              <a:t>характерна конусовидная форма  постоянных </a:t>
            </a:r>
            <a:r>
              <a:rPr sz="2700" spc="-20" dirty="0">
                <a:latin typeface="Calibri"/>
                <a:cs typeface="Calibri"/>
              </a:rPr>
              <a:t>моляров. </a:t>
            </a:r>
            <a:r>
              <a:rPr sz="2700" spc="-30" dirty="0">
                <a:latin typeface="Calibri"/>
                <a:cs typeface="Calibri"/>
              </a:rPr>
              <a:t>Гипоплазия </a:t>
            </a:r>
            <a:r>
              <a:rPr sz="2700" spc="-20" dirty="0">
                <a:latin typeface="Calibri"/>
                <a:cs typeface="Calibri"/>
              </a:rPr>
              <a:t>режущих </a:t>
            </a:r>
            <a:r>
              <a:rPr sz="2700" spc="-10" dirty="0">
                <a:latin typeface="Calibri"/>
                <a:cs typeface="Calibri"/>
              </a:rPr>
              <a:t>краев и  </a:t>
            </a:r>
            <a:r>
              <a:rPr sz="2700" spc="-15" dirty="0">
                <a:latin typeface="Calibri"/>
                <a:cs typeface="Calibri"/>
              </a:rPr>
              <a:t>бугров способствует </a:t>
            </a:r>
            <a:r>
              <a:rPr sz="2700" spc="-10" dirty="0">
                <a:latin typeface="Calibri"/>
                <a:cs typeface="Calibri"/>
              </a:rPr>
              <a:t>возникновению </a:t>
            </a:r>
            <a:r>
              <a:rPr sz="2700" spc="-15" dirty="0">
                <a:latin typeface="Calibri"/>
                <a:cs typeface="Calibri"/>
              </a:rPr>
              <a:t>повышенной  стираемости </a:t>
            </a:r>
            <a:r>
              <a:rPr sz="2700" spc="-20" dirty="0">
                <a:latin typeface="Calibri"/>
                <a:cs typeface="Calibri"/>
              </a:rPr>
              <a:t>твердых тканей </a:t>
            </a:r>
            <a:r>
              <a:rPr sz="2700" spc="-15" dirty="0">
                <a:latin typeface="Calibri"/>
                <a:cs typeface="Calibri"/>
              </a:rPr>
              <a:t>зубов </a:t>
            </a:r>
            <a:r>
              <a:rPr sz="2700" spc="-10" dirty="0">
                <a:latin typeface="Calibri"/>
                <a:cs typeface="Calibri"/>
              </a:rPr>
              <a:t>и </a:t>
            </a:r>
            <a:r>
              <a:rPr sz="2700" spc="-20" dirty="0">
                <a:latin typeface="Calibri"/>
                <a:cs typeface="Calibri"/>
              </a:rPr>
              <a:t>часто приводит </a:t>
            </a:r>
            <a:r>
              <a:rPr sz="2700" spc="-5" dirty="0">
                <a:latin typeface="Calibri"/>
                <a:cs typeface="Calibri"/>
              </a:rPr>
              <a:t>к  </a:t>
            </a:r>
            <a:r>
              <a:rPr sz="2700" spc="-20" dirty="0">
                <a:latin typeface="Calibri"/>
                <a:cs typeface="Calibri"/>
              </a:rPr>
              <a:t>эстетической </a:t>
            </a:r>
            <a:r>
              <a:rPr sz="2700" spc="-25" dirty="0">
                <a:latin typeface="Calibri"/>
                <a:cs typeface="Calibri"/>
              </a:rPr>
              <a:t>неудовлетворенности </a:t>
            </a:r>
            <a:r>
              <a:rPr sz="2700" spc="-10" dirty="0">
                <a:latin typeface="Calibri"/>
                <a:cs typeface="Calibri"/>
              </a:rPr>
              <a:t>пациента внешним  </a:t>
            </a:r>
            <a:r>
              <a:rPr sz="2700" spc="-20" dirty="0">
                <a:latin typeface="Calibri"/>
                <a:cs typeface="Calibri"/>
              </a:rPr>
              <a:t>видом </a:t>
            </a:r>
            <a:r>
              <a:rPr sz="2700" spc="-15" dirty="0">
                <a:latin typeface="Calibri"/>
                <a:cs typeface="Calibri"/>
              </a:rPr>
              <a:t>зубов. </a:t>
            </a:r>
            <a:r>
              <a:rPr sz="2700" spc="-10" dirty="0">
                <a:latin typeface="Calibri"/>
                <a:cs typeface="Calibri"/>
              </a:rPr>
              <a:t>При местной гипоплазии </a:t>
            </a:r>
            <a:r>
              <a:rPr sz="2700" spc="-20" dirty="0">
                <a:latin typeface="Calibri"/>
                <a:cs typeface="Calibri"/>
              </a:rPr>
              <a:t>поражается  </a:t>
            </a:r>
            <a:r>
              <a:rPr sz="2700" spc="-35" dirty="0">
                <a:latin typeface="Calibri"/>
                <a:cs typeface="Calibri"/>
              </a:rPr>
              <a:t>один </a:t>
            </a:r>
            <a:r>
              <a:rPr sz="2700" spc="-10" dirty="0">
                <a:latin typeface="Calibri"/>
                <a:cs typeface="Calibri"/>
              </a:rPr>
              <a:t>или два </a:t>
            </a:r>
            <a:r>
              <a:rPr sz="2700" spc="-15" dirty="0">
                <a:latin typeface="Calibri"/>
                <a:cs typeface="Calibri"/>
              </a:rPr>
              <a:t>постоянных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зуба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4372" y="3526792"/>
            <a:ext cx="4175759" cy="3196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F0CED-62EB-4348-A295-95BC408288D3}"/>
              </a:ext>
            </a:extLst>
          </p:cNvPr>
          <p:cNvSpPr txBox="1"/>
          <p:nvPr/>
        </p:nvSpPr>
        <p:spPr>
          <a:xfrm>
            <a:off x="2362200" y="494042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Зубы </a:t>
            </a:r>
            <a:r>
              <a:rPr lang="ru-RU" dirty="0" err="1"/>
              <a:t>Пфлюгера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8036559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Гиперплазия </a:t>
            </a:r>
            <a:r>
              <a:rPr sz="3200" b="1" spc="-5" dirty="0">
                <a:latin typeface="Calibri"/>
                <a:cs typeface="Calibri"/>
              </a:rPr>
              <a:t>эмали </a:t>
            </a:r>
            <a:r>
              <a:rPr sz="3200" spc="-5" dirty="0">
                <a:latin typeface="Calibri"/>
                <a:cs typeface="Calibri"/>
              </a:rPr>
              <a:t>(эмалевые </a:t>
            </a:r>
            <a:r>
              <a:rPr sz="3200" spc="-15" dirty="0">
                <a:latin typeface="Calibri"/>
                <a:cs typeface="Calibri"/>
              </a:rPr>
              <a:t>капли)  представляет </a:t>
            </a:r>
            <a:r>
              <a:rPr sz="3200" spc="-5" dirty="0">
                <a:latin typeface="Calibri"/>
                <a:cs typeface="Calibri"/>
              </a:rPr>
              <a:t>собой </a:t>
            </a:r>
            <a:r>
              <a:rPr sz="3200" spc="-10" dirty="0">
                <a:latin typeface="Calibri"/>
                <a:cs typeface="Calibri"/>
              </a:rPr>
              <a:t>избыточное </a:t>
            </a:r>
            <a:r>
              <a:rPr sz="3200" spc="-5" dirty="0">
                <a:latin typeface="Calibri"/>
                <a:cs typeface="Calibri"/>
              </a:rPr>
              <a:t>образование  </a:t>
            </a:r>
            <a:r>
              <a:rPr sz="3200" spc="-10" dirty="0">
                <a:latin typeface="Calibri"/>
                <a:cs typeface="Calibri"/>
              </a:rPr>
              <a:t>ткани зуба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процессе </a:t>
            </a:r>
            <a:r>
              <a:rPr sz="3200" spc="-15" dirty="0">
                <a:latin typeface="Calibri"/>
                <a:cs typeface="Calibri"/>
              </a:rPr>
              <a:t>его </a:t>
            </a:r>
            <a:r>
              <a:rPr sz="3200" spc="-5" dirty="0">
                <a:latin typeface="Calibri"/>
                <a:cs typeface="Calibri"/>
              </a:rPr>
              <a:t>развития, </a:t>
            </a:r>
            <a:r>
              <a:rPr sz="3200" spc="-15" dirty="0">
                <a:latin typeface="Calibri"/>
                <a:cs typeface="Calibri"/>
              </a:rPr>
              <a:t>чаще  </a:t>
            </a:r>
            <a:r>
              <a:rPr sz="3200" spc="-10" dirty="0">
                <a:latin typeface="Calibri"/>
                <a:cs typeface="Calibri"/>
              </a:rPr>
              <a:t>всего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5" dirty="0">
                <a:latin typeface="Calibri"/>
                <a:cs typeface="Calibri"/>
              </a:rPr>
              <a:t>области </a:t>
            </a:r>
            <a:r>
              <a:rPr sz="3200" spc="-5" dirty="0">
                <a:latin typeface="Calibri"/>
                <a:cs typeface="Calibri"/>
              </a:rPr>
              <a:t>шейки </a:t>
            </a:r>
            <a:r>
              <a:rPr sz="3200" spc="-10" dirty="0">
                <a:latin typeface="Calibri"/>
                <a:cs typeface="Calibri"/>
              </a:rPr>
              <a:t>зуба, </a:t>
            </a:r>
            <a:r>
              <a:rPr sz="3200" spc="-5" dirty="0">
                <a:latin typeface="Calibri"/>
                <a:cs typeface="Calibri"/>
              </a:rPr>
              <a:t>на </a:t>
            </a:r>
            <a:r>
              <a:rPr sz="3200" spc="-10" dirty="0">
                <a:latin typeface="Calibri"/>
                <a:cs typeface="Calibri"/>
              </a:rPr>
              <a:t>границе </a:t>
            </a:r>
            <a:r>
              <a:rPr sz="3200" spc="-5" dirty="0">
                <a:latin typeface="Calibri"/>
                <a:cs typeface="Calibri"/>
              </a:rPr>
              <a:t>эмали 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цемента, </a:t>
            </a:r>
            <a:r>
              <a:rPr sz="3200" dirty="0">
                <a:latin typeface="Calibri"/>
                <a:cs typeface="Calibri"/>
              </a:rPr>
              <a:t>а </a:t>
            </a:r>
            <a:r>
              <a:rPr sz="3200" spc="-15" dirty="0">
                <a:latin typeface="Calibri"/>
                <a:cs typeface="Calibri"/>
              </a:rPr>
              <a:t>также </a:t>
            </a:r>
            <a:r>
              <a:rPr sz="3200" spc="-5" dirty="0">
                <a:latin typeface="Calibri"/>
                <a:cs typeface="Calibri"/>
              </a:rPr>
              <a:t>на </a:t>
            </a:r>
            <a:r>
              <a:rPr sz="3200" spc="-10" dirty="0">
                <a:latin typeface="Calibri"/>
                <a:cs typeface="Calibri"/>
              </a:rPr>
              <a:t>контактной  поверхности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7922259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Флюороз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поражение </a:t>
            </a:r>
            <a:r>
              <a:rPr sz="3200" spc="-20" dirty="0">
                <a:latin typeface="Calibri"/>
                <a:cs typeface="Calibri"/>
              </a:rPr>
              <a:t>твердых </a:t>
            </a:r>
            <a:r>
              <a:rPr sz="3200" spc="-15" dirty="0">
                <a:latin typeface="Calibri"/>
                <a:cs typeface="Calibri"/>
              </a:rPr>
              <a:t>тканей </a:t>
            </a:r>
            <a:r>
              <a:rPr sz="3200" spc="-10" dirty="0">
                <a:latin typeface="Calibri"/>
                <a:cs typeface="Calibri"/>
              </a:rPr>
              <a:t>зуба  </a:t>
            </a:r>
            <a:r>
              <a:rPr sz="3200" spc="-15" dirty="0">
                <a:latin typeface="Calibri"/>
                <a:cs typeface="Calibri"/>
              </a:rPr>
              <a:t>вследствие употребления </a:t>
            </a:r>
            <a:r>
              <a:rPr sz="3200" spc="-5" dirty="0">
                <a:latin typeface="Calibri"/>
                <a:cs typeface="Calibri"/>
              </a:rPr>
              <a:t>питьевой </a:t>
            </a:r>
            <a:r>
              <a:rPr sz="3200" spc="-30" dirty="0">
                <a:latin typeface="Calibri"/>
                <a:cs typeface="Calibri"/>
              </a:rPr>
              <a:t>воды </a:t>
            </a:r>
            <a:r>
              <a:rPr sz="3200" dirty="0">
                <a:latin typeface="Calibri"/>
                <a:cs typeface="Calibri"/>
              </a:rPr>
              <a:t>с  </a:t>
            </a:r>
            <a:r>
              <a:rPr sz="3200" spc="-5" dirty="0">
                <a:latin typeface="Calibri"/>
                <a:cs typeface="Calibri"/>
              </a:rPr>
              <a:t>высоким </a:t>
            </a:r>
            <a:r>
              <a:rPr sz="3200" spc="-25" dirty="0">
                <a:latin typeface="Calibri"/>
                <a:cs typeface="Calibri"/>
              </a:rPr>
              <a:t>содержанием </a:t>
            </a:r>
            <a:r>
              <a:rPr sz="3200" spc="-15" dirty="0">
                <a:latin typeface="Calibri"/>
                <a:cs typeface="Calibri"/>
              </a:rPr>
              <a:t>фтористых  </a:t>
            </a:r>
            <a:r>
              <a:rPr sz="3200" spc="-10" dirty="0">
                <a:latin typeface="Calibri"/>
                <a:cs typeface="Calibri"/>
              </a:rPr>
              <a:t>соединений. </a:t>
            </a:r>
            <a:r>
              <a:rPr sz="3200" spc="-15" dirty="0">
                <a:latin typeface="Calibri"/>
                <a:cs typeface="Calibri"/>
              </a:rPr>
              <a:t>Фтор является </a:t>
            </a:r>
            <a:r>
              <a:rPr sz="3200" spc="-5" dirty="0">
                <a:latin typeface="Calibri"/>
                <a:cs typeface="Calibri"/>
              </a:rPr>
              <a:t>ферментативным  </a:t>
            </a:r>
            <a:r>
              <a:rPr sz="3200" spc="-10" dirty="0">
                <a:latin typeface="Calibri"/>
                <a:cs typeface="Calibri"/>
              </a:rPr>
              <a:t>ядом, </a:t>
            </a:r>
            <a:r>
              <a:rPr sz="3200" spc="-5" dirty="0">
                <a:latin typeface="Calibri"/>
                <a:cs typeface="Calibri"/>
              </a:rPr>
              <a:t>он </a:t>
            </a:r>
            <a:r>
              <a:rPr sz="3200" spc="-10" dirty="0">
                <a:latin typeface="Calibri"/>
                <a:cs typeface="Calibri"/>
              </a:rPr>
              <a:t>токсически </a:t>
            </a:r>
            <a:r>
              <a:rPr sz="3200" spc="-15" dirty="0">
                <a:latin typeface="Calibri"/>
                <a:cs typeface="Calibri"/>
              </a:rPr>
              <a:t>действует </a:t>
            </a:r>
            <a:r>
              <a:rPr sz="3200" dirty="0">
                <a:latin typeface="Calibri"/>
                <a:cs typeface="Calibri"/>
              </a:rPr>
              <a:t>на  </a:t>
            </a:r>
            <a:r>
              <a:rPr sz="3200" spc="-15" dirty="0">
                <a:latin typeface="Calibri"/>
                <a:cs typeface="Calibri"/>
              </a:rPr>
              <a:t>амелобласты, </a:t>
            </a:r>
            <a:r>
              <a:rPr sz="3200" spc="-20" dirty="0">
                <a:latin typeface="Calibri"/>
                <a:cs typeface="Calibri"/>
              </a:rPr>
              <a:t>что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25" dirty="0">
                <a:latin typeface="Calibri"/>
                <a:cs typeface="Calibri"/>
              </a:rPr>
              <a:t>ведет </a:t>
            </a:r>
            <a:r>
              <a:rPr sz="3200" dirty="0">
                <a:latin typeface="Calibri"/>
                <a:cs typeface="Calibri"/>
              </a:rPr>
              <a:t>к </a:t>
            </a:r>
            <a:r>
              <a:rPr sz="3200" spc="-5" dirty="0">
                <a:latin typeface="Calibri"/>
                <a:cs typeface="Calibri"/>
              </a:rPr>
              <a:t>неправильному  формированию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эмали.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222250"/>
            <a:ext cx="8175625" cy="2425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2600" b="1" spc="5" dirty="0">
                <a:latin typeface="Calibri"/>
                <a:cs typeface="Calibri"/>
              </a:rPr>
              <a:t>Дисплазия </a:t>
            </a:r>
            <a:r>
              <a:rPr sz="2600" b="1" dirty="0">
                <a:latin typeface="Calibri"/>
                <a:cs typeface="Calibri"/>
              </a:rPr>
              <a:t>Капдепона </a:t>
            </a:r>
            <a:r>
              <a:rPr sz="2600" spc="5" dirty="0">
                <a:latin typeface="Calibri"/>
                <a:cs typeface="Calibri"/>
              </a:rPr>
              <a:t>(синдром </a:t>
            </a:r>
            <a:r>
              <a:rPr sz="2600" dirty="0">
                <a:latin typeface="Calibri"/>
                <a:cs typeface="Calibri"/>
              </a:rPr>
              <a:t>Стентона-Капдепона) </a:t>
            </a:r>
            <a:r>
              <a:rPr sz="2600" spc="10" dirty="0">
                <a:latin typeface="Calibri"/>
                <a:cs typeface="Calibri"/>
              </a:rPr>
              <a:t>–  </a:t>
            </a:r>
            <a:r>
              <a:rPr sz="2600" dirty="0">
                <a:latin typeface="Calibri"/>
                <a:cs typeface="Calibri"/>
              </a:rPr>
              <a:t>наследственное </a:t>
            </a:r>
            <a:r>
              <a:rPr sz="2600" spc="5" dirty="0">
                <a:latin typeface="Calibri"/>
                <a:cs typeface="Calibri"/>
              </a:rPr>
              <a:t>нарушение развития временных </a:t>
            </a:r>
            <a:r>
              <a:rPr sz="2600" spc="10" dirty="0">
                <a:latin typeface="Calibri"/>
                <a:cs typeface="Calibri"/>
              </a:rPr>
              <a:t>и  </a:t>
            </a:r>
            <a:r>
              <a:rPr sz="2600" spc="5" dirty="0">
                <a:latin typeface="Calibri"/>
                <a:cs typeface="Calibri"/>
              </a:rPr>
              <a:t>постоянных зубов. </a:t>
            </a:r>
            <a:r>
              <a:rPr sz="2600" spc="10" dirty="0">
                <a:latin typeface="Calibri"/>
                <a:cs typeface="Calibri"/>
              </a:rPr>
              <a:t>Из-за </a:t>
            </a:r>
            <a:r>
              <a:rPr sz="2600" dirty="0">
                <a:latin typeface="Calibri"/>
                <a:cs typeface="Calibri"/>
              </a:rPr>
              <a:t>неполноценной </a:t>
            </a:r>
            <a:r>
              <a:rPr sz="2600" spc="5" dirty="0">
                <a:latin typeface="Calibri"/>
                <a:cs typeface="Calibri"/>
              </a:rPr>
              <a:t>структуры  </a:t>
            </a:r>
            <a:r>
              <a:rPr sz="2600" dirty="0">
                <a:latin typeface="Calibri"/>
                <a:cs typeface="Calibri"/>
              </a:rPr>
              <a:t>тканей зубов вскоре </a:t>
            </a:r>
            <a:r>
              <a:rPr sz="2600" spc="5" dirty="0">
                <a:latin typeface="Calibri"/>
                <a:cs typeface="Calibri"/>
              </a:rPr>
              <a:t>после их прорезывания </a:t>
            </a:r>
            <a:r>
              <a:rPr sz="2600" dirty="0">
                <a:latin typeface="Calibri"/>
                <a:cs typeface="Calibri"/>
              </a:rPr>
              <a:t>скалывается  </a:t>
            </a:r>
            <a:r>
              <a:rPr sz="2600" spc="5" dirty="0">
                <a:latin typeface="Calibri"/>
                <a:cs typeface="Calibri"/>
              </a:rPr>
              <a:t>эмаль, </a:t>
            </a:r>
            <a:r>
              <a:rPr sz="2600" spc="-5" dirty="0">
                <a:latin typeface="Calibri"/>
                <a:cs typeface="Calibri"/>
              </a:rPr>
              <a:t>происходит </a:t>
            </a:r>
            <a:r>
              <a:rPr sz="2600" spc="5" dirty="0">
                <a:latin typeface="Calibri"/>
                <a:cs typeface="Calibri"/>
              </a:rPr>
              <a:t>усиленное стирание </a:t>
            </a:r>
            <a:r>
              <a:rPr sz="2600" dirty="0">
                <a:latin typeface="Calibri"/>
                <a:cs typeface="Calibri"/>
              </a:rPr>
              <a:t>зубов, </a:t>
            </a:r>
            <a:r>
              <a:rPr sz="2600" spc="10" dirty="0">
                <a:latin typeface="Calibri"/>
                <a:cs typeface="Calibri"/>
              </a:rPr>
              <a:t>при </a:t>
            </a:r>
            <a:r>
              <a:rPr sz="2600" spc="-10" dirty="0">
                <a:latin typeface="Calibri"/>
                <a:cs typeface="Calibri"/>
              </a:rPr>
              <a:t>этом  </a:t>
            </a:r>
            <a:r>
              <a:rPr sz="2600" spc="5" dirty="0">
                <a:latin typeface="Calibri"/>
                <a:cs typeface="Calibri"/>
              </a:rPr>
              <a:t>зубы </a:t>
            </a:r>
            <a:r>
              <a:rPr sz="2600" spc="10" dirty="0">
                <a:latin typeface="Calibri"/>
                <a:cs typeface="Calibri"/>
              </a:rPr>
              <a:t>слабо </a:t>
            </a:r>
            <a:r>
              <a:rPr sz="2600" dirty="0">
                <a:latin typeface="Calibri"/>
                <a:cs typeface="Calibri"/>
              </a:rPr>
              <a:t>реагируют </a:t>
            </a:r>
            <a:r>
              <a:rPr sz="2600" spc="5" dirty="0">
                <a:latin typeface="Calibri"/>
                <a:cs typeface="Calibri"/>
              </a:rPr>
              <a:t>на </a:t>
            </a:r>
            <a:r>
              <a:rPr sz="2600" spc="10" dirty="0">
                <a:latin typeface="Calibri"/>
                <a:cs typeface="Calibri"/>
              </a:rPr>
              <a:t>все </a:t>
            </a:r>
            <a:r>
              <a:rPr sz="2600" spc="5" dirty="0">
                <a:latin typeface="Calibri"/>
                <a:cs typeface="Calibri"/>
              </a:rPr>
              <a:t>виды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раздражителей.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5739" y="3069589"/>
            <a:ext cx="626491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BDAD-611F-F24B-AACB-0AFC53C250A4}"/>
              </a:ext>
            </a:extLst>
          </p:cNvPr>
          <p:cNvSpPr txBox="1"/>
          <p:nvPr/>
        </p:nvSpPr>
        <p:spPr>
          <a:xfrm>
            <a:off x="3124200" y="645108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Дисплазия </a:t>
            </a:r>
            <a:r>
              <a:rPr lang="ru-RU" dirty="0" err="1"/>
              <a:t>Капдепона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3124200"/>
            <a:ext cx="440563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5509" y="547369"/>
            <a:ext cx="4189730" cy="236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349" y="3124200"/>
            <a:ext cx="3995420" cy="299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129" y="547369"/>
            <a:ext cx="3959860" cy="2223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0EB95-8AD4-4940-8ADF-A772439B5BA7}"/>
              </a:ext>
            </a:extLst>
          </p:cNvPr>
          <p:cNvSpPr txBox="1"/>
          <p:nvPr/>
        </p:nvSpPr>
        <p:spPr>
          <a:xfrm>
            <a:off x="3343498" y="628979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дисплазии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19"/>
            <a:ext cx="8051165" cy="423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3050" b="1" spc="5" dirty="0">
                <a:latin typeface="Calibri"/>
                <a:cs typeface="Calibri"/>
              </a:rPr>
              <a:t>Эрозия </a:t>
            </a:r>
            <a:r>
              <a:rPr sz="3050" b="1" spc="-5" dirty="0">
                <a:latin typeface="Calibri"/>
                <a:cs typeface="Calibri"/>
              </a:rPr>
              <a:t>твердых </a:t>
            </a:r>
            <a:r>
              <a:rPr sz="3050" b="1" dirty="0">
                <a:latin typeface="Calibri"/>
                <a:cs typeface="Calibri"/>
              </a:rPr>
              <a:t>тканей зубов </a:t>
            </a:r>
            <a:r>
              <a:rPr sz="3050" spc="10" dirty="0">
                <a:latin typeface="Calibri"/>
                <a:cs typeface="Calibri"/>
              </a:rPr>
              <a:t>–  </a:t>
            </a:r>
            <a:r>
              <a:rPr sz="3050" dirty="0">
                <a:latin typeface="Calibri"/>
                <a:cs typeface="Calibri"/>
              </a:rPr>
              <a:t>прогрессирующая </a:t>
            </a:r>
            <a:r>
              <a:rPr sz="3050" spc="5" dirty="0">
                <a:latin typeface="Calibri"/>
                <a:cs typeface="Calibri"/>
              </a:rPr>
              <a:t>чашеобразная убыль эмали </a:t>
            </a:r>
            <a:r>
              <a:rPr sz="3050" spc="10" dirty="0">
                <a:latin typeface="Calibri"/>
                <a:cs typeface="Calibri"/>
              </a:rPr>
              <a:t>и  </a:t>
            </a:r>
            <a:r>
              <a:rPr sz="3050" dirty="0">
                <a:latin typeface="Calibri"/>
                <a:cs typeface="Calibri"/>
              </a:rPr>
              <a:t>дентина </a:t>
            </a:r>
            <a:r>
              <a:rPr sz="3050" spc="5" dirty="0">
                <a:latin typeface="Calibri"/>
                <a:cs typeface="Calibri"/>
              </a:rPr>
              <a:t>на </a:t>
            </a:r>
            <a:r>
              <a:rPr sz="3050" spc="-5" dirty="0">
                <a:latin typeface="Calibri"/>
                <a:cs typeface="Calibri"/>
              </a:rPr>
              <a:t>вестибулярной </a:t>
            </a:r>
            <a:r>
              <a:rPr sz="3050" dirty="0">
                <a:latin typeface="Calibri"/>
                <a:cs typeface="Calibri"/>
              </a:rPr>
              <a:t>поверхности. </a:t>
            </a:r>
            <a:r>
              <a:rPr sz="3050" spc="10" dirty="0">
                <a:latin typeface="Calibri"/>
                <a:cs typeface="Calibri"/>
              </a:rPr>
              <a:t>Форма  </a:t>
            </a:r>
            <a:r>
              <a:rPr sz="3050" spc="-5" dirty="0">
                <a:latin typeface="Calibri"/>
                <a:cs typeface="Calibri"/>
              </a:rPr>
              <a:t>участка </a:t>
            </a:r>
            <a:r>
              <a:rPr sz="3050" spc="5" dirty="0">
                <a:latin typeface="Calibri"/>
                <a:cs typeface="Calibri"/>
              </a:rPr>
              <a:t>неправильно </a:t>
            </a:r>
            <a:r>
              <a:rPr sz="3050" spc="-10" dirty="0">
                <a:latin typeface="Calibri"/>
                <a:cs typeface="Calibri"/>
              </a:rPr>
              <a:t>округлая, </a:t>
            </a:r>
            <a:r>
              <a:rPr sz="3050" dirty="0">
                <a:latin typeface="Calibri"/>
                <a:cs typeface="Calibri"/>
              </a:rPr>
              <a:t>поверхность  </a:t>
            </a:r>
            <a:r>
              <a:rPr sz="3050" spc="-15" dirty="0">
                <a:latin typeface="Calibri"/>
                <a:cs typeface="Calibri"/>
              </a:rPr>
              <a:t>гладкая, </a:t>
            </a:r>
            <a:r>
              <a:rPr sz="3050" spc="5" dirty="0">
                <a:latin typeface="Calibri"/>
                <a:cs typeface="Calibri"/>
              </a:rPr>
              <a:t>дно </a:t>
            </a:r>
            <a:r>
              <a:rPr sz="3050" spc="-10" dirty="0">
                <a:latin typeface="Calibri"/>
                <a:cs typeface="Calibri"/>
              </a:rPr>
              <a:t>твердое, блестящее. </a:t>
            </a:r>
            <a:r>
              <a:rPr sz="3050" spc="10" dirty="0">
                <a:latin typeface="Calibri"/>
                <a:cs typeface="Calibri"/>
              </a:rPr>
              <a:t>В </a:t>
            </a:r>
            <a:r>
              <a:rPr sz="3050" spc="5" dirty="0">
                <a:latin typeface="Calibri"/>
                <a:cs typeface="Calibri"/>
              </a:rPr>
              <a:t>основном  </a:t>
            </a:r>
            <a:r>
              <a:rPr sz="3050" spc="-5" dirty="0">
                <a:latin typeface="Calibri"/>
                <a:cs typeface="Calibri"/>
              </a:rPr>
              <a:t>поражаются передние </a:t>
            </a:r>
            <a:r>
              <a:rPr sz="3050" dirty="0">
                <a:latin typeface="Calibri"/>
                <a:cs typeface="Calibri"/>
              </a:rPr>
              <a:t>зубы верхней </a:t>
            </a:r>
            <a:r>
              <a:rPr sz="3050" spc="-5" dirty="0">
                <a:latin typeface="Calibri"/>
                <a:cs typeface="Calibri"/>
              </a:rPr>
              <a:t>челюсти,  премоляры </a:t>
            </a:r>
            <a:r>
              <a:rPr sz="3050" spc="5" dirty="0">
                <a:latin typeface="Calibri"/>
                <a:cs typeface="Calibri"/>
              </a:rPr>
              <a:t>обеих </a:t>
            </a:r>
            <a:r>
              <a:rPr sz="3050" spc="-10" dirty="0">
                <a:latin typeface="Calibri"/>
                <a:cs typeface="Calibri"/>
              </a:rPr>
              <a:t>челюстей </a:t>
            </a:r>
            <a:r>
              <a:rPr sz="3050" spc="10" dirty="0">
                <a:latin typeface="Calibri"/>
                <a:cs typeface="Calibri"/>
              </a:rPr>
              <a:t>и клыки </a:t>
            </a:r>
            <a:r>
              <a:rPr sz="3050" spc="5" dirty="0">
                <a:latin typeface="Calibri"/>
                <a:cs typeface="Calibri"/>
              </a:rPr>
              <a:t>нижней  </a:t>
            </a:r>
            <a:r>
              <a:rPr sz="3050" spc="-5" dirty="0">
                <a:latin typeface="Calibri"/>
                <a:cs typeface="Calibri"/>
              </a:rPr>
              <a:t>челюсти (как </a:t>
            </a:r>
            <a:r>
              <a:rPr sz="3050" spc="5" dirty="0">
                <a:latin typeface="Calibri"/>
                <a:cs typeface="Calibri"/>
              </a:rPr>
              <a:t>правило, не менее </a:t>
            </a:r>
            <a:r>
              <a:rPr sz="3050" dirty="0">
                <a:latin typeface="Calibri"/>
                <a:cs typeface="Calibri"/>
              </a:rPr>
              <a:t>двух  симметрично </a:t>
            </a:r>
            <a:r>
              <a:rPr sz="3050" spc="-5" dirty="0">
                <a:latin typeface="Calibri"/>
                <a:cs typeface="Calibri"/>
              </a:rPr>
              <a:t>расположенных</a:t>
            </a:r>
            <a:r>
              <a:rPr sz="3050" spc="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зубов).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48589"/>
            <a:ext cx="8058784" cy="285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2650" b="1" spc="-5" dirty="0">
                <a:latin typeface="Calibri"/>
                <a:cs typeface="Calibri"/>
              </a:rPr>
              <a:t>Клиновидный </a:t>
            </a:r>
            <a:r>
              <a:rPr sz="2650" b="1" spc="-25" dirty="0">
                <a:latin typeface="Calibri"/>
                <a:cs typeface="Calibri"/>
              </a:rPr>
              <a:t>дефект. </a:t>
            </a:r>
            <a:r>
              <a:rPr sz="2650" spc="-10" dirty="0">
                <a:latin typeface="Calibri"/>
                <a:cs typeface="Calibri"/>
              </a:rPr>
              <a:t>Чаще всего </a:t>
            </a:r>
            <a:r>
              <a:rPr sz="2650" spc="-20" dirty="0">
                <a:latin typeface="Calibri"/>
                <a:cs typeface="Calibri"/>
              </a:rPr>
              <a:t>наблюдается </a:t>
            </a:r>
            <a:r>
              <a:rPr sz="2650" dirty="0">
                <a:latin typeface="Calibri"/>
                <a:cs typeface="Calibri"/>
              </a:rPr>
              <a:t>на  </a:t>
            </a:r>
            <a:r>
              <a:rPr sz="2650" spc="-10" dirty="0">
                <a:latin typeface="Calibri"/>
                <a:cs typeface="Calibri"/>
              </a:rPr>
              <a:t>клыках, премолярах, </a:t>
            </a:r>
            <a:r>
              <a:rPr sz="2650" spc="-25" dirty="0">
                <a:latin typeface="Calibri"/>
                <a:cs typeface="Calibri"/>
              </a:rPr>
              <a:t>реже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резцах, </a:t>
            </a:r>
            <a:r>
              <a:rPr sz="2650" spc="-10" dirty="0">
                <a:latin typeface="Calibri"/>
                <a:cs typeface="Calibri"/>
              </a:rPr>
              <a:t>молярах. Этиология  </a:t>
            </a:r>
            <a:r>
              <a:rPr sz="2650" spc="-20" dirty="0">
                <a:latin typeface="Calibri"/>
                <a:cs typeface="Calibri"/>
              </a:rPr>
              <a:t>до </a:t>
            </a:r>
            <a:r>
              <a:rPr sz="2650" spc="-10" dirty="0">
                <a:latin typeface="Calibri"/>
                <a:cs typeface="Calibri"/>
              </a:rPr>
              <a:t>конца </a:t>
            </a:r>
            <a:r>
              <a:rPr sz="2650" spc="-5" dirty="0">
                <a:latin typeface="Calibri"/>
                <a:cs typeface="Calibri"/>
              </a:rPr>
              <a:t>не выяснена, </a:t>
            </a:r>
            <a:r>
              <a:rPr sz="2650" spc="-10" dirty="0">
                <a:latin typeface="Calibri"/>
                <a:cs typeface="Calibri"/>
              </a:rPr>
              <a:t>связывается </a:t>
            </a:r>
            <a:r>
              <a:rPr sz="2650" dirty="0">
                <a:latin typeface="Calibri"/>
                <a:cs typeface="Calibri"/>
              </a:rPr>
              <a:t>с </a:t>
            </a:r>
            <a:r>
              <a:rPr sz="2650" spc="-5" dirty="0">
                <a:latin typeface="Calibri"/>
                <a:cs typeface="Calibri"/>
              </a:rPr>
              <a:t>нарушениями  эндокринной </a:t>
            </a:r>
            <a:r>
              <a:rPr sz="2650" spc="-10" dirty="0">
                <a:latin typeface="Calibri"/>
                <a:cs typeface="Calibri"/>
              </a:rPr>
              <a:t>системы, </a:t>
            </a:r>
            <a:r>
              <a:rPr sz="2650" dirty="0">
                <a:latin typeface="Calibri"/>
                <a:cs typeface="Calibri"/>
              </a:rPr>
              <a:t>ЦНС, </a:t>
            </a:r>
            <a:r>
              <a:rPr sz="2650" spc="-15" dirty="0">
                <a:latin typeface="Calibri"/>
                <a:cs typeface="Calibri"/>
              </a:rPr>
              <a:t>пародонтозом </a:t>
            </a:r>
            <a:r>
              <a:rPr sz="2650" spc="5" dirty="0">
                <a:latin typeface="Calibri"/>
                <a:cs typeface="Calibri"/>
              </a:rPr>
              <a:t>и </a:t>
            </a:r>
            <a:r>
              <a:rPr sz="2650" spc="-10" dirty="0">
                <a:latin typeface="Calibri"/>
                <a:cs typeface="Calibri"/>
              </a:rPr>
              <a:t>другими  заболеваниями. </a:t>
            </a:r>
            <a:r>
              <a:rPr sz="2650" spc="-5" dirty="0">
                <a:latin typeface="Calibri"/>
                <a:cs typeface="Calibri"/>
              </a:rPr>
              <a:t>Дефекты </a:t>
            </a:r>
            <a:r>
              <a:rPr sz="2650" spc="-10" dirty="0">
                <a:latin typeface="Calibri"/>
                <a:cs typeface="Calibri"/>
              </a:rPr>
              <a:t>чаще </a:t>
            </a:r>
            <a:r>
              <a:rPr sz="2650" spc="-15" dirty="0">
                <a:latin typeface="Calibri"/>
                <a:cs typeface="Calibri"/>
              </a:rPr>
              <a:t>всего располагаются  </a:t>
            </a:r>
            <a:r>
              <a:rPr sz="2650" spc="-5" dirty="0">
                <a:latin typeface="Calibri"/>
                <a:cs typeface="Calibri"/>
              </a:rPr>
              <a:t>симметрично </a:t>
            </a:r>
            <a:r>
              <a:rPr sz="2650" dirty="0">
                <a:latin typeface="Calibri"/>
                <a:cs typeface="Calibri"/>
              </a:rPr>
              <a:t>на </a:t>
            </a:r>
            <a:r>
              <a:rPr sz="2650" spc="-15" dirty="0">
                <a:latin typeface="Calibri"/>
                <a:cs typeface="Calibri"/>
              </a:rPr>
              <a:t>вестибулярной </a:t>
            </a:r>
            <a:r>
              <a:rPr sz="2650" spc="-5" dirty="0">
                <a:latin typeface="Calibri"/>
                <a:cs typeface="Calibri"/>
              </a:rPr>
              <a:t>поверхности </a:t>
            </a:r>
            <a:r>
              <a:rPr sz="2650" spc="-10" dirty="0">
                <a:latin typeface="Calibri"/>
                <a:cs typeface="Calibri"/>
              </a:rPr>
              <a:t>зуба </a:t>
            </a:r>
            <a:r>
              <a:rPr sz="2650" dirty="0">
                <a:latin typeface="Calibri"/>
                <a:cs typeface="Calibri"/>
              </a:rPr>
              <a:t>в </a:t>
            </a:r>
            <a:r>
              <a:rPr sz="2650" spc="-15" dirty="0">
                <a:latin typeface="Calibri"/>
                <a:cs typeface="Calibri"/>
              </a:rPr>
              <a:t>его  </a:t>
            </a:r>
            <a:r>
              <a:rPr sz="2650" spc="-5" dirty="0">
                <a:latin typeface="Calibri"/>
                <a:cs typeface="Calibri"/>
              </a:rPr>
              <a:t>пришеечной</a:t>
            </a:r>
            <a:r>
              <a:rPr sz="2650" spc="-10" dirty="0">
                <a:latin typeface="Calibri"/>
                <a:cs typeface="Calibri"/>
              </a:rPr>
              <a:t> области.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9259" y="2924810"/>
            <a:ext cx="4754880" cy="374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93DAD-EF27-6542-A013-E6D6D60A1F1D}"/>
              </a:ext>
            </a:extLst>
          </p:cNvPr>
          <p:cNvSpPr txBox="1"/>
          <p:nvPr/>
        </p:nvSpPr>
        <p:spPr>
          <a:xfrm>
            <a:off x="1503608" y="465049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Клиновидный дефект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8055609" cy="436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50" spc="-5" dirty="0">
                <a:latin typeface="Calibri"/>
                <a:cs typeface="Calibri"/>
              </a:rPr>
              <a:t>Клиновидный </a:t>
            </a:r>
            <a:r>
              <a:rPr sz="2850" spc="-15" dirty="0">
                <a:latin typeface="Calibri"/>
                <a:cs typeface="Calibri"/>
              </a:rPr>
              <a:t>дефект </a:t>
            </a:r>
            <a:r>
              <a:rPr sz="2850" spc="-20" dirty="0">
                <a:latin typeface="Calibri"/>
                <a:cs typeface="Calibri"/>
              </a:rPr>
              <a:t>образуется </a:t>
            </a:r>
            <a:r>
              <a:rPr sz="2850" spc="-10" dirty="0">
                <a:latin typeface="Calibri"/>
                <a:cs typeface="Calibri"/>
              </a:rPr>
              <a:t>придесневой  </a:t>
            </a:r>
            <a:r>
              <a:rPr sz="2850" spc="-15" dirty="0">
                <a:latin typeface="Calibri"/>
                <a:cs typeface="Calibri"/>
              </a:rPr>
              <a:t>плоскостью, </a:t>
            </a:r>
            <a:r>
              <a:rPr sz="2850" spc="-20" dirty="0">
                <a:latin typeface="Calibri"/>
                <a:cs typeface="Calibri"/>
              </a:rPr>
              <a:t>которая расположена </a:t>
            </a:r>
            <a:r>
              <a:rPr sz="2850" spc="-10" dirty="0">
                <a:latin typeface="Calibri"/>
                <a:cs typeface="Calibri"/>
              </a:rPr>
              <a:t>горизонтально, </a:t>
            </a:r>
            <a:r>
              <a:rPr sz="2850" dirty="0">
                <a:latin typeface="Calibri"/>
                <a:cs typeface="Calibri"/>
              </a:rPr>
              <a:t>и  </a:t>
            </a:r>
            <a:r>
              <a:rPr sz="2850" spc="-10" dirty="0">
                <a:latin typeface="Calibri"/>
                <a:cs typeface="Calibri"/>
              </a:rPr>
              <a:t>второй плоскостью, </a:t>
            </a:r>
            <a:r>
              <a:rPr sz="2850" spc="-20" dirty="0">
                <a:latin typeface="Calibri"/>
                <a:cs typeface="Calibri"/>
              </a:rPr>
              <a:t>расположенной </a:t>
            </a:r>
            <a:r>
              <a:rPr sz="2850" spc="-35" dirty="0">
                <a:latin typeface="Calibri"/>
                <a:cs typeface="Calibri"/>
              </a:rPr>
              <a:t>под </a:t>
            </a:r>
            <a:r>
              <a:rPr sz="2850" spc="-10" dirty="0">
                <a:latin typeface="Calibri"/>
                <a:cs typeface="Calibri"/>
              </a:rPr>
              <a:t>острым  </a:t>
            </a:r>
            <a:r>
              <a:rPr sz="2850" spc="-30" dirty="0">
                <a:latin typeface="Calibri"/>
                <a:cs typeface="Calibri"/>
              </a:rPr>
              <a:t>углом. </a:t>
            </a:r>
            <a:r>
              <a:rPr sz="2850" spc="-10" dirty="0">
                <a:latin typeface="Calibri"/>
                <a:cs typeface="Calibri"/>
              </a:rPr>
              <a:t>Стенки </a:t>
            </a:r>
            <a:r>
              <a:rPr sz="2850" spc="-15" dirty="0">
                <a:latin typeface="Calibri"/>
                <a:cs typeface="Calibri"/>
              </a:rPr>
              <a:t>дефекта </a:t>
            </a:r>
            <a:r>
              <a:rPr sz="2850" spc="-10" dirty="0">
                <a:latin typeface="Calibri"/>
                <a:cs typeface="Calibri"/>
              </a:rPr>
              <a:t>плотные, </a:t>
            </a:r>
            <a:r>
              <a:rPr sz="2850" spc="-15" dirty="0">
                <a:latin typeface="Calibri"/>
                <a:cs typeface="Calibri"/>
              </a:rPr>
              <a:t>блестящие,  </a:t>
            </a:r>
            <a:r>
              <a:rPr sz="2850" spc="-25" dirty="0">
                <a:latin typeface="Calibri"/>
                <a:cs typeface="Calibri"/>
              </a:rPr>
              <a:t>гладкие, </a:t>
            </a:r>
            <a:r>
              <a:rPr sz="2850" spc="-15" dirty="0">
                <a:latin typeface="Calibri"/>
                <a:cs typeface="Calibri"/>
              </a:rPr>
              <a:t>полость зуба </a:t>
            </a:r>
            <a:r>
              <a:rPr sz="2850" spc="-35" dirty="0">
                <a:latin typeface="Calibri"/>
                <a:cs typeface="Calibri"/>
              </a:rPr>
              <a:t>никогда </a:t>
            </a:r>
            <a:r>
              <a:rPr sz="2850" spc="-5" dirty="0">
                <a:latin typeface="Calibri"/>
                <a:cs typeface="Calibri"/>
              </a:rPr>
              <a:t>не</a:t>
            </a:r>
            <a:r>
              <a:rPr sz="2850" spc="7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вскрывается.</a:t>
            </a:r>
            <a:endParaRPr sz="2850">
              <a:latin typeface="Calibri"/>
              <a:cs typeface="Calibri"/>
            </a:endParaRPr>
          </a:p>
          <a:p>
            <a:pPr marL="12700" marR="31115">
              <a:lnSpc>
                <a:spcPts val="3420"/>
              </a:lnSpc>
              <a:spcBef>
                <a:spcPts val="100"/>
              </a:spcBef>
            </a:pPr>
            <a:r>
              <a:rPr sz="2850" spc="-10" dirty="0">
                <a:latin typeface="Calibri"/>
                <a:cs typeface="Calibri"/>
              </a:rPr>
              <a:t>Дефекты </a:t>
            </a:r>
            <a:r>
              <a:rPr sz="2850" spc="-15" dirty="0">
                <a:latin typeface="Calibri"/>
                <a:cs typeface="Calibri"/>
              </a:rPr>
              <a:t>развиваются медленно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5" dirty="0">
                <a:latin typeface="Calibri"/>
                <a:cs typeface="Calibri"/>
              </a:rPr>
              <a:t>сопровождаются  </a:t>
            </a:r>
            <a:r>
              <a:rPr sz="2850" spc="-30" dirty="0">
                <a:latin typeface="Calibri"/>
                <a:cs typeface="Calibri"/>
              </a:rPr>
              <a:t>отложением </a:t>
            </a:r>
            <a:r>
              <a:rPr sz="2850" spc="-15" dirty="0">
                <a:latin typeface="Calibri"/>
                <a:cs typeface="Calibri"/>
              </a:rPr>
              <a:t>заместительного </a:t>
            </a:r>
            <a:r>
              <a:rPr sz="2850" spc="-10" dirty="0">
                <a:latin typeface="Calibri"/>
                <a:cs typeface="Calibri"/>
              </a:rPr>
              <a:t>дентина. По </a:t>
            </a:r>
            <a:r>
              <a:rPr sz="2850" spc="-5" dirty="0">
                <a:latin typeface="Calibri"/>
                <a:cs typeface="Calibri"/>
              </a:rPr>
              <a:t>мере  </a:t>
            </a:r>
            <a:r>
              <a:rPr sz="2850" spc="-10" dirty="0">
                <a:latin typeface="Calibri"/>
                <a:cs typeface="Calibri"/>
              </a:rPr>
              <a:t>прогрессирования </a:t>
            </a:r>
            <a:r>
              <a:rPr sz="2850" spc="-20" dirty="0">
                <a:latin typeface="Calibri"/>
                <a:cs typeface="Calibri"/>
              </a:rPr>
              <a:t>патологического </a:t>
            </a:r>
            <a:r>
              <a:rPr sz="2850" spc="-15" dirty="0">
                <a:latin typeface="Calibri"/>
                <a:cs typeface="Calibri"/>
              </a:rPr>
              <a:t>процесса  возникает </a:t>
            </a:r>
            <a:r>
              <a:rPr sz="2850" spc="-20" dirty="0">
                <a:latin typeface="Calibri"/>
                <a:cs typeface="Calibri"/>
              </a:rPr>
              <a:t>боль </a:t>
            </a:r>
            <a:r>
              <a:rPr sz="2850" spc="-10" dirty="0">
                <a:latin typeface="Calibri"/>
                <a:cs typeface="Calibri"/>
              </a:rPr>
              <a:t>при действии механических,  химических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0" dirty="0">
                <a:latin typeface="Calibri"/>
                <a:cs typeface="Calibri"/>
              </a:rPr>
              <a:t>температурных</a:t>
            </a:r>
            <a:r>
              <a:rPr sz="2850" spc="-15" dirty="0">
                <a:latin typeface="Calibri"/>
                <a:cs typeface="Calibri"/>
              </a:rPr>
              <a:t> раздражителей.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860" y="497840"/>
            <a:ext cx="3001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0" dirty="0">
                <a:latin typeface="Calibri"/>
                <a:cs typeface="Calibri"/>
              </a:rPr>
              <a:t>Содержание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1940"/>
            <a:ext cx="6532880" cy="34378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Этиология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Классификация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30" dirty="0">
                <a:latin typeface="Calibri"/>
                <a:cs typeface="Calibri"/>
              </a:rPr>
              <a:t>Методы</a:t>
            </a:r>
            <a:r>
              <a:rPr sz="3200" spc="-5" dirty="0">
                <a:latin typeface="Calibri"/>
                <a:cs typeface="Calibri"/>
              </a:rPr>
              <a:t> лечения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Микропротезирование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Показания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противопоказания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Виды </a:t>
            </a:r>
            <a:r>
              <a:rPr sz="3200" spc="-5" dirty="0">
                <a:latin typeface="Calibri"/>
                <a:cs typeface="Calibri"/>
              </a:rPr>
              <a:t>безметалловых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конструкций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22250"/>
            <a:ext cx="8338820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Повышенная стираемость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прогрессирующий  (декомпенсированный) процесс </a:t>
            </a:r>
            <a:r>
              <a:rPr sz="3200" spc="-5" dirty="0">
                <a:latin typeface="Calibri"/>
                <a:cs typeface="Calibri"/>
              </a:rPr>
              <a:t>убыли </a:t>
            </a:r>
            <a:r>
              <a:rPr sz="3200" spc="-15" dirty="0">
                <a:latin typeface="Calibri"/>
                <a:cs typeface="Calibri"/>
              </a:rPr>
              <a:t>твердых  </a:t>
            </a:r>
            <a:r>
              <a:rPr sz="3200" spc="-10" dirty="0">
                <a:latin typeface="Calibri"/>
                <a:cs typeface="Calibri"/>
              </a:rPr>
              <a:t>тканей зубов, </a:t>
            </a:r>
            <a:r>
              <a:rPr sz="3200" spc="-20" dirty="0">
                <a:latin typeface="Calibri"/>
                <a:cs typeface="Calibri"/>
              </a:rPr>
              <a:t>который </a:t>
            </a:r>
            <a:r>
              <a:rPr sz="3200" spc="-10" dirty="0">
                <a:latin typeface="Calibri"/>
                <a:cs typeface="Calibri"/>
              </a:rPr>
              <a:t>сопровождается  </a:t>
            </a:r>
            <a:r>
              <a:rPr sz="3200" spc="-5" dirty="0">
                <a:latin typeface="Calibri"/>
                <a:cs typeface="Calibri"/>
              </a:rPr>
              <a:t>изменениями </a:t>
            </a:r>
            <a:r>
              <a:rPr sz="3200" spc="-15" dirty="0">
                <a:latin typeface="Calibri"/>
                <a:cs typeface="Calibri"/>
              </a:rPr>
              <a:t>эстетического, </a:t>
            </a:r>
            <a:r>
              <a:rPr sz="3200" spc="-10" dirty="0">
                <a:latin typeface="Calibri"/>
                <a:cs typeface="Calibri"/>
              </a:rPr>
              <a:t>функционального 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морфологического </a:t>
            </a:r>
            <a:r>
              <a:rPr sz="3200" spc="-10" dirty="0">
                <a:latin typeface="Calibri"/>
                <a:cs typeface="Calibri"/>
              </a:rPr>
              <a:t>характера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зубных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15" dirty="0">
                <a:latin typeface="Calibri"/>
                <a:cs typeface="Calibri"/>
              </a:rPr>
              <a:t>околозубных </a:t>
            </a:r>
            <a:r>
              <a:rPr sz="3200" spc="-10" dirty="0">
                <a:latin typeface="Calibri"/>
                <a:cs typeface="Calibri"/>
              </a:rPr>
              <a:t>тканях, </a:t>
            </a:r>
            <a:r>
              <a:rPr sz="3200" spc="-15" dirty="0">
                <a:latin typeface="Calibri"/>
                <a:cs typeface="Calibri"/>
              </a:rPr>
              <a:t>жевательных </a:t>
            </a:r>
            <a:r>
              <a:rPr sz="3200" spc="-5" dirty="0">
                <a:latin typeface="Calibri"/>
                <a:cs typeface="Calibri"/>
              </a:rPr>
              <a:t>мышцах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5" dirty="0">
                <a:latin typeface="Calibri"/>
                <a:cs typeface="Calibri"/>
              </a:rPr>
              <a:t>височно-нижнечелюстных</a:t>
            </a:r>
            <a:r>
              <a:rPr sz="3200" spc="-10" dirty="0">
                <a:latin typeface="Calibri"/>
                <a:cs typeface="Calibri"/>
              </a:rPr>
              <a:t> суставах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9885" y="3581400"/>
            <a:ext cx="5904230" cy="281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14D06-A294-3E43-A0C1-D1C7F27ABF4B}"/>
              </a:ext>
            </a:extLst>
          </p:cNvPr>
          <p:cNvSpPr txBox="1"/>
          <p:nvPr/>
        </p:nvSpPr>
        <p:spPr>
          <a:xfrm>
            <a:off x="3200400" y="6419194"/>
            <a:ext cx="351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Повышенная </a:t>
            </a:r>
            <a:r>
              <a:rPr lang="ru-RU" dirty="0" err="1"/>
              <a:t>стираемость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220979"/>
            <a:ext cx="8246745" cy="28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5660">
              <a:lnSpc>
                <a:spcPct val="100400"/>
              </a:lnSpc>
              <a:spcBef>
                <a:spcPts val="100"/>
              </a:spcBef>
            </a:pPr>
            <a:r>
              <a:rPr sz="2200" b="1" spc="-15" dirty="0">
                <a:latin typeface="Calibri"/>
                <a:cs typeface="Calibri"/>
              </a:rPr>
              <a:t>Травма. </a:t>
            </a:r>
            <a:r>
              <a:rPr sz="2200" spc="-10" dirty="0">
                <a:latin typeface="Calibri"/>
                <a:cs typeface="Calibri"/>
              </a:rPr>
              <a:t>Различают </a:t>
            </a:r>
            <a:r>
              <a:rPr sz="2200" b="1" dirty="0">
                <a:latin typeface="Calibri"/>
                <a:cs typeface="Calibri"/>
              </a:rPr>
              <a:t>острые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b="1" spc="-5" dirty="0">
                <a:latin typeface="Calibri"/>
                <a:cs typeface="Calibri"/>
              </a:rPr>
              <a:t>хронические </a:t>
            </a:r>
            <a:r>
              <a:rPr sz="2200" dirty="0">
                <a:latin typeface="Calibri"/>
                <a:cs typeface="Calibri"/>
              </a:rPr>
              <a:t>травмы. </a:t>
            </a:r>
            <a:r>
              <a:rPr sz="2200" spc="-5" dirty="0">
                <a:latin typeface="Calibri"/>
                <a:cs typeface="Calibri"/>
              </a:rPr>
              <a:t>Перелом  </a:t>
            </a:r>
            <a:r>
              <a:rPr sz="2200" spc="-10" dirty="0">
                <a:latin typeface="Calibri"/>
                <a:cs typeface="Calibri"/>
              </a:rPr>
              <a:t>коронки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dirty="0">
                <a:latin typeface="Calibri"/>
                <a:cs typeface="Calibri"/>
              </a:rPr>
              <a:t>быть в </a:t>
            </a:r>
            <a:r>
              <a:rPr sz="2200" spc="-15" dirty="0">
                <a:latin typeface="Calibri"/>
                <a:cs typeface="Calibri"/>
              </a:rPr>
              <a:t>пределах </a:t>
            </a:r>
            <a:r>
              <a:rPr sz="2200" spc="-5" dirty="0">
                <a:latin typeface="Calibri"/>
                <a:cs typeface="Calibri"/>
              </a:rPr>
              <a:t>эмали, дентина, </a:t>
            </a:r>
            <a:r>
              <a:rPr sz="2200" dirty="0">
                <a:latin typeface="Calibri"/>
                <a:cs typeface="Calibri"/>
              </a:rPr>
              <a:t>с вскрытием  </a:t>
            </a:r>
            <a:r>
              <a:rPr sz="2200" spc="-10" dirty="0">
                <a:latin typeface="Calibri"/>
                <a:cs typeface="Calibri"/>
              </a:rPr>
              <a:t>полости </a:t>
            </a:r>
            <a:r>
              <a:rPr sz="2200" spc="-5" dirty="0">
                <a:latin typeface="Calibri"/>
                <a:cs typeface="Calibri"/>
              </a:rPr>
              <a:t>зуба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полный </a:t>
            </a:r>
            <a:r>
              <a:rPr sz="2200" spc="-25" dirty="0">
                <a:latin typeface="Calibri"/>
                <a:cs typeface="Calibri"/>
              </a:rPr>
              <a:t>отлом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коронки.</a:t>
            </a:r>
            <a:endParaRPr sz="2200">
              <a:latin typeface="Calibri"/>
              <a:cs typeface="Calibri"/>
            </a:endParaRPr>
          </a:p>
          <a:p>
            <a:pPr marL="248285" marR="5080" indent="-2362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sz="2200" b="1" dirty="0">
                <a:latin typeface="Calibri"/>
                <a:cs typeface="Calibri"/>
              </a:rPr>
              <a:t>Острая травма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dirty="0">
                <a:latin typeface="Calibri"/>
                <a:cs typeface="Calibri"/>
              </a:rPr>
              <a:t>быть в </a:t>
            </a:r>
            <a:r>
              <a:rPr sz="2200" spc="-20" dirty="0">
                <a:latin typeface="Calibri"/>
                <a:cs typeface="Calibri"/>
              </a:rPr>
              <a:t>результате удара </a:t>
            </a:r>
            <a:r>
              <a:rPr sz="2200" spc="-5" dirty="0">
                <a:latin typeface="Calibri"/>
                <a:cs typeface="Calibri"/>
              </a:rPr>
              <a:t>твердым  </a:t>
            </a:r>
            <a:r>
              <a:rPr sz="2200" spc="-10" dirty="0">
                <a:latin typeface="Calibri"/>
                <a:cs typeface="Calibri"/>
              </a:rPr>
              <a:t>предметом, </a:t>
            </a:r>
            <a:r>
              <a:rPr sz="2200" dirty="0">
                <a:latin typeface="Calibri"/>
                <a:cs typeface="Calibri"/>
              </a:rPr>
              <a:t>попытки </a:t>
            </a:r>
            <a:r>
              <a:rPr sz="2200" spc="-5" dirty="0">
                <a:latin typeface="Calibri"/>
                <a:cs typeface="Calibri"/>
              </a:rPr>
              <a:t>откусить </a:t>
            </a:r>
            <a:r>
              <a:rPr sz="2200" spc="-10" dirty="0">
                <a:latin typeface="Calibri"/>
                <a:cs typeface="Calibri"/>
              </a:rPr>
              <a:t>кость, </a:t>
            </a:r>
            <a:r>
              <a:rPr sz="2200" spc="-5" dirty="0">
                <a:latin typeface="Calibri"/>
                <a:cs typeface="Calibri"/>
              </a:rPr>
              <a:t>открыть зубами бутылку </a:t>
            </a:r>
            <a:r>
              <a:rPr sz="2200" spc="5" dirty="0">
                <a:latin typeface="Calibri"/>
                <a:cs typeface="Calibri"/>
              </a:rPr>
              <a:t>и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др.</a:t>
            </a:r>
            <a:endParaRPr sz="2200">
              <a:latin typeface="Calibri"/>
              <a:cs typeface="Calibri"/>
            </a:endParaRPr>
          </a:p>
          <a:p>
            <a:pPr marL="248285" marR="119380" indent="-236220">
              <a:lnSpc>
                <a:spcPct val="100400"/>
              </a:lnSpc>
              <a:spcBef>
                <a:spcPts val="434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sz="2200" b="1" spc="-5" dirty="0">
                <a:latin typeface="Calibri"/>
                <a:cs typeface="Calibri"/>
              </a:rPr>
              <a:t>Хроническое повреждение </a:t>
            </a:r>
            <a:r>
              <a:rPr sz="2200" spc="-5" dirty="0">
                <a:latin typeface="Calibri"/>
                <a:cs typeface="Calibri"/>
              </a:rPr>
              <a:t>чаще всего </a:t>
            </a:r>
            <a:r>
              <a:rPr sz="2200" spc="-10" dirty="0">
                <a:latin typeface="Calibri"/>
                <a:cs typeface="Calibri"/>
              </a:rPr>
              <a:t>является следствием  </a:t>
            </a:r>
            <a:r>
              <a:rPr sz="2200" dirty="0">
                <a:latin typeface="Calibri"/>
                <a:cs typeface="Calibri"/>
              </a:rPr>
              <a:t>вредных привычек </a:t>
            </a:r>
            <a:r>
              <a:rPr sz="2200" spc="-15" dirty="0">
                <a:latin typeface="Calibri"/>
                <a:cs typeface="Calibri"/>
              </a:rPr>
              <a:t>(удерживание </a:t>
            </a:r>
            <a:r>
              <a:rPr sz="2200" spc="-5" dirty="0">
                <a:latin typeface="Calibri"/>
                <a:cs typeface="Calibri"/>
              </a:rPr>
              <a:t>гвоздей зубами </a:t>
            </a:r>
            <a:r>
              <a:rPr sz="2200" dirty="0">
                <a:latin typeface="Calibri"/>
                <a:cs typeface="Calibri"/>
              </a:rPr>
              <a:t>- у </a:t>
            </a:r>
            <a:r>
              <a:rPr sz="2200" spc="-10" dirty="0">
                <a:latin typeface="Calibri"/>
                <a:cs typeface="Calibri"/>
              </a:rPr>
              <a:t>сапожников,  </a:t>
            </a:r>
            <a:r>
              <a:rPr sz="2200" spc="-5" dirty="0">
                <a:latin typeface="Calibri"/>
                <a:cs typeface="Calibri"/>
              </a:rPr>
              <a:t>откусывание нитки </a:t>
            </a:r>
            <a:r>
              <a:rPr sz="2200" dirty="0">
                <a:latin typeface="Calibri"/>
                <a:cs typeface="Calibri"/>
              </a:rPr>
              <a:t>- у портных, </a:t>
            </a:r>
            <a:r>
              <a:rPr sz="2200" spc="-5" dirty="0">
                <a:latin typeface="Calibri"/>
                <a:cs typeface="Calibri"/>
              </a:rPr>
              <a:t>привычка </a:t>
            </a:r>
            <a:r>
              <a:rPr sz="2200" dirty="0">
                <a:latin typeface="Calibri"/>
                <a:cs typeface="Calibri"/>
              </a:rPr>
              <a:t>грызть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семечки).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490" y="3200247"/>
            <a:ext cx="4514850" cy="2514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660" y="3200400"/>
            <a:ext cx="4079240" cy="215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91C06-A529-B141-9696-1607C0184279}"/>
              </a:ext>
            </a:extLst>
          </p:cNvPr>
          <p:cNvSpPr txBox="1"/>
          <p:nvPr/>
        </p:nvSpPr>
        <p:spPr>
          <a:xfrm>
            <a:off x="5824470" y="594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Острая травма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F7703-390B-C142-AB2E-594316502F19}"/>
              </a:ext>
            </a:extLst>
          </p:cNvPr>
          <p:cNvSpPr txBox="1"/>
          <p:nvPr/>
        </p:nvSpPr>
        <p:spPr>
          <a:xfrm>
            <a:off x="716280" y="550735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Хроническая травма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809" y="222250"/>
            <a:ext cx="8388985" cy="4023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2600" b="1" spc="5" dirty="0">
                <a:latin typeface="Calibri"/>
                <a:cs typeface="Calibri"/>
              </a:rPr>
              <a:t>Химический некроз. </a:t>
            </a:r>
            <a:r>
              <a:rPr sz="2600" spc="5" dirty="0">
                <a:latin typeface="Calibri"/>
                <a:cs typeface="Calibri"/>
              </a:rPr>
              <a:t>Профессиональные вредности  </a:t>
            </a:r>
            <a:r>
              <a:rPr sz="2600" dirty="0">
                <a:latin typeface="Calibri"/>
                <a:cs typeface="Calibri"/>
              </a:rPr>
              <a:t>оказывают значительное </a:t>
            </a:r>
            <a:r>
              <a:rPr sz="2600" spc="5" dirty="0">
                <a:latin typeface="Calibri"/>
                <a:cs typeface="Calibri"/>
              </a:rPr>
              <a:t>влияние </a:t>
            </a:r>
            <a:r>
              <a:rPr sz="2600" spc="10" dirty="0">
                <a:latin typeface="Calibri"/>
                <a:cs typeface="Calibri"/>
              </a:rPr>
              <a:t>на </a:t>
            </a:r>
            <a:r>
              <a:rPr sz="2600" dirty="0">
                <a:latin typeface="Calibri"/>
                <a:cs typeface="Calibri"/>
              </a:rPr>
              <a:t>состояние </a:t>
            </a:r>
            <a:r>
              <a:rPr sz="2600" spc="5" dirty="0">
                <a:latin typeface="Calibri"/>
                <a:cs typeface="Calibri"/>
              </a:rPr>
              <a:t>эмали,  дентина. </a:t>
            </a:r>
            <a:r>
              <a:rPr sz="2600" dirty="0">
                <a:latin typeface="Calibri"/>
                <a:cs typeface="Calibri"/>
              </a:rPr>
              <a:t>Наиболее </a:t>
            </a:r>
            <a:r>
              <a:rPr sz="2600" spc="5" dirty="0">
                <a:latin typeface="Calibri"/>
                <a:cs typeface="Calibri"/>
              </a:rPr>
              <a:t>выраженные изменения </a:t>
            </a:r>
            <a:r>
              <a:rPr sz="2600" spc="-10" dirty="0">
                <a:latin typeface="Calibri"/>
                <a:cs typeface="Calibri"/>
              </a:rPr>
              <a:t>наблюдаются  </a:t>
            </a:r>
            <a:r>
              <a:rPr sz="2600" spc="5" dirty="0">
                <a:latin typeface="Calibri"/>
                <a:cs typeface="Calibri"/>
              </a:rPr>
              <a:t>у работающих </a:t>
            </a:r>
            <a:r>
              <a:rPr sz="2600" spc="10" dirty="0">
                <a:latin typeface="Calibri"/>
                <a:cs typeface="Calibri"/>
              </a:rPr>
              <a:t>на </a:t>
            </a:r>
            <a:r>
              <a:rPr sz="2600" spc="5" dirty="0">
                <a:latin typeface="Calibri"/>
                <a:cs typeface="Calibri"/>
              </a:rPr>
              <a:t>химических предприятиях, связанных с  </a:t>
            </a:r>
            <a:r>
              <a:rPr sz="2600" spc="-5" dirty="0">
                <a:latin typeface="Calibri"/>
                <a:cs typeface="Calibri"/>
              </a:rPr>
              <a:t>производством </a:t>
            </a:r>
            <a:r>
              <a:rPr sz="2600" spc="-15" dirty="0">
                <a:latin typeface="Calibri"/>
                <a:cs typeface="Calibri"/>
              </a:rPr>
              <a:t>кислот, </a:t>
            </a:r>
            <a:r>
              <a:rPr sz="2600" spc="-5" dirty="0">
                <a:latin typeface="Calibri"/>
                <a:cs typeface="Calibri"/>
              </a:rPr>
              <a:t>щелочей. </a:t>
            </a:r>
            <a:r>
              <a:rPr sz="2600" dirty="0">
                <a:latin typeface="Calibri"/>
                <a:cs typeface="Calibri"/>
              </a:rPr>
              <a:t>Непосредственное  воздействие </a:t>
            </a:r>
            <a:r>
              <a:rPr sz="2600" spc="5" dirty="0">
                <a:latin typeface="Calibri"/>
                <a:cs typeface="Calibri"/>
              </a:rPr>
              <a:t>химических </a:t>
            </a:r>
            <a:r>
              <a:rPr sz="2600" spc="-5" dirty="0">
                <a:latin typeface="Calibri"/>
                <a:cs typeface="Calibri"/>
              </a:rPr>
              <a:t>агентов приводит </a:t>
            </a:r>
            <a:r>
              <a:rPr sz="2600" spc="5" dirty="0">
                <a:latin typeface="Calibri"/>
                <a:cs typeface="Calibri"/>
              </a:rPr>
              <a:t>к снижению  резистентности </a:t>
            </a:r>
            <a:r>
              <a:rPr sz="2600" dirty="0">
                <a:latin typeface="Calibri"/>
                <a:cs typeface="Calibri"/>
              </a:rPr>
              <a:t>твердых тканей зуба,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spc="5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этом </a:t>
            </a:r>
            <a:r>
              <a:rPr sz="2600" spc="5" dirty="0">
                <a:latin typeface="Calibri"/>
                <a:cs typeface="Calibri"/>
              </a:rPr>
              <a:t>фоне  влияние механических факторов вызывает быструю убыль  </a:t>
            </a:r>
            <a:r>
              <a:rPr sz="2600" spc="10" dirty="0">
                <a:latin typeface="Calibri"/>
                <a:cs typeface="Calibri"/>
              </a:rPr>
              <a:t>эмали и </a:t>
            </a:r>
            <a:r>
              <a:rPr sz="2600" dirty="0">
                <a:latin typeface="Calibri"/>
                <a:cs typeface="Calibri"/>
              </a:rPr>
              <a:t>дентина. Сопровождается </a:t>
            </a:r>
            <a:r>
              <a:rPr sz="2600" spc="5" dirty="0">
                <a:latin typeface="Calibri"/>
                <a:cs typeface="Calibri"/>
              </a:rPr>
              <a:t>значительными  </a:t>
            </a:r>
            <a:r>
              <a:rPr sz="2600" dirty="0">
                <a:latin typeface="Calibri"/>
                <a:cs typeface="Calibri"/>
              </a:rPr>
              <a:t>болевыми </a:t>
            </a:r>
            <a:r>
              <a:rPr sz="2600" spc="5" dirty="0">
                <a:latin typeface="Calibri"/>
                <a:cs typeface="Calibri"/>
              </a:rPr>
              <a:t>ощущениями </a:t>
            </a:r>
            <a:r>
              <a:rPr sz="2600" spc="-10" dirty="0">
                <a:latin typeface="Calibri"/>
                <a:cs typeface="Calibri"/>
              </a:rPr>
              <a:t>от </a:t>
            </a:r>
            <a:r>
              <a:rPr sz="2600" spc="5" dirty="0">
                <a:latin typeface="Calibri"/>
                <a:cs typeface="Calibri"/>
              </a:rPr>
              <a:t>различных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раздражителей.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1409" y="4211901"/>
            <a:ext cx="4464050" cy="269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33D34-D3E7-3041-A884-4B98FFC0762C}"/>
              </a:ext>
            </a:extLst>
          </p:cNvPr>
          <p:cNvSpPr txBox="1"/>
          <p:nvPr/>
        </p:nvSpPr>
        <p:spPr>
          <a:xfrm>
            <a:off x="1905000" y="53740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Химический некроз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Calibri"/>
                <a:cs typeface="Calibri"/>
              </a:rPr>
              <a:t>При </a:t>
            </a:r>
            <a:r>
              <a:rPr sz="3200" b="0" spc="-10" dirty="0">
                <a:latin typeface="Calibri"/>
                <a:cs typeface="Calibri"/>
              </a:rPr>
              <a:t>кариозных </a:t>
            </a:r>
            <a:r>
              <a:rPr sz="3200" b="0" dirty="0">
                <a:latin typeface="Calibri"/>
                <a:cs typeface="Calibri"/>
              </a:rPr>
              <a:t>и </a:t>
            </a:r>
            <a:r>
              <a:rPr sz="3200" b="0" spc="-10" dirty="0">
                <a:latin typeface="Calibri"/>
                <a:cs typeface="Calibri"/>
              </a:rPr>
              <a:t>некариозных поражениях  </a:t>
            </a:r>
            <a:r>
              <a:rPr sz="3200" b="0" spc="-20" dirty="0">
                <a:latin typeface="Calibri"/>
                <a:cs typeface="Calibri"/>
              </a:rPr>
              <a:t>твердых </a:t>
            </a:r>
            <a:r>
              <a:rPr sz="3200" b="0" spc="-10" dirty="0">
                <a:latin typeface="Calibri"/>
                <a:cs typeface="Calibri"/>
              </a:rPr>
              <a:t>тканей зубов </a:t>
            </a:r>
            <a:r>
              <a:rPr sz="3200" b="0" spc="-25" dirty="0">
                <a:latin typeface="Calibri"/>
                <a:cs typeface="Calibri"/>
              </a:rPr>
              <a:t>наблюдается  </a:t>
            </a:r>
            <a:r>
              <a:rPr sz="3200" spc="-5" dirty="0"/>
              <a:t>гиперестезия </a:t>
            </a:r>
            <a:r>
              <a:rPr sz="3200" b="0" dirty="0">
                <a:latin typeface="Calibri"/>
                <a:cs typeface="Calibri"/>
              </a:rPr>
              <a:t>- </a:t>
            </a:r>
            <a:r>
              <a:rPr sz="3200" b="0" spc="-5" dirty="0">
                <a:latin typeface="Calibri"/>
                <a:cs typeface="Calibri"/>
              </a:rPr>
              <a:t>повышенная </a:t>
            </a:r>
            <a:r>
              <a:rPr sz="3200" b="0" spc="-10" dirty="0">
                <a:latin typeface="Calibri"/>
                <a:cs typeface="Calibri"/>
              </a:rPr>
              <a:t>чувствительность  зуба </a:t>
            </a:r>
            <a:r>
              <a:rPr sz="3200" b="0" dirty="0">
                <a:latin typeface="Calibri"/>
                <a:cs typeface="Calibri"/>
              </a:rPr>
              <a:t>к </a:t>
            </a:r>
            <a:r>
              <a:rPr sz="3200" b="0" spc="-5" dirty="0">
                <a:latin typeface="Calibri"/>
                <a:cs typeface="Calibri"/>
              </a:rPr>
              <a:t>механическим, </a:t>
            </a:r>
            <a:r>
              <a:rPr sz="3200" b="0" spc="-10" dirty="0">
                <a:latin typeface="Calibri"/>
                <a:cs typeface="Calibri"/>
              </a:rPr>
              <a:t>температурным </a:t>
            </a:r>
            <a:r>
              <a:rPr sz="3200" b="0" dirty="0">
                <a:latin typeface="Calibri"/>
                <a:cs typeface="Calibri"/>
              </a:rPr>
              <a:t>и  </a:t>
            </a:r>
            <a:r>
              <a:rPr sz="3200" b="0" spc="-5" dirty="0">
                <a:latin typeface="Calibri"/>
                <a:cs typeface="Calibri"/>
              </a:rPr>
              <a:t>химическим</a:t>
            </a:r>
            <a:r>
              <a:rPr sz="3200" b="0" dirty="0">
                <a:latin typeface="Calibri"/>
                <a:cs typeface="Calibri"/>
              </a:rPr>
              <a:t> </a:t>
            </a:r>
            <a:r>
              <a:rPr sz="3200" b="0" spc="-15" dirty="0">
                <a:latin typeface="Calibri"/>
                <a:cs typeface="Calibri"/>
              </a:rPr>
              <a:t>раздражителям.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620" y="497840"/>
            <a:ext cx="4044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0" dirty="0">
                <a:latin typeface="Calibri"/>
                <a:cs typeface="Calibri"/>
              </a:rPr>
              <a:t>Методы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лечения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7594"/>
            <a:ext cx="7864475" cy="43954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200" b="1" spc="-5" dirty="0">
                <a:latin typeface="Calibri"/>
                <a:cs typeface="Calibri"/>
              </a:rPr>
              <a:t>Замещение дефектов твердых тканей зубов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выполняют:</a:t>
            </a:r>
            <a:endParaRPr sz="2200">
              <a:latin typeface="Calibri"/>
              <a:cs typeface="Calibri"/>
            </a:endParaRPr>
          </a:p>
          <a:p>
            <a:pPr marL="248920" indent="-236220" algn="just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8920" algn="l"/>
              </a:tabLst>
            </a:pPr>
            <a:r>
              <a:rPr sz="2200" spc="-5" dirty="0">
                <a:latin typeface="Calibri"/>
                <a:cs typeface="Calibri"/>
              </a:rPr>
              <a:t>пломбами;</a:t>
            </a:r>
            <a:endParaRPr sz="2200">
              <a:latin typeface="Calibri"/>
              <a:cs typeface="Calibri"/>
            </a:endParaRPr>
          </a:p>
          <a:p>
            <a:pPr marL="248920" indent="-236220" algn="just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8920" algn="l"/>
              </a:tabLst>
            </a:pPr>
            <a:r>
              <a:rPr sz="2200" spc="-5" dirty="0">
                <a:latin typeface="Calibri"/>
                <a:cs typeface="Calibri"/>
              </a:rPr>
              <a:t>вкладками (микропротезы, </a:t>
            </a:r>
            <a:r>
              <a:rPr sz="2200" spc="-10" dirty="0">
                <a:latin typeface="Calibri"/>
                <a:cs typeface="Calibri"/>
              </a:rPr>
              <a:t>изготовленные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лабораторно);</a:t>
            </a:r>
            <a:endParaRPr sz="2200">
              <a:latin typeface="Calibri"/>
              <a:cs typeface="Calibri"/>
            </a:endParaRPr>
          </a:p>
          <a:p>
            <a:pPr marL="248285" marR="5080" indent="-236220" algn="just">
              <a:lnSpc>
                <a:spcPct val="100200"/>
              </a:lnSpc>
              <a:spcBef>
                <a:spcPts val="445"/>
              </a:spcBef>
              <a:buFont typeface="Arial"/>
              <a:buChar char="•"/>
              <a:tabLst>
                <a:tab pos="248920" algn="l"/>
              </a:tabLst>
            </a:pPr>
            <a:r>
              <a:rPr sz="2200" spc="-5" dirty="0">
                <a:latin typeface="Calibri"/>
                <a:cs typeface="Calibri"/>
              </a:rPr>
              <a:t>винирами (микропротезы, восстанавливающие </a:t>
            </a:r>
            <a:r>
              <a:rPr sz="2200" spc="-10" dirty="0">
                <a:latin typeface="Calibri"/>
                <a:cs typeface="Calibri"/>
              </a:rPr>
              <a:t>вестибулярные  </a:t>
            </a:r>
            <a:r>
              <a:rPr sz="2200" spc="-5" dirty="0">
                <a:latin typeface="Calibri"/>
                <a:cs typeface="Calibri"/>
              </a:rPr>
              <a:t>стороны коронок </a:t>
            </a:r>
            <a:r>
              <a:rPr sz="2200" dirty="0">
                <a:latin typeface="Calibri"/>
                <a:cs typeface="Calibri"/>
              </a:rPr>
              <a:t>зубов). Их </a:t>
            </a:r>
            <a:r>
              <a:rPr sz="2200" spc="-10" dirty="0">
                <a:latin typeface="Calibri"/>
                <a:cs typeface="Calibri"/>
              </a:rPr>
              <a:t>техническое изготовление </a:t>
            </a:r>
            <a:r>
              <a:rPr sz="2200" spc="-20" dirty="0">
                <a:latin typeface="Calibri"/>
                <a:cs typeface="Calibri"/>
              </a:rPr>
              <a:t>сходно </a:t>
            </a:r>
            <a:r>
              <a:rPr sz="2200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технологией </a:t>
            </a:r>
            <a:r>
              <a:rPr sz="2200" spc="-5" dirty="0">
                <a:latin typeface="Calibri"/>
                <a:cs typeface="Calibri"/>
              </a:rPr>
              <a:t>керамических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протезов.</a:t>
            </a:r>
            <a:endParaRPr sz="2200">
              <a:latin typeface="Calibri"/>
              <a:cs typeface="Calibri"/>
            </a:endParaRPr>
          </a:p>
          <a:p>
            <a:pPr marL="248285" marR="281305" indent="-2362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sz="2200" spc="-10" dirty="0">
                <a:latin typeface="Calibri"/>
                <a:cs typeface="Calibri"/>
              </a:rPr>
              <a:t>коронками </a:t>
            </a:r>
            <a:r>
              <a:rPr sz="2200" spc="-5" dirty="0">
                <a:latin typeface="Calibri"/>
                <a:cs typeface="Calibri"/>
              </a:rPr>
              <a:t>(применяются </a:t>
            </a:r>
            <a:r>
              <a:rPr sz="2200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тех </a:t>
            </a:r>
            <a:r>
              <a:rPr sz="2200" spc="-5" dirty="0">
                <a:latin typeface="Calibri"/>
                <a:cs typeface="Calibri"/>
              </a:rPr>
              <a:t>случаях, </a:t>
            </a:r>
            <a:r>
              <a:rPr sz="2200" spc="-30" dirty="0">
                <a:latin typeface="Calibri"/>
                <a:cs typeface="Calibri"/>
              </a:rPr>
              <a:t>когда </a:t>
            </a:r>
            <a:r>
              <a:rPr sz="2200" spc="-5" dirty="0">
                <a:latin typeface="Calibri"/>
                <a:cs typeface="Calibri"/>
              </a:rPr>
              <a:t>использование  </a:t>
            </a:r>
            <a:r>
              <a:rPr sz="2200" dirty="0">
                <a:latin typeface="Calibri"/>
                <a:cs typeface="Calibri"/>
              </a:rPr>
              <a:t>пломб, </a:t>
            </a:r>
            <a:r>
              <a:rPr sz="2200" spc="-5" dirty="0">
                <a:latin typeface="Calibri"/>
                <a:cs typeface="Calibri"/>
              </a:rPr>
              <a:t>вкладок, виниров нецелесообразно </a:t>
            </a:r>
            <a:r>
              <a:rPr sz="2200" dirty="0">
                <a:latin typeface="Calibri"/>
                <a:cs typeface="Calibri"/>
              </a:rPr>
              <a:t>(ИРОПЗ </a:t>
            </a:r>
            <a:r>
              <a:rPr sz="2200" spc="5" dirty="0">
                <a:latin typeface="Calibri"/>
                <a:cs typeface="Calibri"/>
              </a:rPr>
              <a:t>&gt;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70%);</a:t>
            </a:r>
            <a:endParaRPr sz="2200">
              <a:latin typeface="Calibri"/>
              <a:cs typeface="Calibri"/>
            </a:endParaRPr>
          </a:p>
          <a:p>
            <a:pPr marL="248285" marR="211454" indent="-236220">
              <a:lnSpc>
                <a:spcPct val="100299"/>
              </a:lnSpc>
              <a:spcBef>
                <a:spcPts val="455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sz="2200" spc="-5" dirty="0">
                <a:latin typeface="Calibri"/>
                <a:cs typeface="Calibri"/>
              </a:rPr>
              <a:t>восстановительными </a:t>
            </a:r>
            <a:r>
              <a:rPr sz="2200" spc="-10" dirty="0">
                <a:latin typeface="Calibri"/>
                <a:cs typeface="Calibri"/>
              </a:rPr>
              <a:t>штифтовыми конструкциями </a:t>
            </a:r>
            <a:r>
              <a:rPr sz="2200" spc="-20" dirty="0">
                <a:latin typeface="Calibri"/>
                <a:cs typeface="Calibri"/>
              </a:rPr>
              <a:t>(культевые  </a:t>
            </a:r>
            <a:r>
              <a:rPr sz="2200" dirty="0">
                <a:latin typeface="Calibri"/>
                <a:cs typeface="Calibri"/>
              </a:rPr>
              <a:t>вкладки, </a:t>
            </a:r>
            <a:r>
              <a:rPr sz="2200" spc="-10" dirty="0">
                <a:latin typeface="Calibri"/>
                <a:cs typeface="Calibri"/>
              </a:rPr>
              <a:t>штифтовые </a:t>
            </a:r>
            <a:r>
              <a:rPr sz="2200" dirty="0">
                <a:latin typeface="Calibri"/>
                <a:cs typeface="Calibri"/>
              </a:rPr>
              <a:t>зубы) - </a:t>
            </a:r>
            <a:r>
              <a:rPr sz="2200" spc="-5" dirty="0">
                <a:latin typeface="Calibri"/>
                <a:cs typeface="Calibri"/>
              </a:rPr>
              <a:t>применяются </a:t>
            </a:r>
            <a:r>
              <a:rPr sz="2200" spc="5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большом  </a:t>
            </a:r>
            <a:r>
              <a:rPr sz="2200" spc="-5" dirty="0">
                <a:latin typeface="Calibri"/>
                <a:cs typeface="Calibri"/>
              </a:rPr>
              <a:t>разрушении </a:t>
            </a:r>
            <a:r>
              <a:rPr sz="2200" spc="-10" dirty="0">
                <a:latin typeface="Calibri"/>
                <a:cs typeface="Calibri"/>
              </a:rPr>
              <a:t>коронковой </a:t>
            </a:r>
            <a:r>
              <a:rPr sz="2200" dirty="0">
                <a:latin typeface="Calibri"/>
                <a:cs typeface="Calibri"/>
              </a:rPr>
              <a:t>части </a:t>
            </a:r>
            <a:r>
              <a:rPr sz="2200" spc="-5" dirty="0">
                <a:latin typeface="Calibri"/>
                <a:cs typeface="Calibri"/>
              </a:rPr>
              <a:t>зуба, </a:t>
            </a:r>
            <a:r>
              <a:rPr sz="2200" spc="-30" dirty="0">
                <a:latin typeface="Calibri"/>
                <a:cs typeface="Calibri"/>
              </a:rPr>
              <a:t>когда </a:t>
            </a:r>
            <a:r>
              <a:rPr sz="2200" spc="-5" dirty="0">
                <a:latin typeface="Calibri"/>
                <a:cs typeface="Calibri"/>
              </a:rPr>
              <a:t>использование  искусственных коронок невозможно.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1190" y="392668"/>
            <a:ext cx="4721860" cy="2740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" y="2743200"/>
            <a:ext cx="4425950" cy="2740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6076C-11E9-594F-BFA5-906B31A7E803}"/>
              </a:ext>
            </a:extLst>
          </p:cNvPr>
          <p:cNvSpPr txBox="1"/>
          <p:nvPr/>
        </p:nvSpPr>
        <p:spPr>
          <a:xfrm>
            <a:off x="2228215" y="6096000"/>
            <a:ext cx="44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Использование различных видов коронок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789" y="340359"/>
            <a:ext cx="5557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"/>
                <a:cs typeface="Calibri"/>
              </a:rPr>
              <a:t>Микропротезирование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980" y="1085849"/>
            <a:ext cx="8007984" cy="416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050" marR="31115" indent="-260350">
              <a:lnSpc>
                <a:spcPct val="101299"/>
              </a:lnSpc>
              <a:spcBef>
                <a:spcPts val="90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2400" b="1" spc="5" dirty="0">
                <a:latin typeface="Calibri"/>
                <a:cs typeface="Calibri"/>
              </a:rPr>
              <a:t>Вкладка </a:t>
            </a:r>
            <a:r>
              <a:rPr sz="2400" spc="5" dirty="0">
                <a:latin typeface="Calibri"/>
                <a:cs typeface="Calibri"/>
              </a:rPr>
              <a:t>- </a:t>
            </a:r>
            <a:r>
              <a:rPr sz="2400" spc="10" dirty="0">
                <a:latin typeface="Calibri"/>
                <a:cs typeface="Calibri"/>
              </a:rPr>
              <a:t>микропротез, </a:t>
            </a:r>
            <a:r>
              <a:rPr sz="2400" spc="5" dirty="0">
                <a:latin typeface="Calibri"/>
                <a:cs typeface="Calibri"/>
              </a:rPr>
              <a:t>изготовленный </a:t>
            </a:r>
            <a:r>
              <a:rPr sz="2400" spc="10" dirty="0">
                <a:latin typeface="Calibri"/>
                <a:cs typeface="Calibri"/>
              </a:rPr>
              <a:t>лабораторным  </a:t>
            </a:r>
            <a:r>
              <a:rPr sz="2400" spc="5" dirty="0">
                <a:latin typeface="Calibri"/>
                <a:cs typeface="Calibri"/>
              </a:rPr>
              <a:t>путем </a:t>
            </a:r>
            <a:r>
              <a:rPr sz="2400" spc="15" dirty="0">
                <a:latin typeface="Calibri"/>
                <a:cs typeface="Calibri"/>
              </a:rPr>
              <a:t>для </a:t>
            </a:r>
            <a:r>
              <a:rPr sz="2400" spc="10" dirty="0">
                <a:latin typeface="Calibri"/>
                <a:cs typeface="Calibri"/>
              </a:rPr>
              <a:t>замещения дефекта коронки </a:t>
            </a:r>
            <a:r>
              <a:rPr sz="2400" spc="5" dirty="0">
                <a:latin typeface="Calibri"/>
                <a:cs typeface="Calibri"/>
              </a:rPr>
              <a:t>зуба. </a:t>
            </a:r>
            <a:r>
              <a:rPr sz="2400" spc="15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отличие </a:t>
            </a:r>
            <a:r>
              <a:rPr sz="2400" dirty="0">
                <a:latin typeface="Calibri"/>
                <a:cs typeface="Calibri"/>
              </a:rPr>
              <a:t>от  </a:t>
            </a:r>
            <a:r>
              <a:rPr sz="2400" spc="15" dirty="0">
                <a:latin typeface="Calibri"/>
                <a:cs typeface="Calibri"/>
              </a:rPr>
              <a:t>пломбы, </a:t>
            </a:r>
            <a:r>
              <a:rPr sz="2400" spc="5" dirty="0">
                <a:latin typeface="Calibri"/>
                <a:cs typeface="Calibri"/>
              </a:rPr>
              <a:t>вкладка </a:t>
            </a:r>
            <a:r>
              <a:rPr sz="2400" dirty="0">
                <a:latin typeface="Calibri"/>
                <a:cs typeface="Calibri"/>
              </a:rPr>
              <a:t>вводится </a:t>
            </a:r>
            <a:r>
              <a:rPr sz="2400" spc="10" dirty="0">
                <a:latin typeface="Calibri"/>
                <a:cs typeface="Calibri"/>
              </a:rPr>
              <a:t>в </a:t>
            </a:r>
            <a:r>
              <a:rPr sz="2400" dirty="0">
                <a:latin typeface="Calibri"/>
                <a:cs typeface="Calibri"/>
              </a:rPr>
              <a:t>подготовленную </a:t>
            </a:r>
            <a:r>
              <a:rPr sz="2400" spc="5" dirty="0">
                <a:latin typeface="Calibri"/>
                <a:cs typeface="Calibri"/>
              </a:rPr>
              <a:t>полость </a:t>
            </a:r>
            <a:r>
              <a:rPr sz="2400" spc="15" dirty="0">
                <a:latin typeface="Calibri"/>
                <a:cs typeface="Calibri"/>
              </a:rPr>
              <a:t>не </a:t>
            </a:r>
            <a:r>
              <a:rPr sz="2400" spc="10" dirty="0">
                <a:latin typeface="Calibri"/>
                <a:cs typeface="Calibri"/>
              </a:rPr>
              <a:t>в  </a:t>
            </a:r>
            <a:r>
              <a:rPr sz="2400" spc="15" dirty="0">
                <a:latin typeface="Calibri"/>
                <a:cs typeface="Calibri"/>
              </a:rPr>
              <a:t>пластичном </a:t>
            </a:r>
            <a:r>
              <a:rPr sz="2400" spc="10" dirty="0">
                <a:latin typeface="Calibri"/>
                <a:cs typeface="Calibri"/>
              </a:rPr>
              <a:t>состоянии, а в </a:t>
            </a:r>
            <a:r>
              <a:rPr sz="2400" dirty="0">
                <a:latin typeface="Calibri"/>
                <a:cs typeface="Calibri"/>
              </a:rPr>
              <a:t>твердом, что </a:t>
            </a:r>
            <a:r>
              <a:rPr sz="2400" spc="5" dirty="0">
                <a:latin typeface="Calibri"/>
                <a:cs typeface="Calibri"/>
              </a:rPr>
              <a:t>позволяет  избежать </a:t>
            </a:r>
            <a:r>
              <a:rPr sz="2400" spc="10" dirty="0">
                <a:latin typeface="Calibri"/>
                <a:cs typeface="Calibri"/>
              </a:rPr>
              <a:t>ряда </a:t>
            </a:r>
            <a:r>
              <a:rPr sz="2400" spc="5" dirty="0">
                <a:latin typeface="Calibri"/>
                <a:cs typeface="Calibri"/>
              </a:rPr>
              <a:t>значительных недостатков, </a:t>
            </a:r>
            <a:r>
              <a:rPr sz="2400" spc="15" dirty="0">
                <a:latin typeface="Calibri"/>
                <a:cs typeface="Calibri"/>
              </a:rPr>
              <a:t>присущих  </a:t>
            </a:r>
            <a:r>
              <a:rPr sz="2400" spc="10" dirty="0">
                <a:latin typeface="Calibri"/>
                <a:cs typeface="Calibri"/>
              </a:rPr>
              <a:t>пломбам, в частности компенсировать </a:t>
            </a:r>
            <a:r>
              <a:rPr sz="2400" dirty="0">
                <a:latin typeface="Calibri"/>
                <a:cs typeface="Calibri"/>
              </a:rPr>
              <a:t>усадку, </a:t>
            </a:r>
            <a:r>
              <a:rPr sz="2400" spc="10" dirty="0">
                <a:latin typeface="Calibri"/>
                <a:cs typeface="Calibri"/>
              </a:rPr>
              <a:t>а  </a:t>
            </a:r>
            <a:r>
              <a:rPr sz="2400" dirty="0">
                <a:latin typeface="Calibri"/>
                <a:cs typeface="Calibri"/>
              </a:rPr>
              <a:t>следовательно, улучшить </a:t>
            </a:r>
            <a:r>
              <a:rPr sz="2400" spc="10" dirty="0">
                <a:latin typeface="Calibri"/>
                <a:cs typeface="Calibri"/>
              </a:rPr>
              <a:t>краевое </a:t>
            </a:r>
            <a:r>
              <a:rPr sz="2400" spc="15" dirty="0">
                <a:latin typeface="Calibri"/>
                <a:cs typeface="Calibri"/>
              </a:rPr>
              <a:t>прилегание и  </a:t>
            </a:r>
            <a:r>
              <a:rPr sz="2400" spc="10" dirty="0">
                <a:latin typeface="Calibri"/>
                <a:cs typeface="Calibri"/>
              </a:rPr>
              <a:t>уменьшить вероятность </a:t>
            </a:r>
            <a:r>
              <a:rPr sz="2400" spc="15" dirty="0">
                <a:latin typeface="Calibri"/>
                <a:cs typeface="Calibri"/>
              </a:rPr>
              <a:t>рецидива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кариеса.</a:t>
            </a:r>
            <a:endParaRPr sz="2400">
              <a:latin typeface="Calibri"/>
              <a:cs typeface="Calibri"/>
            </a:endParaRPr>
          </a:p>
          <a:p>
            <a:pPr marL="273050" marR="5080" indent="-260350">
              <a:lnSpc>
                <a:spcPct val="101200"/>
              </a:lnSpc>
              <a:spcBef>
                <a:spcPts val="484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2400" b="1" dirty="0">
                <a:latin typeface="Calibri"/>
                <a:cs typeface="Calibri"/>
              </a:rPr>
              <a:t>Подготовка </a:t>
            </a:r>
            <a:r>
              <a:rPr sz="2400" b="1" spc="10" dirty="0">
                <a:latin typeface="Calibri"/>
                <a:cs typeface="Calibri"/>
              </a:rPr>
              <a:t>полости </a:t>
            </a:r>
            <a:r>
              <a:rPr sz="2400" b="1" spc="15" dirty="0">
                <a:latin typeface="Calibri"/>
                <a:cs typeface="Calibri"/>
              </a:rPr>
              <a:t>для </a:t>
            </a:r>
            <a:r>
              <a:rPr sz="2400" b="1" spc="10" dirty="0">
                <a:latin typeface="Calibri"/>
                <a:cs typeface="Calibri"/>
              </a:rPr>
              <a:t>вкладки </a:t>
            </a:r>
            <a:r>
              <a:rPr sz="2400" spc="10" dirty="0">
                <a:latin typeface="Calibri"/>
                <a:cs typeface="Calibri"/>
              </a:rPr>
              <a:t>заключается в </a:t>
            </a:r>
            <a:r>
              <a:rPr sz="2400" dirty="0">
                <a:latin typeface="Calibri"/>
                <a:cs typeface="Calibri"/>
              </a:rPr>
              <a:t>удалении  </a:t>
            </a:r>
            <a:r>
              <a:rPr sz="2400" spc="10" dirty="0">
                <a:latin typeface="Calibri"/>
                <a:cs typeface="Calibri"/>
              </a:rPr>
              <a:t>размягченного дентина с </a:t>
            </a:r>
            <a:r>
              <a:rPr sz="2400" spc="15" dirty="0">
                <a:latin typeface="Calibri"/>
                <a:cs typeface="Calibri"/>
              </a:rPr>
              <a:t>формированием </a:t>
            </a:r>
            <a:r>
              <a:rPr sz="2400" spc="10" dirty="0">
                <a:latin typeface="Calibri"/>
                <a:cs typeface="Calibri"/>
              </a:rPr>
              <a:t>основной, а в  случае </a:t>
            </a:r>
            <a:r>
              <a:rPr sz="2400" dirty="0">
                <a:latin typeface="Calibri"/>
                <a:cs typeface="Calibri"/>
              </a:rPr>
              <a:t>необходимости </a:t>
            </a:r>
            <a:r>
              <a:rPr sz="2400" spc="15" dirty="0">
                <a:latin typeface="Calibri"/>
                <a:cs typeface="Calibri"/>
              </a:rPr>
              <a:t>и </a:t>
            </a:r>
            <a:r>
              <a:rPr sz="2400" spc="5" dirty="0">
                <a:latin typeface="Calibri"/>
                <a:cs typeface="Calibri"/>
              </a:rPr>
              <a:t>дополнительной полости.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0830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75" dirty="0">
                <a:latin typeface="Calibri"/>
                <a:cs typeface="Calibri"/>
              </a:rPr>
              <a:t>Техника</a:t>
            </a:r>
            <a:r>
              <a:rPr sz="4400" b="0" spc="-45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препарирования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81950" cy="438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16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latin typeface="Calibri"/>
                <a:cs typeface="Calibri"/>
              </a:rPr>
              <a:t>При </a:t>
            </a:r>
            <a:r>
              <a:rPr sz="1950" b="1" spc="-5" dirty="0">
                <a:latin typeface="Calibri"/>
                <a:cs typeface="Calibri"/>
              </a:rPr>
              <a:t>препарировании зубов </a:t>
            </a:r>
            <a:r>
              <a:rPr sz="1950" b="1" dirty="0">
                <a:latin typeface="Calibri"/>
                <a:cs typeface="Calibri"/>
              </a:rPr>
              <a:t>под </a:t>
            </a:r>
            <a:r>
              <a:rPr sz="1950" b="1" spc="-5" dirty="0">
                <a:latin typeface="Calibri"/>
                <a:cs typeface="Calibri"/>
              </a:rPr>
              <a:t>вкладки </a:t>
            </a:r>
            <a:r>
              <a:rPr sz="1950" b="1" spc="-10" dirty="0">
                <a:latin typeface="Calibri"/>
                <a:cs typeface="Calibri"/>
              </a:rPr>
              <a:t>руководствуются следующими  </a:t>
            </a:r>
            <a:r>
              <a:rPr sz="1950" b="1" spc="-5" dirty="0">
                <a:latin typeface="Calibri"/>
                <a:cs typeface="Calibri"/>
              </a:rPr>
              <a:t>правилами:</a:t>
            </a:r>
            <a:endParaRPr sz="1950">
              <a:latin typeface="Calibri"/>
              <a:cs typeface="Calibri"/>
            </a:endParaRPr>
          </a:p>
          <a:p>
            <a:pPr marL="222250" marR="5080" indent="-209550">
              <a:lnSpc>
                <a:spcPct val="100099"/>
              </a:lnSpc>
              <a:spcBef>
                <a:spcPts val="385"/>
              </a:spcBef>
              <a:buFont typeface="Arial"/>
              <a:buChar char="•"/>
              <a:tabLst>
                <a:tab pos="222250" algn="l"/>
              </a:tabLst>
            </a:pPr>
            <a:r>
              <a:rPr sz="1950" spc="-10" dirty="0">
                <a:latin typeface="Calibri"/>
                <a:cs typeface="Calibri"/>
              </a:rPr>
              <a:t>Стенки </a:t>
            </a:r>
            <a:r>
              <a:rPr sz="1950" spc="-5" dirty="0">
                <a:latin typeface="Calibri"/>
                <a:cs typeface="Calibri"/>
              </a:rPr>
              <a:t>отпрепарированной </a:t>
            </a:r>
            <a:r>
              <a:rPr sz="1950" spc="-10" dirty="0">
                <a:latin typeface="Calibri"/>
                <a:cs typeface="Calibri"/>
              </a:rPr>
              <a:t>полости </a:t>
            </a:r>
            <a:r>
              <a:rPr sz="1950" spc="-15" dirty="0">
                <a:latin typeface="Calibri"/>
                <a:cs typeface="Calibri"/>
              </a:rPr>
              <a:t>должны </a:t>
            </a:r>
            <a:r>
              <a:rPr sz="1950" dirty="0">
                <a:latin typeface="Calibri"/>
                <a:cs typeface="Calibri"/>
              </a:rPr>
              <a:t>быть </a:t>
            </a:r>
            <a:r>
              <a:rPr sz="1950" spc="-10" dirty="0">
                <a:latin typeface="Calibri"/>
                <a:cs typeface="Calibri"/>
              </a:rPr>
              <a:t>перпендикулярны </a:t>
            </a:r>
            <a:r>
              <a:rPr sz="1950" dirty="0">
                <a:latin typeface="Calibri"/>
                <a:cs typeface="Calibri"/>
              </a:rPr>
              <a:t>дну  </a:t>
            </a:r>
            <a:r>
              <a:rPr sz="1950" spc="-5" dirty="0">
                <a:latin typeface="Calibri"/>
                <a:cs typeface="Calibri"/>
              </a:rPr>
              <a:t>(если </a:t>
            </a:r>
            <a:r>
              <a:rPr sz="1950" spc="-10" dirty="0">
                <a:latin typeface="Calibri"/>
                <a:cs typeface="Calibri"/>
              </a:rPr>
              <a:t>полость </a:t>
            </a:r>
            <a:r>
              <a:rPr sz="1950" spc="-15" dirty="0">
                <a:latin typeface="Calibri"/>
                <a:cs typeface="Calibri"/>
              </a:rPr>
              <a:t>глубокая, </a:t>
            </a:r>
            <a:r>
              <a:rPr sz="1950" spc="-10" dirty="0">
                <a:latin typeface="Calibri"/>
                <a:cs typeface="Calibri"/>
              </a:rPr>
              <a:t>стенки полости </a:t>
            </a:r>
            <a:r>
              <a:rPr sz="1950" spc="-15" dirty="0">
                <a:latin typeface="Calibri"/>
                <a:cs typeface="Calibri"/>
              </a:rPr>
              <a:t>должны </a:t>
            </a:r>
            <a:r>
              <a:rPr sz="1950" spc="-10" dirty="0">
                <a:latin typeface="Calibri"/>
                <a:cs typeface="Calibri"/>
              </a:rPr>
              <a:t>слегка расходиться  </a:t>
            </a:r>
            <a:r>
              <a:rPr sz="1950" spc="-5" dirty="0">
                <a:latin typeface="Calibri"/>
                <a:cs typeface="Calibri"/>
              </a:rPr>
              <a:t>(дивергировать), </a:t>
            </a:r>
            <a:r>
              <a:rPr sz="1950" spc="-45" dirty="0">
                <a:latin typeface="Calibri"/>
                <a:cs typeface="Calibri"/>
              </a:rPr>
              <a:t>т. </a:t>
            </a:r>
            <a:r>
              <a:rPr sz="1950" spc="-5" dirty="0">
                <a:latin typeface="Calibri"/>
                <a:cs typeface="Calibri"/>
              </a:rPr>
              <a:t>е. </a:t>
            </a:r>
            <a:r>
              <a:rPr sz="1950" spc="-20" dirty="0">
                <a:latin typeface="Calibri"/>
                <a:cs typeface="Calibri"/>
              </a:rPr>
              <a:t>входная </a:t>
            </a:r>
            <a:r>
              <a:rPr sz="1950" spc="-5" dirty="0">
                <a:latin typeface="Calibri"/>
                <a:cs typeface="Calibri"/>
              </a:rPr>
              <a:t>часть </a:t>
            </a:r>
            <a:r>
              <a:rPr sz="1950" spc="-10" dirty="0">
                <a:latin typeface="Calibri"/>
                <a:cs typeface="Calibri"/>
              </a:rPr>
              <a:t>полости </a:t>
            </a:r>
            <a:r>
              <a:rPr sz="1950" spc="-15" dirty="0">
                <a:latin typeface="Calibri"/>
                <a:cs typeface="Calibri"/>
              </a:rPr>
              <a:t>должна </a:t>
            </a:r>
            <a:r>
              <a:rPr sz="1950" dirty="0">
                <a:latin typeface="Calibri"/>
                <a:cs typeface="Calibri"/>
              </a:rPr>
              <a:t>быть </a:t>
            </a:r>
            <a:r>
              <a:rPr sz="1950" spc="-15" dirty="0">
                <a:latin typeface="Calibri"/>
                <a:cs typeface="Calibri"/>
              </a:rPr>
              <a:t>несколько  </a:t>
            </a:r>
            <a:r>
              <a:rPr sz="1950" dirty="0">
                <a:latin typeface="Calibri"/>
                <a:cs typeface="Calibri"/>
              </a:rPr>
              <a:t>шире </a:t>
            </a:r>
            <a:r>
              <a:rPr sz="1950" spc="-5" dirty="0">
                <a:latin typeface="Calibri"/>
                <a:cs typeface="Calibri"/>
              </a:rPr>
              <a:t>ее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дна);</a:t>
            </a:r>
            <a:endParaRPr sz="1950">
              <a:latin typeface="Calibri"/>
              <a:cs typeface="Calibri"/>
            </a:endParaRPr>
          </a:p>
          <a:p>
            <a:pPr marL="222250" marR="34925" indent="-20955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22250" algn="l"/>
              </a:tabLst>
            </a:pPr>
            <a:r>
              <a:rPr sz="1950" spc="-10" dirty="0">
                <a:latin typeface="Calibri"/>
                <a:cs typeface="Calibri"/>
              </a:rPr>
              <a:t>Создается </a:t>
            </a:r>
            <a:r>
              <a:rPr sz="1950" spc="-5" dirty="0">
                <a:latin typeface="Calibri"/>
                <a:cs typeface="Calibri"/>
              </a:rPr>
              <a:t>ящикообразная </a:t>
            </a:r>
            <a:r>
              <a:rPr sz="1950" spc="-10" dirty="0">
                <a:latin typeface="Calibri"/>
                <a:cs typeface="Calibri"/>
              </a:rPr>
              <a:t>полость, </a:t>
            </a:r>
            <a:r>
              <a:rPr sz="1950" dirty="0">
                <a:latin typeface="Calibri"/>
                <a:cs typeface="Calibri"/>
              </a:rPr>
              <a:t>из </a:t>
            </a:r>
            <a:r>
              <a:rPr sz="1950" spc="-15" dirty="0">
                <a:latin typeface="Calibri"/>
                <a:cs typeface="Calibri"/>
              </a:rPr>
              <a:t>которой </a:t>
            </a:r>
            <a:r>
              <a:rPr sz="1950" spc="-5" dirty="0">
                <a:latin typeface="Calibri"/>
                <a:cs typeface="Calibri"/>
              </a:rPr>
              <a:t>восковая </a:t>
            </a:r>
            <a:r>
              <a:rPr sz="1950" spc="-20" dirty="0">
                <a:latin typeface="Calibri"/>
                <a:cs typeface="Calibri"/>
              </a:rPr>
              <a:t>модель </a:t>
            </a:r>
            <a:r>
              <a:rPr sz="1950" spc="-5" dirty="0">
                <a:latin typeface="Calibri"/>
                <a:cs typeface="Calibri"/>
              </a:rPr>
              <a:t>вкладки  </a:t>
            </a:r>
            <a:r>
              <a:rPr sz="1950" spc="-15" dirty="0">
                <a:latin typeface="Calibri"/>
                <a:cs typeface="Calibri"/>
              </a:rPr>
              <a:t>может </a:t>
            </a:r>
            <a:r>
              <a:rPr sz="1950" spc="-5" dirty="0">
                <a:latin typeface="Calibri"/>
                <a:cs typeface="Calibri"/>
              </a:rPr>
              <a:t>быть </a:t>
            </a:r>
            <a:r>
              <a:rPr sz="1950" spc="-10" dirty="0">
                <a:latin typeface="Calibri"/>
                <a:cs typeface="Calibri"/>
              </a:rPr>
              <a:t>выведена </a:t>
            </a:r>
            <a:r>
              <a:rPr sz="1950" spc="-20" dirty="0">
                <a:latin typeface="Calibri"/>
                <a:cs typeface="Calibri"/>
              </a:rPr>
              <a:t>только </a:t>
            </a:r>
            <a:r>
              <a:rPr sz="1950" dirty="0">
                <a:latin typeface="Calibri"/>
                <a:cs typeface="Calibri"/>
              </a:rPr>
              <a:t>в </a:t>
            </a:r>
            <a:r>
              <a:rPr sz="1950" spc="-15" dirty="0">
                <a:latin typeface="Calibri"/>
                <a:cs typeface="Calibri"/>
              </a:rPr>
              <a:t>одном</a:t>
            </a:r>
            <a:r>
              <a:rPr sz="1950" spc="5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направлении;</a:t>
            </a:r>
            <a:endParaRPr sz="1950">
              <a:latin typeface="Calibri"/>
              <a:cs typeface="Calibri"/>
            </a:endParaRPr>
          </a:p>
          <a:p>
            <a:pPr marL="222250" marR="607695" indent="-20955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22250" algn="l"/>
              </a:tabLst>
            </a:pPr>
            <a:r>
              <a:rPr sz="1950" spc="-15" dirty="0">
                <a:latin typeface="Calibri"/>
                <a:cs typeface="Calibri"/>
              </a:rPr>
              <a:t>Стенка </a:t>
            </a:r>
            <a:r>
              <a:rPr sz="1950" spc="-5" dirty="0">
                <a:latin typeface="Calibri"/>
                <a:cs typeface="Calibri"/>
              </a:rPr>
              <a:t>со стороны </a:t>
            </a:r>
            <a:r>
              <a:rPr sz="1950" spc="-10" dirty="0">
                <a:latin typeface="Calibri"/>
                <a:cs typeface="Calibri"/>
              </a:rPr>
              <a:t>пульпы </a:t>
            </a:r>
            <a:r>
              <a:rPr sz="1950" spc="-15" dirty="0">
                <a:latin typeface="Calibri"/>
                <a:cs typeface="Calibri"/>
              </a:rPr>
              <a:t>должна </a:t>
            </a:r>
            <a:r>
              <a:rPr sz="1950" spc="-5" dirty="0">
                <a:latin typeface="Calibri"/>
                <a:cs typeface="Calibri"/>
              </a:rPr>
              <a:t>иметь </a:t>
            </a:r>
            <a:r>
              <a:rPr sz="1950" spc="-10" dirty="0">
                <a:latin typeface="Calibri"/>
                <a:cs typeface="Calibri"/>
              </a:rPr>
              <a:t>достаточную </a:t>
            </a:r>
            <a:r>
              <a:rPr sz="1950" spc="-15" dirty="0">
                <a:latin typeface="Calibri"/>
                <a:cs typeface="Calibri"/>
              </a:rPr>
              <a:t>толщину </a:t>
            </a:r>
            <a:r>
              <a:rPr sz="1950" spc="-5" dirty="0">
                <a:latin typeface="Calibri"/>
                <a:cs typeface="Calibri"/>
              </a:rPr>
              <a:t>для  защиты ее </a:t>
            </a:r>
            <a:r>
              <a:rPr sz="1950" spc="-15" dirty="0">
                <a:latin typeface="Calibri"/>
                <a:cs typeface="Calibri"/>
              </a:rPr>
              <a:t>от </a:t>
            </a:r>
            <a:r>
              <a:rPr sz="1950" spc="-5" dirty="0">
                <a:latin typeface="Calibri"/>
                <a:cs typeface="Calibri"/>
              </a:rPr>
              <a:t>термических влияний </a:t>
            </a:r>
            <a:r>
              <a:rPr sz="1950" dirty="0">
                <a:latin typeface="Calibri"/>
                <a:cs typeface="Calibri"/>
              </a:rPr>
              <a:t>со </a:t>
            </a:r>
            <a:r>
              <a:rPr sz="1950" spc="-5" dirty="0">
                <a:latin typeface="Calibri"/>
                <a:cs typeface="Calibri"/>
              </a:rPr>
              <a:t>стороны</a:t>
            </a:r>
            <a:r>
              <a:rPr sz="1950" spc="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вкладки;</a:t>
            </a:r>
            <a:endParaRPr sz="1950">
              <a:latin typeface="Calibri"/>
              <a:cs typeface="Calibri"/>
            </a:endParaRPr>
          </a:p>
          <a:p>
            <a:pPr marL="222250" marR="324485" indent="-20955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22250" algn="l"/>
              </a:tabLst>
            </a:pPr>
            <a:r>
              <a:rPr sz="1950" spc="-15" dirty="0">
                <a:latin typeface="Calibri"/>
                <a:cs typeface="Calibri"/>
              </a:rPr>
              <a:t>Дополнительные </a:t>
            </a:r>
            <a:r>
              <a:rPr sz="1950" spc="-10" dirty="0">
                <a:latin typeface="Calibri"/>
                <a:cs typeface="Calibri"/>
              </a:rPr>
              <a:t>элементы </a:t>
            </a:r>
            <a:r>
              <a:rPr sz="1950" spc="-5" dirty="0">
                <a:latin typeface="Calibri"/>
                <a:cs typeface="Calibri"/>
              </a:rPr>
              <a:t>фиксации </a:t>
            </a:r>
            <a:r>
              <a:rPr sz="1950" spc="-10" dirty="0">
                <a:latin typeface="Calibri"/>
                <a:cs typeface="Calibri"/>
              </a:rPr>
              <a:t>создаются </a:t>
            </a:r>
            <a:r>
              <a:rPr sz="1950" dirty="0">
                <a:latin typeface="Calibri"/>
                <a:cs typeface="Calibri"/>
              </a:rPr>
              <a:t>в </a:t>
            </a:r>
            <a:r>
              <a:rPr sz="1950" spc="-15" dirty="0">
                <a:latin typeface="Calibri"/>
                <a:cs typeface="Calibri"/>
              </a:rPr>
              <a:t>пределах </a:t>
            </a:r>
            <a:r>
              <a:rPr sz="1950" spc="-10" dirty="0">
                <a:latin typeface="Calibri"/>
                <a:cs typeface="Calibri"/>
              </a:rPr>
              <a:t>здоровых  твердых тканей </a:t>
            </a:r>
            <a:r>
              <a:rPr sz="1950" spc="-5" dirty="0">
                <a:latin typeface="Calibri"/>
                <a:cs typeface="Calibri"/>
              </a:rPr>
              <a:t>зуба </a:t>
            </a:r>
            <a:r>
              <a:rPr sz="1950" dirty="0">
                <a:latin typeface="Calibri"/>
                <a:cs typeface="Calibri"/>
              </a:rPr>
              <a:t>таким </a:t>
            </a:r>
            <a:r>
              <a:rPr sz="1950" spc="-5" dirty="0">
                <a:latin typeface="Calibri"/>
                <a:cs typeface="Calibri"/>
              </a:rPr>
              <a:t>образом, </a:t>
            </a:r>
            <a:r>
              <a:rPr sz="1950" spc="-10" dirty="0">
                <a:latin typeface="Calibri"/>
                <a:cs typeface="Calibri"/>
              </a:rPr>
              <a:t>чтобы </a:t>
            </a:r>
            <a:r>
              <a:rPr sz="1950" spc="-5" dirty="0">
                <a:latin typeface="Calibri"/>
                <a:cs typeface="Calibri"/>
              </a:rPr>
              <a:t>они </a:t>
            </a:r>
            <a:r>
              <a:rPr sz="1950" spc="-10" dirty="0">
                <a:latin typeface="Calibri"/>
                <a:cs typeface="Calibri"/>
              </a:rPr>
              <a:t>предупреждали  </a:t>
            </a:r>
            <a:r>
              <a:rPr sz="1950" spc="-5" dirty="0">
                <a:latin typeface="Calibri"/>
                <a:cs typeface="Calibri"/>
              </a:rPr>
              <a:t>смещение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5" dirty="0">
                <a:latin typeface="Calibri"/>
                <a:cs typeface="Calibri"/>
              </a:rPr>
              <a:t>опрокидывание </a:t>
            </a:r>
            <a:r>
              <a:rPr sz="1950" dirty="0">
                <a:latin typeface="Calibri"/>
                <a:cs typeface="Calibri"/>
              </a:rPr>
              <a:t>вкладки </a:t>
            </a:r>
            <a:r>
              <a:rPr sz="1950" spc="-20" dirty="0">
                <a:latin typeface="Calibri"/>
                <a:cs typeface="Calibri"/>
              </a:rPr>
              <a:t>под </a:t>
            </a:r>
            <a:r>
              <a:rPr sz="1950" spc="-10" dirty="0">
                <a:latin typeface="Calibri"/>
                <a:cs typeface="Calibri"/>
              </a:rPr>
              <a:t>действием </a:t>
            </a:r>
            <a:r>
              <a:rPr sz="1950" spc="-5" dirty="0">
                <a:latin typeface="Calibri"/>
                <a:cs typeface="Calibri"/>
              </a:rPr>
              <a:t>вертикальных </a:t>
            </a:r>
            <a:r>
              <a:rPr sz="1950" dirty="0">
                <a:latin typeface="Calibri"/>
                <a:cs typeface="Calibri"/>
              </a:rPr>
              <a:t>и  </a:t>
            </a:r>
            <a:r>
              <a:rPr sz="1950" spc="-5" dirty="0">
                <a:latin typeface="Calibri"/>
                <a:cs typeface="Calibri"/>
              </a:rPr>
              <a:t>трансверзальных </a:t>
            </a:r>
            <a:r>
              <a:rPr sz="1950" dirty="0">
                <a:latin typeface="Calibri"/>
                <a:cs typeface="Calibri"/>
              </a:rPr>
              <a:t>сил </a:t>
            </a:r>
            <a:r>
              <a:rPr sz="1950" spc="-15" dirty="0">
                <a:latin typeface="Calibri"/>
                <a:cs typeface="Calibri"/>
              </a:rPr>
              <a:t>жевательного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давления;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96759"/>
            <a:ext cx="7809230" cy="60644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185" marR="121285" indent="-198120">
              <a:lnSpc>
                <a:spcPct val="100299"/>
              </a:lnSpc>
              <a:spcBef>
                <a:spcPts val="90"/>
              </a:spcBef>
              <a:buFont typeface="Arial"/>
              <a:buChar char="•"/>
              <a:tabLst>
                <a:tab pos="21082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полостей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труднодоступных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проксимальных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  производят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срез;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контактирующую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зуба,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 открывается свободный доступ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кариозной полости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облегчается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 формирование;</a:t>
            </a:r>
          </a:p>
          <a:p>
            <a:pPr marL="210185" marR="611505" indent="-198120">
              <a:lnSpc>
                <a:spcPct val="100299"/>
              </a:lnSpc>
              <a:spcBef>
                <a:spcPts val="375"/>
              </a:spcBef>
              <a:buFont typeface="Arial"/>
              <a:buChar char="•"/>
              <a:tabLst>
                <a:tab pos="21082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вторичного кариеса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расширение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скос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(фальц) по  эмалевому краю, сошлифовывая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углом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зуба,  приблизительно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1/3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толщины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эмалевого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металлических  вкладок);</a:t>
            </a:r>
          </a:p>
          <a:p>
            <a:pPr marL="210185" marR="904875" indent="-1981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1082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асимметричной или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углубления,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ориентиром при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вкладки;</a:t>
            </a:r>
          </a:p>
          <a:p>
            <a:pPr marL="210185" marR="354965" indent="-198120">
              <a:lnSpc>
                <a:spcPct val="100499"/>
              </a:lnSpc>
              <a:spcBef>
                <a:spcPts val="380"/>
              </a:spcBef>
              <a:buFont typeface="Arial"/>
              <a:buChar char="•"/>
              <a:tabLst>
                <a:tab pos="21082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достаточную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глубину,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погружаться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 смещаться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жевательного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0185" marR="5080" indent="-1981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1082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безболезненным,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известной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остроты инструментов,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 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вращения, воздушно-водяного охлаждения,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обезболивающих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самое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щадящих приемов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809" y="367030"/>
            <a:ext cx="8655685" cy="31997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5"/>
              </a:spcBef>
            </a:pPr>
            <a:r>
              <a:rPr sz="2950" spc="-25" dirty="0">
                <a:latin typeface="Calibri"/>
                <a:cs typeface="Calibri"/>
              </a:rPr>
              <a:t>Улучшают </a:t>
            </a:r>
            <a:r>
              <a:rPr sz="2950" spc="5" dirty="0">
                <a:latin typeface="Calibri"/>
                <a:cs typeface="Calibri"/>
              </a:rPr>
              <a:t>условия </a:t>
            </a:r>
            <a:r>
              <a:rPr sz="2950" dirty="0">
                <a:latin typeface="Calibri"/>
                <a:cs typeface="Calibri"/>
              </a:rPr>
              <a:t>фиксации </a:t>
            </a:r>
            <a:r>
              <a:rPr sz="2950" spc="10" dirty="0">
                <a:latin typeface="Calibri"/>
                <a:cs typeface="Calibri"/>
              </a:rPr>
              <a:t>вкладки </a:t>
            </a:r>
            <a:r>
              <a:rPr sz="2950" dirty="0">
                <a:latin typeface="Calibri"/>
                <a:cs typeface="Calibri"/>
              </a:rPr>
              <a:t>созданием  </a:t>
            </a:r>
            <a:r>
              <a:rPr sz="2950" spc="-5" dirty="0">
                <a:latin typeface="Calibri"/>
                <a:cs typeface="Calibri"/>
              </a:rPr>
              <a:t>дополнительных </a:t>
            </a:r>
            <a:r>
              <a:rPr sz="2950" spc="5" dirty="0">
                <a:latin typeface="Calibri"/>
                <a:cs typeface="Calibri"/>
              </a:rPr>
              <a:t>площадок </a:t>
            </a:r>
            <a:r>
              <a:rPr sz="2950" dirty="0">
                <a:latin typeface="Calibri"/>
                <a:cs typeface="Calibri"/>
              </a:rPr>
              <a:t>различной </a:t>
            </a:r>
            <a:r>
              <a:rPr sz="2950" spc="10" dirty="0">
                <a:latin typeface="Calibri"/>
                <a:cs typeface="Calibri"/>
              </a:rPr>
              <a:t>формы </a:t>
            </a:r>
            <a:r>
              <a:rPr sz="2950" spc="5" dirty="0">
                <a:latin typeface="Calibri"/>
                <a:cs typeface="Calibri"/>
              </a:rPr>
              <a:t>-  крестообразной, </a:t>
            </a:r>
            <a:r>
              <a:rPr sz="2950" spc="-5" dirty="0">
                <a:latin typeface="Calibri"/>
                <a:cs typeface="Calibri"/>
              </a:rPr>
              <a:t>Т-образной, </a:t>
            </a:r>
            <a:r>
              <a:rPr sz="2950" spc="5" dirty="0">
                <a:latin typeface="Calibri"/>
                <a:cs typeface="Calibri"/>
              </a:rPr>
              <a:t>в </a:t>
            </a:r>
            <a:r>
              <a:rPr sz="2950" dirty="0">
                <a:latin typeface="Calibri"/>
                <a:cs typeface="Calibri"/>
              </a:rPr>
              <a:t>виде </a:t>
            </a:r>
            <a:r>
              <a:rPr sz="2950" spc="5" dirty="0">
                <a:latin typeface="Calibri"/>
                <a:cs typeface="Calibri"/>
              </a:rPr>
              <a:t>так </a:t>
            </a:r>
            <a:r>
              <a:rPr sz="2950" dirty="0">
                <a:latin typeface="Calibri"/>
                <a:cs typeface="Calibri"/>
              </a:rPr>
              <a:t>называемого  </a:t>
            </a:r>
            <a:r>
              <a:rPr sz="2950" spc="5" dirty="0">
                <a:latin typeface="Calibri"/>
                <a:cs typeface="Calibri"/>
              </a:rPr>
              <a:t>ласточкина хвоста </a:t>
            </a:r>
            <a:r>
              <a:rPr sz="2950" spc="10" dirty="0">
                <a:latin typeface="Calibri"/>
                <a:cs typeface="Calibri"/>
              </a:rPr>
              <a:t>и </a:t>
            </a:r>
            <a:r>
              <a:rPr sz="2950" dirty="0">
                <a:latin typeface="Calibri"/>
                <a:cs typeface="Calibri"/>
              </a:rPr>
              <a:t>др. </a:t>
            </a:r>
            <a:r>
              <a:rPr sz="2950" spc="-5" dirty="0">
                <a:latin typeface="Calibri"/>
                <a:cs typeface="Calibri"/>
              </a:rPr>
              <a:t>Дополнительные элементы  </a:t>
            </a:r>
            <a:r>
              <a:rPr sz="2950" spc="5" dirty="0">
                <a:latin typeface="Calibri"/>
                <a:cs typeface="Calibri"/>
              </a:rPr>
              <a:t>крепления могут </a:t>
            </a:r>
            <a:r>
              <a:rPr sz="2950" dirty="0">
                <a:latin typeface="Calibri"/>
                <a:cs typeface="Calibri"/>
              </a:rPr>
              <a:t>также </a:t>
            </a:r>
            <a:r>
              <a:rPr sz="2950" spc="-5" dirty="0">
                <a:latin typeface="Calibri"/>
                <a:cs typeface="Calibri"/>
              </a:rPr>
              <a:t>представлять </a:t>
            </a:r>
            <a:r>
              <a:rPr sz="2950" spc="10" dirty="0">
                <a:latin typeface="Calibri"/>
                <a:cs typeface="Calibri"/>
              </a:rPr>
              <a:t>собой </a:t>
            </a:r>
            <a:r>
              <a:rPr sz="2950" spc="5" dirty="0">
                <a:latin typeface="Calibri"/>
                <a:cs typeface="Calibri"/>
              </a:rPr>
              <a:t>выступы,  </a:t>
            </a:r>
            <a:r>
              <a:rPr sz="2950" dirty="0">
                <a:latin typeface="Calibri"/>
                <a:cs typeface="Calibri"/>
              </a:rPr>
              <a:t>штифты. </a:t>
            </a:r>
            <a:r>
              <a:rPr sz="2950" spc="5" dirty="0">
                <a:latin typeface="Calibri"/>
                <a:cs typeface="Calibri"/>
              </a:rPr>
              <a:t>Они </a:t>
            </a:r>
            <a:r>
              <a:rPr sz="2950" spc="-5" dirty="0">
                <a:latin typeface="Calibri"/>
                <a:cs typeface="Calibri"/>
              </a:rPr>
              <a:t>предупреждают </a:t>
            </a:r>
            <a:r>
              <a:rPr sz="2950" dirty="0">
                <a:latin typeface="Calibri"/>
                <a:cs typeface="Calibri"/>
              </a:rPr>
              <a:t>смещение вкладок </a:t>
            </a:r>
            <a:r>
              <a:rPr sz="2950" spc="5" dirty="0">
                <a:latin typeface="Calibri"/>
                <a:cs typeface="Calibri"/>
              </a:rPr>
              <a:t>в  сторону </a:t>
            </a:r>
            <a:r>
              <a:rPr sz="2950" spc="-5" dirty="0">
                <a:latin typeface="Calibri"/>
                <a:cs typeface="Calibri"/>
              </a:rPr>
              <a:t>отсутствующей</a:t>
            </a:r>
            <a:r>
              <a:rPr sz="2950" dirty="0">
                <a:latin typeface="Calibri"/>
                <a:cs typeface="Calibri"/>
              </a:rPr>
              <a:t> стенки.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750" y="497840"/>
            <a:ext cx="2473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"/>
                <a:cs typeface="Calibri"/>
              </a:rPr>
              <a:t>Этиология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19"/>
            <a:ext cx="8039734" cy="423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3050" spc="5" dirty="0">
                <a:latin typeface="Calibri"/>
                <a:cs typeface="Calibri"/>
              </a:rPr>
              <a:t>Причины </a:t>
            </a:r>
            <a:r>
              <a:rPr sz="3050" dirty="0">
                <a:latin typeface="Calibri"/>
                <a:cs typeface="Calibri"/>
              </a:rPr>
              <a:t>морфологической </a:t>
            </a:r>
            <a:r>
              <a:rPr sz="3050" spc="-5" dirty="0">
                <a:latin typeface="Calibri"/>
                <a:cs typeface="Calibri"/>
              </a:rPr>
              <a:t>неполноценности  твердых тканей </a:t>
            </a:r>
            <a:r>
              <a:rPr sz="3050" dirty="0">
                <a:latin typeface="Calibri"/>
                <a:cs typeface="Calibri"/>
              </a:rPr>
              <a:t>зубов </a:t>
            </a:r>
            <a:r>
              <a:rPr sz="3050" spc="5" dirty="0">
                <a:latin typeface="Calibri"/>
                <a:cs typeface="Calibri"/>
              </a:rPr>
              <a:t>могут быть </a:t>
            </a:r>
            <a:r>
              <a:rPr sz="3050" spc="-5" dirty="0">
                <a:latin typeface="Calibri"/>
                <a:cs typeface="Calibri"/>
              </a:rPr>
              <a:t>эндогенного  </a:t>
            </a:r>
            <a:r>
              <a:rPr sz="3050" dirty="0">
                <a:latin typeface="Calibri"/>
                <a:cs typeface="Calibri"/>
              </a:rPr>
              <a:t>(наследственная </a:t>
            </a:r>
            <a:r>
              <a:rPr sz="3050" spc="-5" dirty="0">
                <a:latin typeface="Calibri"/>
                <a:cs typeface="Calibri"/>
              </a:rPr>
              <a:t>предрасположенность,  </a:t>
            </a:r>
            <a:r>
              <a:rPr sz="3050" dirty="0">
                <a:latin typeface="Calibri"/>
                <a:cs typeface="Calibri"/>
              </a:rPr>
              <a:t>врожденный характер, приобретенный </a:t>
            </a:r>
            <a:r>
              <a:rPr sz="3050" spc="5" dirty="0">
                <a:latin typeface="Calibri"/>
                <a:cs typeface="Calibri"/>
              </a:rPr>
              <a:t>- при  </a:t>
            </a:r>
            <a:r>
              <a:rPr sz="3050" spc="-5" dirty="0">
                <a:latin typeface="Calibri"/>
                <a:cs typeface="Calibri"/>
              </a:rPr>
              <a:t>нейродистрофических </a:t>
            </a:r>
            <a:r>
              <a:rPr sz="3050" dirty="0">
                <a:latin typeface="Calibri"/>
                <a:cs typeface="Calibri"/>
              </a:rPr>
              <a:t>расстройствах  </a:t>
            </a:r>
            <a:r>
              <a:rPr sz="3050" spc="5" dirty="0">
                <a:latin typeface="Calibri"/>
                <a:cs typeface="Calibri"/>
              </a:rPr>
              <a:t>нарушения обмена </a:t>
            </a:r>
            <a:r>
              <a:rPr sz="3050" dirty="0">
                <a:latin typeface="Calibri"/>
                <a:cs typeface="Calibri"/>
              </a:rPr>
              <a:t>веществ) </a:t>
            </a:r>
            <a:r>
              <a:rPr sz="3050" spc="10" dirty="0">
                <a:latin typeface="Calibri"/>
                <a:cs typeface="Calibri"/>
              </a:rPr>
              <a:t>и </a:t>
            </a:r>
            <a:r>
              <a:rPr sz="3050" spc="-5" dirty="0">
                <a:latin typeface="Calibri"/>
                <a:cs typeface="Calibri"/>
              </a:rPr>
              <a:t>экзогенного  </a:t>
            </a:r>
            <a:r>
              <a:rPr sz="3050" spc="5" dirty="0">
                <a:latin typeface="Calibri"/>
                <a:cs typeface="Calibri"/>
              </a:rPr>
              <a:t>характера (частичная </a:t>
            </a:r>
            <a:r>
              <a:rPr sz="3050" spc="-5" dirty="0">
                <a:latin typeface="Calibri"/>
                <a:cs typeface="Calibri"/>
              </a:rPr>
              <a:t>потеря </a:t>
            </a:r>
            <a:r>
              <a:rPr sz="3050" dirty="0">
                <a:latin typeface="Calibri"/>
                <a:cs typeface="Calibri"/>
              </a:rPr>
              <a:t>зубов,  </a:t>
            </a:r>
            <a:r>
              <a:rPr sz="3050" spc="5" dirty="0">
                <a:latin typeface="Calibri"/>
                <a:cs typeface="Calibri"/>
              </a:rPr>
              <a:t>парафункция </a:t>
            </a:r>
            <a:r>
              <a:rPr sz="3050" spc="10" dirty="0">
                <a:latin typeface="Calibri"/>
                <a:cs typeface="Calibri"/>
              </a:rPr>
              <a:t>и </a:t>
            </a:r>
            <a:r>
              <a:rPr sz="3050" dirty="0">
                <a:latin typeface="Calibri"/>
                <a:cs typeface="Calibri"/>
              </a:rPr>
              <a:t>гипертонус </a:t>
            </a:r>
            <a:r>
              <a:rPr sz="3050" spc="-5" dirty="0">
                <a:latin typeface="Calibri"/>
                <a:cs typeface="Calibri"/>
              </a:rPr>
              <a:t>жевательных </a:t>
            </a:r>
            <a:r>
              <a:rPr sz="3050" spc="35" dirty="0">
                <a:latin typeface="Calibri"/>
                <a:cs typeface="Calibri"/>
              </a:rPr>
              <a:t>мышц,  </a:t>
            </a:r>
            <a:r>
              <a:rPr sz="3050" dirty="0">
                <a:latin typeface="Calibri"/>
                <a:cs typeface="Calibri"/>
              </a:rPr>
              <a:t>хроническая </a:t>
            </a:r>
            <a:r>
              <a:rPr sz="3050" spc="5" dirty="0">
                <a:latin typeface="Calibri"/>
                <a:cs typeface="Calibri"/>
              </a:rPr>
              <a:t>травма, в </a:t>
            </a:r>
            <a:r>
              <a:rPr sz="3050" spc="-60" dirty="0">
                <a:latin typeface="Calibri"/>
                <a:cs typeface="Calibri"/>
              </a:rPr>
              <a:t>т. </a:t>
            </a:r>
            <a:r>
              <a:rPr sz="3050" dirty="0">
                <a:latin typeface="Calibri"/>
                <a:cs typeface="Calibri"/>
              </a:rPr>
              <a:t>ч. </a:t>
            </a:r>
            <a:r>
              <a:rPr sz="3050" spc="10" dirty="0">
                <a:latin typeface="Calibri"/>
                <a:cs typeface="Calibri"/>
              </a:rPr>
              <a:t>и </a:t>
            </a:r>
            <a:r>
              <a:rPr sz="3050" dirty="0">
                <a:latin typeface="Calibri"/>
                <a:cs typeface="Calibri"/>
              </a:rPr>
              <a:t>вредны</a:t>
            </a:r>
            <a:r>
              <a:rPr sz="3050" spc="55" dirty="0">
                <a:latin typeface="Calibri"/>
                <a:cs typeface="Calibri"/>
              </a:rPr>
              <a:t> </a:t>
            </a:r>
            <a:r>
              <a:rPr sz="3050" spc="5" dirty="0">
                <a:latin typeface="Calibri"/>
                <a:cs typeface="Calibri"/>
              </a:rPr>
              <a:t>привычки).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94640"/>
            <a:ext cx="8526145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Calibri"/>
                <a:cs typeface="Calibri"/>
              </a:rPr>
              <a:t>При </a:t>
            </a:r>
            <a:r>
              <a:rPr sz="2300" spc="-10" dirty="0">
                <a:latin typeface="Calibri"/>
                <a:cs typeface="Calibri"/>
              </a:rPr>
              <a:t>одонтопрепарировании </a:t>
            </a:r>
            <a:r>
              <a:rPr sz="2300" spc="-25" dirty="0">
                <a:latin typeface="Calibri"/>
                <a:cs typeface="Calibri"/>
              </a:rPr>
              <a:t>под </a:t>
            </a:r>
            <a:r>
              <a:rPr sz="2300" spc="-5" dirty="0">
                <a:latin typeface="Calibri"/>
                <a:cs typeface="Calibri"/>
              </a:rPr>
              <a:t>вкладку </a:t>
            </a:r>
            <a:r>
              <a:rPr sz="2300" spc="-20" dirty="0">
                <a:latin typeface="Calibri"/>
                <a:cs typeface="Calibri"/>
              </a:rPr>
              <a:t>необходимо </a:t>
            </a:r>
            <a:r>
              <a:rPr sz="2300" spc="-10" dirty="0">
                <a:latin typeface="Calibri"/>
                <a:cs typeface="Calibri"/>
              </a:rPr>
              <a:t>хорошо </a:t>
            </a:r>
            <a:r>
              <a:rPr sz="2300" spc="-5" dirty="0">
                <a:latin typeface="Calibri"/>
                <a:cs typeface="Calibri"/>
              </a:rPr>
              <a:t>знать  </a:t>
            </a:r>
            <a:r>
              <a:rPr sz="2300" spc="-10" dirty="0">
                <a:latin typeface="Calibri"/>
                <a:cs typeface="Calibri"/>
              </a:rPr>
              <a:t>анатомотопографические </a:t>
            </a:r>
            <a:r>
              <a:rPr sz="2300" spc="-5" dirty="0">
                <a:latin typeface="Calibri"/>
                <a:cs typeface="Calibri"/>
              </a:rPr>
              <a:t>особенности </a:t>
            </a:r>
            <a:r>
              <a:rPr sz="2300" spc="-20" dirty="0">
                <a:latin typeface="Calibri"/>
                <a:cs typeface="Calibri"/>
              </a:rPr>
              <a:t>пульпы </a:t>
            </a:r>
            <a:r>
              <a:rPr sz="2300" spc="-5" dirty="0">
                <a:latin typeface="Calibri"/>
                <a:cs typeface="Calibri"/>
              </a:rPr>
              <a:t>(зоны безопасности  </a:t>
            </a:r>
            <a:r>
              <a:rPr sz="2300" dirty="0">
                <a:latin typeface="Calibri"/>
                <a:cs typeface="Calibri"/>
              </a:rPr>
              <a:t>по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Аболмасову).</a:t>
            </a:r>
            <a:endParaRPr sz="2300">
              <a:latin typeface="Calibri"/>
              <a:cs typeface="Calibri"/>
            </a:endParaRPr>
          </a:p>
          <a:p>
            <a:pPr marL="12700" marR="226695">
              <a:lnSpc>
                <a:spcPct val="100099"/>
              </a:lnSpc>
              <a:spcBef>
                <a:spcPts val="465"/>
              </a:spcBef>
            </a:pPr>
            <a:r>
              <a:rPr sz="2300" dirty="0">
                <a:latin typeface="Calibri"/>
                <a:cs typeface="Calibri"/>
              </a:rPr>
              <a:t>В </a:t>
            </a:r>
            <a:r>
              <a:rPr sz="2300" spc="-10" dirty="0">
                <a:latin typeface="Calibri"/>
                <a:cs typeface="Calibri"/>
              </a:rPr>
              <a:t>зубах </a:t>
            </a:r>
            <a:r>
              <a:rPr sz="2300" dirty="0">
                <a:latin typeface="Calibri"/>
                <a:cs typeface="Calibri"/>
              </a:rPr>
              <a:t>с </a:t>
            </a:r>
            <a:r>
              <a:rPr sz="2300" spc="-15" dirty="0">
                <a:latin typeface="Calibri"/>
                <a:cs typeface="Calibri"/>
              </a:rPr>
              <a:t>удаленной пульпой </a:t>
            </a:r>
            <a:r>
              <a:rPr sz="2300" spc="-5" dirty="0">
                <a:latin typeface="Calibri"/>
                <a:cs typeface="Calibri"/>
              </a:rPr>
              <a:t>для крепления </a:t>
            </a:r>
            <a:r>
              <a:rPr sz="2300" spc="-10" dirty="0">
                <a:latin typeface="Calibri"/>
                <a:cs typeface="Calibri"/>
              </a:rPr>
              <a:t>вкладок можно  использовать </a:t>
            </a:r>
            <a:r>
              <a:rPr sz="2300" spc="-5" dirty="0">
                <a:latin typeface="Calibri"/>
                <a:cs typeface="Calibri"/>
              </a:rPr>
              <a:t>корневой </a:t>
            </a:r>
            <a:r>
              <a:rPr sz="2300" spc="-10" dirty="0">
                <a:latin typeface="Calibri"/>
                <a:cs typeface="Calibri"/>
              </a:rPr>
              <a:t>канал, </a:t>
            </a:r>
            <a:r>
              <a:rPr sz="2300" spc="-25" dirty="0">
                <a:latin typeface="Calibri"/>
                <a:cs typeface="Calibri"/>
              </a:rPr>
              <a:t>куда </a:t>
            </a:r>
            <a:r>
              <a:rPr sz="2300" spc="-15" dirty="0">
                <a:latin typeface="Calibri"/>
                <a:cs typeface="Calibri"/>
              </a:rPr>
              <a:t>вводят </a:t>
            </a:r>
            <a:r>
              <a:rPr sz="2300" spc="-25" dirty="0">
                <a:latin typeface="Calibri"/>
                <a:cs typeface="Calibri"/>
              </a:rPr>
              <a:t>штифт. </a:t>
            </a:r>
            <a:r>
              <a:rPr sz="2300" spc="-5" dirty="0">
                <a:latin typeface="Calibri"/>
                <a:cs typeface="Calibri"/>
              </a:rPr>
              <a:t>Формирование  </a:t>
            </a:r>
            <a:r>
              <a:rPr sz="2300" spc="-15" dirty="0">
                <a:latin typeface="Calibri"/>
                <a:cs typeface="Calibri"/>
              </a:rPr>
              <a:t>полостей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0" dirty="0">
                <a:latin typeface="Calibri"/>
                <a:cs typeface="Calibri"/>
              </a:rPr>
              <a:t>депульпированных зубах </a:t>
            </a:r>
            <a:r>
              <a:rPr sz="2300" dirty="0">
                <a:latin typeface="Calibri"/>
                <a:cs typeface="Calibri"/>
              </a:rPr>
              <a:t>не </a:t>
            </a:r>
            <a:r>
              <a:rPr sz="2300" spc="-10" dirty="0">
                <a:latin typeface="Calibri"/>
                <a:cs typeface="Calibri"/>
              </a:rPr>
              <a:t>требует </a:t>
            </a:r>
            <a:r>
              <a:rPr sz="2300" spc="-15" dirty="0">
                <a:latin typeface="Calibri"/>
                <a:cs typeface="Calibri"/>
              </a:rPr>
              <a:t>соблюдения </a:t>
            </a:r>
            <a:r>
              <a:rPr sz="2300" spc="-5" dirty="0">
                <a:latin typeface="Calibri"/>
                <a:cs typeface="Calibri"/>
              </a:rPr>
              <a:t>таких  </a:t>
            </a:r>
            <a:r>
              <a:rPr sz="2300" spc="-10" dirty="0">
                <a:latin typeface="Calibri"/>
                <a:cs typeface="Calibri"/>
              </a:rPr>
              <a:t>предосторожностей, </a:t>
            </a:r>
            <a:r>
              <a:rPr sz="2300" spc="-15" dirty="0">
                <a:latin typeface="Calibri"/>
                <a:cs typeface="Calibri"/>
              </a:rPr>
              <a:t>как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0" dirty="0">
                <a:latin typeface="Calibri"/>
                <a:cs typeface="Calibri"/>
              </a:rPr>
              <a:t>зубах </a:t>
            </a:r>
            <a:r>
              <a:rPr sz="2300" dirty="0">
                <a:latin typeface="Calibri"/>
                <a:cs typeface="Calibri"/>
              </a:rPr>
              <a:t>с </a:t>
            </a:r>
            <a:r>
              <a:rPr sz="2300" spc="-5" dirty="0">
                <a:latin typeface="Calibri"/>
                <a:cs typeface="Calibri"/>
              </a:rPr>
              <a:t>живой </a:t>
            </a:r>
            <a:r>
              <a:rPr sz="2300" spc="-15" dirty="0">
                <a:latin typeface="Calibri"/>
                <a:cs typeface="Calibri"/>
              </a:rPr>
              <a:t>пульпой.</a:t>
            </a:r>
            <a:endParaRPr sz="2300">
              <a:latin typeface="Calibri"/>
              <a:cs typeface="Calibri"/>
            </a:endParaRPr>
          </a:p>
          <a:p>
            <a:pPr marL="12700" marR="179070">
              <a:lnSpc>
                <a:spcPct val="100200"/>
              </a:lnSpc>
              <a:spcBef>
                <a:spcPts val="455"/>
              </a:spcBef>
            </a:pPr>
            <a:r>
              <a:rPr sz="2300" spc="-5" dirty="0">
                <a:latin typeface="Calibri"/>
                <a:cs typeface="Calibri"/>
              </a:rPr>
              <a:t>Формирование </a:t>
            </a:r>
            <a:r>
              <a:rPr sz="2300" spc="-10" dirty="0">
                <a:latin typeface="Calibri"/>
                <a:cs typeface="Calibri"/>
              </a:rPr>
              <a:t>полости </a:t>
            </a:r>
            <a:r>
              <a:rPr sz="2300" spc="-5" dirty="0">
                <a:latin typeface="Calibri"/>
                <a:cs typeface="Calibri"/>
              </a:rPr>
              <a:t>для вкладки </a:t>
            </a:r>
            <a:r>
              <a:rPr sz="2300" spc="-15" dirty="0">
                <a:latin typeface="Calibri"/>
                <a:cs typeface="Calibri"/>
              </a:rPr>
              <a:t>должно </a:t>
            </a:r>
            <a:r>
              <a:rPr sz="2300" spc="-10" dirty="0">
                <a:latin typeface="Calibri"/>
                <a:cs typeface="Calibri"/>
              </a:rPr>
              <a:t>заканчиваться  </a:t>
            </a:r>
            <a:r>
              <a:rPr sz="2300" spc="-15" dirty="0">
                <a:latin typeface="Calibri"/>
                <a:cs typeface="Calibri"/>
              </a:rPr>
              <a:t>сглаживанием </a:t>
            </a:r>
            <a:r>
              <a:rPr sz="2300" spc="-5" dirty="0">
                <a:latin typeface="Calibri"/>
                <a:cs typeface="Calibri"/>
              </a:rPr>
              <a:t>краев </a:t>
            </a:r>
            <a:r>
              <a:rPr sz="2300" dirty="0">
                <a:latin typeface="Calibri"/>
                <a:cs typeface="Calibri"/>
              </a:rPr>
              <a:t>и </a:t>
            </a:r>
            <a:r>
              <a:rPr sz="2300" spc="-10" dirty="0">
                <a:latin typeface="Calibri"/>
                <a:cs typeface="Calibri"/>
              </a:rPr>
              <a:t>стенок карборундовыми </a:t>
            </a:r>
            <a:r>
              <a:rPr sz="2300" spc="-20" dirty="0">
                <a:latin typeface="Calibri"/>
                <a:cs typeface="Calibri"/>
              </a:rPr>
              <a:t>головками </a:t>
            </a:r>
            <a:r>
              <a:rPr sz="2300" spc="-5" dirty="0">
                <a:latin typeface="Calibri"/>
                <a:cs typeface="Calibri"/>
              </a:rPr>
              <a:t>или  </a:t>
            </a:r>
            <a:r>
              <a:rPr sz="2300" spc="-10" dirty="0">
                <a:latin typeface="Calibri"/>
                <a:cs typeface="Calibri"/>
              </a:rPr>
              <a:t>бумажными дисками. </a:t>
            </a:r>
            <a:r>
              <a:rPr sz="2300" spc="-5" dirty="0">
                <a:latin typeface="Calibri"/>
                <a:cs typeface="Calibri"/>
              </a:rPr>
              <a:t>Края </a:t>
            </a:r>
            <a:r>
              <a:rPr sz="2300" spc="-15" dirty="0">
                <a:latin typeface="Calibri"/>
                <a:cs typeface="Calibri"/>
              </a:rPr>
              <a:t>сглаживают </a:t>
            </a:r>
            <a:r>
              <a:rPr sz="2300" spc="-5" dirty="0">
                <a:latin typeface="Calibri"/>
                <a:cs typeface="Calibri"/>
              </a:rPr>
              <a:t>финирами. </a:t>
            </a:r>
            <a:r>
              <a:rPr sz="2300" spc="-15" dirty="0">
                <a:latin typeface="Calibri"/>
                <a:cs typeface="Calibri"/>
              </a:rPr>
              <a:t>Затем  </a:t>
            </a:r>
            <a:r>
              <a:rPr sz="2300" spc="-5" dirty="0">
                <a:latin typeface="Calibri"/>
                <a:cs typeface="Calibri"/>
              </a:rPr>
              <a:t>приступают </a:t>
            </a:r>
            <a:r>
              <a:rPr sz="2300" dirty="0">
                <a:latin typeface="Calibri"/>
                <a:cs typeface="Calibri"/>
              </a:rPr>
              <a:t>к </a:t>
            </a:r>
            <a:r>
              <a:rPr sz="2300" spc="-15" dirty="0">
                <a:latin typeface="Calibri"/>
                <a:cs typeface="Calibri"/>
              </a:rPr>
              <a:t>следующему </a:t>
            </a:r>
            <a:r>
              <a:rPr sz="2300" spc="-10" dirty="0">
                <a:latin typeface="Calibri"/>
                <a:cs typeface="Calibri"/>
              </a:rPr>
              <a:t>этапу работы </a:t>
            </a:r>
            <a:r>
              <a:rPr sz="2300" dirty="0">
                <a:latin typeface="Calibri"/>
                <a:cs typeface="Calibri"/>
              </a:rPr>
              <a:t>- </a:t>
            </a:r>
            <a:r>
              <a:rPr sz="2300" spc="-15" dirty="0">
                <a:latin typeface="Calibri"/>
                <a:cs typeface="Calibri"/>
              </a:rPr>
              <a:t>моделирование </a:t>
            </a:r>
            <a:r>
              <a:rPr sz="2300" spc="-5" dirty="0">
                <a:latin typeface="Calibri"/>
                <a:cs typeface="Calibri"/>
              </a:rPr>
              <a:t>вкладки  </a:t>
            </a:r>
            <a:r>
              <a:rPr sz="2300" dirty="0">
                <a:latin typeface="Calibri"/>
                <a:cs typeface="Calibri"/>
              </a:rPr>
              <a:t>или </a:t>
            </a:r>
            <a:r>
              <a:rPr sz="2300" spc="-10" dirty="0">
                <a:latin typeface="Calibri"/>
                <a:cs typeface="Calibri"/>
              </a:rPr>
              <a:t>получение оттиска.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6190" y="4292600"/>
            <a:ext cx="3737610" cy="2448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94345-4E97-4D42-8416-3DA2BEAED089}"/>
              </a:ext>
            </a:extLst>
          </p:cNvPr>
          <p:cNvSpPr txBox="1"/>
          <p:nvPr/>
        </p:nvSpPr>
        <p:spPr>
          <a:xfrm>
            <a:off x="2133600" y="550894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Препарирование зуба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159" rIns="0" bIns="0" rtlCol="0">
            <a:spAutoFit/>
          </a:bodyPr>
          <a:lstStyle/>
          <a:p>
            <a:pPr marL="2252980" marR="5080" indent="-1230630">
              <a:lnSpc>
                <a:spcPts val="2750"/>
              </a:lnSpc>
              <a:spcBef>
                <a:spcPts val="190"/>
              </a:spcBef>
            </a:pPr>
            <a:r>
              <a:rPr spc="-15" dirty="0"/>
              <a:t>Показания </a:t>
            </a:r>
            <a:r>
              <a:rPr spc="-10" dirty="0"/>
              <a:t>и </a:t>
            </a:r>
            <a:r>
              <a:rPr spc="-15" dirty="0"/>
              <a:t>противопоказания </a:t>
            </a:r>
            <a:r>
              <a:rPr spc="-10" dirty="0"/>
              <a:t>для </a:t>
            </a:r>
            <a:r>
              <a:rPr spc="-15" dirty="0"/>
              <a:t>проведения  </a:t>
            </a:r>
            <a:r>
              <a:rPr spc="-10" dirty="0"/>
              <a:t>микропротезирования зубов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1949450"/>
            <a:ext cx="7955280" cy="4395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73455">
              <a:lnSpc>
                <a:spcPct val="100000"/>
              </a:lnSpc>
              <a:spcBef>
                <a:spcPts val="90"/>
              </a:spcBef>
            </a:pPr>
            <a:r>
              <a:rPr sz="2700" b="1" spc="-15" dirty="0">
                <a:latin typeface="Calibri"/>
                <a:cs typeface="Calibri"/>
              </a:rPr>
              <a:t>Микропротезирование показано </a:t>
            </a:r>
            <a:r>
              <a:rPr sz="2700" b="1" spc="-5" dirty="0">
                <a:latin typeface="Calibri"/>
                <a:cs typeface="Calibri"/>
              </a:rPr>
              <a:t>в </a:t>
            </a:r>
            <a:r>
              <a:rPr sz="2700" b="1" spc="-20" dirty="0">
                <a:latin typeface="Calibri"/>
                <a:cs typeface="Calibri"/>
              </a:rPr>
              <a:t>следующих  </a:t>
            </a:r>
            <a:r>
              <a:rPr sz="2700" b="1" spc="-10" dirty="0">
                <a:latin typeface="Calibri"/>
                <a:cs typeface="Calibri"/>
              </a:rPr>
              <a:t>случаях:</a:t>
            </a:r>
            <a:endParaRPr sz="2700">
              <a:latin typeface="Calibri"/>
              <a:cs typeface="Calibri"/>
            </a:endParaRPr>
          </a:p>
          <a:p>
            <a:pPr marL="300990" marR="5080" indent="-288290">
              <a:lnSpc>
                <a:spcPct val="99500"/>
              </a:lnSpc>
              <a:spcBef>
                <a:spcPts val="525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10" dirty="0">
                <a:latin typeface="Calibri"/>
                <a:cs typeface="Calibri"/>
              </a:rPr>
              <a:t>наличия </a:t>
            </a:r>
            <a:r>
              <a:rPr sz="2700" spc="-20" dirty="0">
                <a:latin typeface="Calibri"/>
                <a:cs typeface="Calibri"/>
              </a:rPr>
              <a:t>значительных дефектов </a:t>
            </a:r>
            <a:r>
              <a:rPr sz="2700" spc="-15" dirty="0">
                <a:latin typeface="Calibri"/>
                <a:cs typeface="Calibri"/>
              </a:rPr>
              <a:t>зубов </a:t>
            </a:r>
            <a:r>
              <a:rPr sz="2700" spc="-20" dirty="0">
                <a:latin typeface="Calibri"/>
                <a:cs typeface="Calibri"/>
              </a:rPr>
              <a:t>кариозного </a:t>
            </a:r>
            <a:r>
              <a:rPr sz="2700" spc="-10" dirty="0">
                <a:latin typeface="Calibri"/>
                <a:cs typeface="Calibri"/>
              </a:rPr>
              <a:t>и  </a:t>
            </a:r>
            <a:r>
              <a:rPr sz="2700" spc="-20" dirty="0">
                <a:latin typeface="Calibri"/>
                <a:cs typeface="Calibri"/>
              </a:rPr>
              <a:t>некариозного происхождения </a:t>
            </a:r>
            <a:r>
              <a:rPr sz="2700" spc="-5" dirty="0">
                <a:latin typeface="Calibri"/>
                <a:cs typeface="Calibri"/>
              </a:rPr>
              <a:t>(30-50% </a:t>
            </a:r>
            <a:r>
              <a:rPr sz="2700" spc="-20" dirty="0">
                <a:latin typeface="Calibri"/>
                <a:cs typeface="Calibri"/>
              </a:rPr>
              <a:t>ткани зуба  </a:t>
            </a:r>
            <a:r>
              <a:rPr sz="2700" spc="-15" dirty="0">
                <a:latin typeface="Calibri"/>
                <a:cs typeface="Calibri"/>
              </a:rPr>
              <a:t>над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десной);</a:t>
            </a:r>
            <a:endParaRPr sz="2700">
              <a:latin typeface="Calibri"/>
              <a:cs typeface="Calibri"/>
            </a:endParaRPr>
          </a:p>
          <a:p>
            <a:pPr marL="300990" indent="-28829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10" dirty="0">
                <a:latin typeface="Calibri"/>
                <a:cs typeface="Calibri"/>
              </a:rPr>
              <a:t>для профилактики </a:t>
            </a:r>
            <a:r>
              <a:rPr sz="2700" spc="-15" dirty="0">
                <a:latin typeface="Calibri"/>
                <a:cs typeface="Calibri"/>
              </a:rPr>
              <a:t>повышенного </a:t>
            </a:r>
            <a:r>
              <a:rPr sz="2700" spc="-10" dirty="0">
                <a:latin typeface="Calibri"/>
                <a:cs typeface="Calibri"/>
              </a:rPr>
              <a:t>стирания </a:t>
            </a:r>
            <a:r>
              <a:rPr sz="2700" spc="-15" dirty="0">
                <a:latin typeface="Calibri"/>
                <a:cs typeface="Calibri"/>
              </a:rPr>
              <a:t>зубов;</a:t>
            </a:r>
            <a:endParaRPr sz="2700">
              <a:latin typeface="Calibri"/>
              <a:cs typeface="Calibri"/>
            </a:endParaRPr>
          </a:p>
          <a:p>
            <a:pPr marL="300990" marR="570865" indent="-288290">
              <a:lnSpc>
                <a:spcPts val="3220"/>
              </a:lnSpc>
              <a:spcBef>
                <a:spcPts val="645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10" dirty="0">
                <a:latin typeface="Calibri"/>
                <a:cs typeface="Calibri"/>
              </a:rPr>
              <a:t>для </a:t>
            </a:r>
            <a:r>
              <a:rPr sz="2700" spc="-15" dirty="0">
                <a:latin typeface="Calibri"/>
                <a:cs typeface="Calibri"/>
              </a:rPr>
              <a:t>уменьшения </a:t>
            </a:r>
            <a:r>
              <a:rPr sz="2700" spc="-20" dirty="0">
                <a:latin typeface="Calibri"/>
                <a:cs typeface="Calibri"/>
              </a:rPr>
              <a:t>подвижности </a:t>
            </a:r>
            <a:r>
              <a:rPr sz="2700" spc="-10" dirty="0">
                <a:latin typeface="Calibri"/>
                <a:cs typeface="Calibri"/>
              </a:rPr>
              <a:t>и профилактики  </a:t>
            </a:r>
            <a:r>
              <a:rPr sz="2700" spc="-15" dirty="0">
                <a:latin typeface="Calibri"/>
                <a:cs typeface="Calibri"/>
              </a:rPr>
              <a:t>расшатывания зубов </a:t>
            </a:r>
            <a:r>
              <a:rPr sz="2700" spc="-10" dirty="0">
                <a:latin typeface="Calibri"/>
                <a:cs typeface="Calibri"/>
              </a:rPr>
              <a:t>при </a:t>
            </a:r>
            <a:r>
              <a:rPr sz="2700" spc="-25" dirty="0">
                <a:latin typeface="Calibri"/>
                <a:cs typeface="Calibri"/>
              </a:rPr>
              <a:t>патологии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периодонта;</a:t>
            </a:r>
            <a:endParaRPr sz="2700">
              <a:latin typeface="Calibri"/>
              <a:cs typeface="Calibri"/>
            </a:endParaRPr>
          </a:p>
          <a:p>
            <a:pPr marL="300990" marR="161925" indent="-288290">
              <a:lnSpc>
                <a:spcPts val="3229"/>
              </a:lnSpc>
              <a:spcBef>
                <a:spcPts val="53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45" dirty="0">
                <a:latin typeface="Calibri"/>
                <a:cs typeface="Calibri"/>
              </a:rPr>
              <a:t>когда </a:t>
            </a:r>
            <a:r>
              <a:rPr sz="2700" spc="-10" dirty="0">
                <a:latin typeface="Calibri"/>
                <a:cs typeface="Calibri"/>
              </a:rPr>
              <a:t>пациент </a:t>
            </a:r>
            <a:r>
              <a:rPr sz="2700" spc="-20" dirty="0">
                <a:latin typeface="Calibri"/>
                <a:cs typeface="Calibri"/>
              </a:rPr>
              <a:t>хочет </a:t>
            </a:r>
            <a:r>
              <a:rPr sz="2700" spc="-25" dirty="0">
                <a:latin typeface="Calibri"/>
                <a:cs typeface="Calibri"/>
              </a:rPr>
              <a:t>улучшить </a:t>
            </a:r>
            <a:r>
              <a:rPr sz="2700" spc="-20" dirty="0">
                <a:latin typeface="Calibri"/>
                <a:cs typeface="Calibri"/>
              </a:rPr>
              <a:t>форму </a:t>
            </a:r>
            <a:r>
              <a:rPr sz="2700" spc="-10" dirty="0">
                <a:latin typeface="Calibri"/>
                <a:cs typeface="Calibri"/>
              </a:rPr>
              <a:t>и </a:t>
            </a:r>
            <a:r>
              <a:rPr sz="2700" spc="-15" dirty="0">
                <a:latin typeface="Calibri"/>
                <a:cs typeface="Calibri"/>
              </a:rPr>
              <a:t>цвет зубов </a:t>
            </a:r>
            <a:r>
              <a:rPr sz="2700" spc="-5" dirty="0">
                <a:latin typeface="Calibri"/>
                <a:cs typeface="Calibri"/>
              </a:rPr>
              <a:t>с  </a:t>
            </a:r>
            <a:r>
              <a:rPr sz="2700" spc="-20" dirty="0">
                <a:latin typeface="Calibri"/>
                <a:cs typeface="Calibri"/>
              </a:rPr>
              <a:t>косметической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целью.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66699"/>
            <a:ext cx="7762240" cy="416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77265">
              <a:lnSpc>
                <a:spcPct val="100000"/>
              </a:lnSpc>
              <a:spcBef>
                <a:spcPts val="90"/>
              </a:spcBef>
            </a:pPr>
            <a:r>
              <a:rPr sz="3150" b="1" spc="-20" dirty="0">
                <a:latin typeface="Calibri"/>
                <a:cs typeface="Calibri"/>
              </a:rPr>
              <a:t>Противопоказаниями </a:t>
            </a:r>
            <a:r>
              <a:rPr sz="3150" b="1" spc="-15" dirty="0">
                <a:latin typeface="Calibri"/>
                <a:cs typeface="Calibri"/>
              </a:rPr>
              <a:t>для </a:t>
            </a:r>
            <a:r>
              <a:rPr sz="3150" b="1" spc="-20" dirty="0">
                <a:latin typeface="Calibri"/>
                <a:cs typeface="Calibri"/>
              </a:rPr>
              <a:t>выполнения  микропротезирования</a:t>
            </a:r>
            <a:r>
              <a:rPr sz="3150" b="1" spc="-10" dirty="0">
                <a:latin typeface="Calibri"/>
                <a:cs typeface="Calibri"/>
              </a:rPr>
              <a:t> </a:t>
            </a:r>
            <a:r>
              <a:rPr sz="3150" b="1" spc="-20" dirty="0">
                <a:latin typeface="Calibri"/>
                <a:cs typeface="Calibri"/>
              </a:rPr>
              <a:t>являются:</a:t>
            </a:r>
            <a:endParaRPr sz="3150" dirty="0">
              <a:latin typeface="Calibri"/>
              <a:cs typeface="Calibri"/>
            </a:endParaRPr>
          </a:p>
          <a:p>
            <a:pPr marL="347980" indent="-3352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20" dirty="0">
                <a:latin typeface="Calibri"/>
                <a:cs typeface="Calibri"/>
              </a:rPr>
              <a:t>плохая </a:t>
            </a:r>
            <a:r>
              <a:rPr sz="3150" spc="-15" dirty="0">
                <a:latin typeface="Calibri"/>
                <a:cs typeface="Calibri"/>
              </a:rPr>
              <a:t>гигиена </a:t>
            </a:r>
            <a:r>
              <a:rPr sz="3150" spc="-20" dirty="0">
                <a:latin typeface="Calibri"/>
                <a:cs typeface="Calibri"/>
              </a:rPr>
              <a:t>полости </a:t>
            </a:r>
            <a:r>
              <a:rPr sz="3150" spc="-15" dirty="0">
                <a:latin typeface="Calibri"/>
                <a:cs typeface="Calibri"/>
              </a:rPr>
              <a:t>рта;</a:t>
            </a:r>
            <a:endParaRPr sz="3150" dirty="0">
              <a:latin typeface="Calibri"/>
              <a:cs typeface="Calibri"/>
            </a:endParaRPr>
          </a:p>
          <a:p>
            <a:pPr marL="347345" marR="200025" indent="-335280">
              <a:lnSpc>
                <a:spcPts val="3760"/>
              </a:lnSpc>
              <a:spcBef>
                <a:spcPts val="75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15" dirty="0">
                <a:latin typeface="Calibri"/>
                <a:cs typeface="Calibri"/>
              </a:rPr>
              <a:t>активный </a:t>
            </a:r>
            <a:r>
              <a:rPr sz="3150" spc="-10" dirty="0">
                <a:latin typeface="Calibri"/>
                <a:cs typeface="Calibri"/>
              </a:rPr>
              <a:t>и </a:t>
            </a:r>
            <a:r>
              <a:rPr sz="3150" spc="-15" dirty="0">
                <a:latin typeface="Calibri"/>
                <a:cs typeface="Calibri"/>
              </a:rPr>
              <a:t>распространенный </a:t>
            </a:r>
            <a:r>
              <a:rPr sz="3150" spc="-20" dirty="0">
                <a:latin typeface="Calibri"/>
                <a:cs typeface="Calibri"/>
              </a:rPr>
              <a:t>кариозный  процесс;</a:t>
            </a:r>
            <a:endParaRPr sz="3150" dirty="0">
              <a:latin typeface="Calibri"/>
              <a:cs typeface="Calibri"/>
            </a:endParaRPr>
          </a:p>
          <a:p>
            <a:pPr marL="347980" indent="-33528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20" dirty="0">
                <a:latin typeface="Calibri"/>
                <a:cs typeface="Calibri"/>
              </a:rPr>
              <a:t>незначительная </a:t>
            </a:r>
            <a:r>
              <a:rPr sz="3150" spc="-30" dirty="0">
                <a:latin typeface="Calibri"/>
                <a:cs typeface="Calibri"/>
              </a:rPr>
              <a:t>глубина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полости;</a:t>
            </a:r>
            <a:endParaRPr sz="3150" dirty="0">
              <a:latin typeface="Calibri"/>
              <a:cs typeface="Calibri"/>
            </a:endParaRPr>
          </a:p>
          <a:p>
            <a:pPr marL="347345" marR="5080" indent="-335280">
              <a:lnSpc>
                <a:spcPts val="3760"/>
              </a:lnSpc>
              <a:spcBef>
                <a:spcPts val="75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15" dirty="0">
                <a:latin typeface="Calibri"/>
                <a:cs typeface="Calibri"/>
              </a:rPr>
              <a:t>невозможность обеспечить </a:t>
            </a:r>
            <a:r>
              <a:rPr sz="3150" spc="-25" dirty="0">
                <a:latin typeface="Calibri"/>
                <a:cs typeface="Calibri"/>
              </a:rPr>
              <a:t>абсолютную  </a:t>
            </a:r>
            <a:r>
              <a:rPr sz="3150" spc="-20" dirty="0">
                <a:latin typeface="Calibri"/>
                <a:cs typeface="Calibri"/>
              </a:rPr>
              <a:t>сухость </a:t>
            </a:r>
            <a:r>
              <a:rPr sz="3150" spc="-15" dirty="0">
                <a:latin typeface="Calibri"/>
                <a:cs typeface="Calibri"/>
              </a:rPr>
              <a:t>обрабатываемой поверхности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зуба.</a:t>
            </a:r>
            <a:endParaRPr sz="3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538480"/>
            <a:ext cx="7280275" cy="615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b="0" spc="10" dirty="0">
                <a:latin typeface="Calibri"/>
                <a:cs typeface="Calibri"/>
              </a:rPr>
              <a:t>Виды </a:t>
            </a:r>
            <a:r>
              <a:rPr sz="3850" b="0" spc="5" dirty="0">
                <a:latin typeface="Calibri"/>
                <a:cs typeface="Calibri"/>
              </a:rPr>
              <a:t>безметалловых</a:t>
            </a:r>
            <a:r>
              <a:rPr sz="3850" b="0" spc="-60" dirty="0">
                <a:latin typeface="Calibri"/>
                <a:cs typeface="Calibri"/>
              </a:rPr>
              <a:t> </a:t>
            </a:r>
            <a:r>
              <a:rPr sz="3850" b="0" dirty="0">
                <a:latin typeface="Calibri"/>
                <a:cs typeface="Calibri"/>
              </a:rPr>
              <a:t>конструкций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581900" cy="319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На </a:t>
            </a:r>
            <a:r>
              <a:rPr sz="3200" spc="-15" dirty="0">
                <a:latin typeface="Calibri"/>
                <a:cs typeface="Calibri"/>
              </a:rPr>
              <a:t>сегодняшний </a:t>
            </a:r>
            <a:r>
              <a:rPr sz="3200" spc="-10" dirty="0">
                <a:latin typeface="Calibri"/>
                <a:cs typeface="Calibri"/>
              </a:rPr>
              <a:t>день </a:t>
            </a:r>
            <a:r>
              <a:rPr sz="3200" spc="-15" dirty="0">
                <a:latin typeface="Calibri"/>
                <a:cs typeface="Calibri"/>
              </a:rPr>
              <a:t>стоматологами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10" dirty="0">
                <a:latin typeface="Calibri"/>
                <a:cs typeface="Calibri"/>
              </a:rPr>
              <a:t>микропротезировании </a:t>
            </a:r>
            <a:r>
              <a:rPr sz="3200" spc="-20" dirty="0">
                <a:latin typeface="Calibri"/>
                <a:cs typeface="Calibri"/>
              </a:rPr>
              <a:t>используется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5" dirty="0">
                <a:latin typeface="Calibri"/>
                <a:cs typeface="Calibri"/>
              </a:rPr>
              <a:t>вида  </a:t>
            </a:r>
            <a:r>
              <a:rPr sz="3200" spc="-10" dirty="0">
                <a:latin typeface="Calibri"/>
                <a:cs typeface="Calibri"/>
              </a:rPr>
              <a:t>конструкций </a:t>
            </a:r>
            <a:r>
              <a:rPr sz="3200" spc="-5" dirty="0">
                <a:latin typeface="Calibri"/>
                <a:cs typeface="Calibri"/>
              </a:rPr>
              <a:t>без металла: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микропротезы из </a:t>
            </a:r>
            <a:r>
              <a:rPr sz="3200" spc="-15" dirty="0">
                <a:latin typeface="Calibri"/>
                <a:cs typeface="Calibri"/>
              </a:rPr>
              <a:t>цельной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керамики,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каркасные </a:t>
            </a:r>
            <a:r>
              <a:rPr sz="3200" spc="-5" dirty="0">
                <a:latin typeface="Calibri"/>
                <a:cs typeface="Calibri"/>
              </a:rPr>
              <a:t>без </a:t>
            </a:r>
            <a:r>
              <a:rPr sz="3200" spc="-15" dirty="0">
                <a:latin typeface="Calibri"/>
                <a:cs typeface="Calibri"/>
              </a:rPr>
              <a:t>облицовки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керамикой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каркасные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10" dirty="0">
                <a:latin typeface="Calibri"/>
                <a:cs typeface="Calibri"/>
              </a:rPr>
              <a:t>керамической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облицовкой.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540" y="715010"/>
            <a:ext cx="7859395" cy="542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00" b="0" spc="-15" dirty="0">
                <a:latin typeface="Calibri"/>
                <a:cs typeface="Calibri"/>
              </a:rPr>
              <a:t>МИКРОПРОТЕЗЫ </a:t>
            </a:r>
            <a:r>
              <a:rPr sz="3400" b="0" spc="-5" dirty="0">
                <a:latin typeface="Calibri"/>
                <a:cs typeface="Calibri"/>
              </a:rPr>
              <a:t>ИЗ </a:t>
            </a:r>
            <a:r>
              <a:rPr sz="3400" b="0" spc="-15" dirty="0">
                <a:latin typeface="Calibri"/>
                <a:cs typeface="Calibri"/>
              </a:rPr>
              <a:t>ЦЕЛЬНОЙ</a:t>
            </a:r>
            <a:r>
              <a:rPr sz="3400" b="0" spc="-35" dirty="0">
                <a:latin typeface="Calibri"/>
                <a:cs typeface="Calibri"/>
              </a:rPr>
              <a:t> </a:t>
            </a:r>
            <a:r>
              <a:rPr sz="3400" b="0" spc="-30" dirty="0">
                <a:latin typeface="Calibri"/>
                <a:cs typeface="Calibri"/>
              </a:rPr>
              <a:t>КЕРАМИКИ.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469077"/>
            <a:ext cx="76390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Иногда </a:t>
            </a:r>
            <a:r>
              <a:rPr sz="3200" spc="-15" dirty="0">
                <a:latin typeface="Calibri"/>
                <a:cs typeface="Calibri"/>
              </a:rPr>
              <a:t>еще </a:t>
            </a:r>
            <a:r>
              <a:rPr sz="3200" spc="-10" dirty="0">
                <a:latin typeface="Calibri"/>
                <a:cs typeface="Calibri"/>
              </a:rPr>
              <a:t>можно услышать </a:t>
            </a:r>
            <a:r>
              <a:rPr sz="3200" spc="-5" dirty="0">
                <a:latin typeface="Calibri"/>
                <a:cs typeface="Calibri"/>
              </a:rPr>
              <a:t>их название  </a:t>
            </a:r>
            <a:r>
              <a:rPr sz="3200" spc="-10" dirty="0">
                <a:latin typeface="Calibri"/>
                <a:cs typeface="Calibri"/>
              </a:rPr>
              <a:t>"рефрактор" или "коронки/виниры </a:t>
            </a:r>
            <a:r>
              <a:rPr sz="3200" dirty="0">
                <a:latin typeface="Calibri"/>
                <a:cs typeface="Calibri"/>
              </a:rPr>
              <a:t>на  </a:t>
            </a:r>
            <a:r>
              <a:rPr sz="3200" spc="-5" dirty="0">
                <a:latin typeface="Calibri"/>
                <a:cs typeface="Calibri"/>
              </a:rPr>
              <a:t>рефракторе".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957517"/>
            <a:ext cx="6449059" cy="315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7E0DD-E149-0A4E-8BAD-3B6DA4A9021A}"/>
              </a:ext>
            </a:extLst>
          </p:cNvPr>
          <p:cNvSpPr txBox="1"/>
          <p:nvPr/>
        </p:nvSpPr>
        <p:spPr>
          <a:xfrm>
            <a:off x="3276600" y="6324600"/>
            <a:ext cx="449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Использование коронок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4489"/>
            <a:ext cx="8039734" cy="4316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2800" spc="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этой технологии </a:t>
            </a:r>
            <a:r>
              <a:rPr sz="2800" spc="-5" dirty="0">
                <a:latin typeface="Calibri"/>
                <a:cs typeface="Calibri"/>
              </a:rPr>
              <a:t>изготавливаются коронки </a:t>
            </a:r>
            <a:r>
              <a:rPr sz="2800" spc="5" dirty="0">
                <a:latin typeface="Calibri"/>
                <a:cs typeface="Calibri"/>
              </a:rPr>
              <a:t>и  виниры </a:t>
            </a:r>
            <a:r>
              <a:rPr sz="2800" dirty="0">
                <a:latin typeface="Calibri"/>
                <a:cs typeface="Calibri"/>
              </a:rPr>
              <a:t>из </a:t>
            </a:r>
            <a:r>
              <a:rPr sz="2800" spc="-10" dirty="0">
                <a:latin typeface="Calibri"/>
                <a:cs typeface="Calibri"/>
              </a:rPr>
              <a:t>цельной </a:t>
            </a:r>
            <a:r>
              <a:rPr sz="2800" dirty="0">
                <a:latin typeface="Calibri"/>
                <a:cs typeface="Calibri"/>
              </a:rPr>
              <a:t>керамики. </a:t>
            </a:r>
            <a:r>
              <a:rPr sz="2800" spc="5" dirty="0">
                <a:latin typeface="Calibri"/>
                <a:cs typeface="Calibri"/>
              </a:rPr>
              <a:t>Они очень </a:t>
            </a:r>
            <a:r>
              <a:rPr sz="2800" spc="-5" dirty="0">
                <a:latin typeface="Calibri"/>
                <a:cs typeface="Calibri"/>
              </a:rPr>
              <a:t>тонкие </a:t>
            </a:r>
            <a:r>
              <a:rPr sz="2800" spc="5" dirty="0">
                <a:latin typeface="Calibri"/>
                <a:cs typeface="Calibri"/>
              </a:rPr>
              <a:t>и  </a:t>
            </a:r>
            <a:r>
              <a:rPr sz="2800" spc="-5" dirty="0">
                <a:latin typeface="Calibri"/>
                <a:cs typeface="Calibri"/>
              </a:rPr>
              <a:t>позволяют </a:t>
            </a:r>
            <a:r>
              <a:rPr sz="2800" dirty="0">
                <a:latin typeface="Calibri"/>
                <a:cs typeface="Calibri"/>
              </a:rPr>
              <a:t>добиваться </a:t>
            </a:r>
            <a:r>
              <a:rPr sz="2800" spc="5" dirty="0">
                <a:latin typeface="Calibri"/>
                <a:cs typeface="Calibri"/>
              </a:rPr>
              <a:t>наилучших </a:t>
            </a:r>
            <a:r>
              <a:rPr sz="2800" spc="-25" dirty="0">
                <a:latin typeface="Calibri"/>
                <a:cs typeface="Calibri"/>
              </a:rPr>
              <a:t>результатов </a:t>
            </a:r>
            <a:r>
              <a:rPr sz="2800" dirty="0">
                <a:latin typeface="Calibri"/>
                <a:cs typeface="Calibri"/>
              </a:rPr>
              <a:t>с  </a:t>
            </a:r>
            <a:r>
              <a:rPr sz="2800" spc="-5" dirty="0">
                <a:latin typeface="Calibri"/>
                <a:cs typeface="Calibri"/>
              </a:rPr>
              <a:t>точки </a:t>
            </a:r>
            <a:r>
              <a:rPr sz="2800" dirty="0">
                <a:latin typeface="Calibri"/>
                <a:cs typeface="Calibri"/>
              </a:rPr>
              <a:t>зрения </a:t>
            </a:r>
            <a:r>
              <a:rPr sz="2800" spc="-5" dirty="0">
                <a:latin typeface="Calibri"/>
                <a:cs typeface="Calibri"/>
              </a:rPr>
              <a:t>эстетики. </a:t>
            </a:r>
            <a:r>
              <a:rPr sz="2800" spc="-35" dirty="0">
                <a:latin typeface="Calibri"/>
                <a:cs typeface="Calibri"/>
              </a:rPr>
              <a:t>Такие </a:t>
            </a:r>
            <a:r>
              <a:rPr sz="2800" spc="-5" dirty="0">
                <a:latin typeface="Calibri"/>
                <a:cs typeface="Calibri"/>
              </a:rPr>
              <a:t>конструкции </a:t>
            </a:r>
            <a:r>
              <a:rPr sz="2800" dirty="0">
                <a:latin typeface="Calibri"/>
                <a:cs typeface="Calibri"/>
              </a:rPr>
              <a:t>можно  </a:t>
            </a:r>
            <a:r>
              <a:rPr sz="2800" spc="-10" dirty="0">
                <a:latin typeface="Calibri"/>
                <a:cs typeface="Calibri"/>
              </a:rPr>
              <a:t>делать </a:t>
            </a:r>
            <a:r>
              <a:rPr sz="2800" spc="5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зубы даже </a:t>
            </a:r>
            <a:r>
              <a:rPr sz="2800" dirty="0">
                <a:latin typeface="Calibri"/>
                <a:cs typeface="Calibri"/>
              </a:rPr>
              <a:t>без их </a:t>
            </a:r>
            <a:r>
              <a:rPr sz="2800" spc="-5" dirty="0">
                <a:latin typeface="Calibri"/>
                <a:cs typeface="Calibri"/>
              </a:rPr>
              <a:t>обточки </a:t>
            </a:r>
            <a:r>
              <a:rPr sz="2800" dirty="0">
                <a:latin typeface="Calibri"/>
                <a:cs typeface="Calibri"/>
              </a:rPr>
              <a:t>или с самой  </a:t>
            </a:r>
            <a:r>
              <a:rPr sz="2800" spc="5" dirty="0">
                <a:latin typeface="Calibri"/>
                <a:cs typeface="Calibri"/>
              </a:rPr>
              <a:t>минимальной </a:t>
            </a:r>
            <a:r>
              <a:rPr sz="2800" dirty="0">
                <a:latin typeface="Calibri"/>
                <a:cs typeface="Calibri"/>
              </a:rPr>
              <a:t>(0.2-0.4 </a:t>
            </a:r>
            <a:r>
              <a:rPr sz="2800" spc="5" dirty="0">
                <a:latin typeface="Calibri"/>
                <a:cs typeface="Calibri"/>
              </a:rPr>
              <a:t>мм). </a:t>
            </a:r>
            <a:r>
              <a:rPr sz="2800" spc="-5" dirty="0">
                <a:latin typeface="Calibri"/>
                <a:cs typeface="Calibri"/>
              </a:rPr>
              <a:t>Это </a:t>
            </a:r>
            <a:r>
              <a:rPr sz="2800" spc="5" dirty="0">
                <a:latin typeface="Calibri"/>
                <a:cs typeface="Calibri"/>
              </a:rPr>
              <a:t>лучше </a:t>
            </a:r>
            <a:r>
              <a:rPr sz="2800" spc="-5" dirty="0">
                <a:latin typeface="Calibri"/>
                <a:cs typeface="Calibri"/>
              </a:rPr>
              <a:t>всего  </a:t>
            </a:r>
            <a:r>
              <a:rPr sz="2800" spc="-20" dirty="0">
                <a:latin typeface="Calibri"/>
                <a:cs typeface="Calibri"/>
              </a:rPr>
              <a:t>подходит </a:t>
            </a:r>
            <a:r>
              <a:rPr sz="2800" dirty="0">
                <a:latin typeface="Calibri"/>
                <a:cs typeface="Calibri"/>
              </a:rPr>
              <a:t>для </a:t>
            </a:r>
            <a:r>
              <a:rPr sz="2800" spc="-5" dirty="0">
                <a:latin typeface="Calibri"/>
                <a:cs typeface="Calibri"/>
              </a:rPr>
              <a:t>хорошо сохранившихся передних  зубов </a:t>
            </a:r>
            <a:r>
              <a:rPr sz="2800" spc="5" dirty="0">
                <a:latin typeface="Calibri"/>
                <a:cs typeface="Calibri"/>
              </a:rPr>
              <a:t>и </a:t>
            </a:r>
            <a:r>
              <a:rPr sz="2800" spc="-5" dirty="0">
                <a:latin typeface="Calibri"/>
                <a:cs typeface="Calibri"/>
              </a:rPr>
              <a:t>наиболее </a:t>
            </a:r>
            <a:r>
              <a:rPr sz="2800" dirty="0">
                <a:latin typeface="Calibri"/>
                <a:cs typeface="Calibri"/>
              </a:rPr>
              <a:t>частые </a:t>
            </a:r>
            <a:r>
              <a:rPr sz="2800" spc="-5" dirty="0">
                <a:latin typeface="Calibri"/>
                <a:cs typeface="Calibri"/>
              </a:rPr>
              <a:t>показания </a:t>
            </a:r>
            <a:r>
              <a:rPr sz="2800" dirty="0">
                <a:latin typeface="Calibri"/>
                <a:cs typeface="Calibri"/>
              </a:rPr>
              <a:t>- эстетические,  </a:t>
            </a:r>
            <a:r>
              <a:rPr sz="2800" spc="-30" dirty="0">
                <a:latin typeface="Calibri"/>
                <a:cs typeface="Calibri"/>
              </a:rPr>
              <a:t>т.е. </a:t>
            </a:r>
            <a:r>
              <a:rPr sz="2800" spc="-5" dirty="0">
                <a:latin typeface="Calibri"/>
                <a:cs typeface="Calibri"/>
              </a:rPr>
              <a:t>коррекция </a:t>
            </a:r>
            <a:r>
              <a:rPr sz="2800" spc="5" dirty="0">
                <a:latin typeface="Calibri"/>
                <a:cs typeface="Calibri"/>
              </a:rPr>
              <a:t>формы и </a:t>
            </a:r>
            <a:r>
              <a:rPr sz="2800" dirty="0">
                <a:latin typeface="Calibri"/>
                <a:cs typeface="Calibri"/>
              </a:rPr>
              <a:t>цвета </a:t>
            </a:r>
            <a:r>
              <a:rPr sz="2800" spc="5" dirty="0">
                <a:latin typeface="Calibri"/>
                <a:cs typeface="Calibri"/>
              </a:rPr>
              <a:t>не </a:t>
            </a:r>
            <a:r>
              <a:rPr sz="2800" dirty="0">
                <a:latin typeface="Calibri"/>
                <a:cs typeface="Calibri"/>
              </a:rPr>
              <a:t>совсем </a:t>
            </a:r>
            <a:r>
              <a:rPr sz="2800" spc="-5" dirty="0">
                <a:latin typeface="Calibri"/>
                <a:cs typeface="Calibri"/>
              </a:rPr>
              <a:t>идеального  </a:t>
            </a:r>
            <a:r>
              <a:rPr sz="2800" dirty="0">
                <a:latin typeface="Calibri"/>
                <a:cs typeface="Calibri"/>
              </a:rPr>
              <a:t>натурального </a:t>
            </a:r>
            <a:r>
              <a:rPr sz="2800" spc="-5" dirty="0">
                <a:latin typeface="Calibri"/>
                <a:cs typeface="Calibri"/>
              </a:rPr>
              <a:t>зуба </a:t>
            </a:r>
            <a:r>
              <a:rPr sz="2800" dirty="0">
                <a:latin typeface="Calibri"/>
                <a:cs typeface="Calibri"/>
              </a:rPr>
              <a:t>без серьезных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разрушений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359" y="457200"/>
            <a:ext cx="819277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641350"/>
            <a:ext cx="785304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0" dirty="0">
                <a:latin typeface="Calibri"/>
                <a:cs typeface="Calibri"/>
              </a:rPr>
              <a:t>КАРКАСНЫЕ </a:t>
            </a:r>
            <a:r>
              <a:rPr sz="2450" b="0" spc="-5" dirty="0">
                <a:latin typeface="Calibri"/>
                <a:cs typeface="Calibri"/>
              </a:rPr>
              <a:t>КОНСТРУКЦИИ </a:t>
            </a:r>
            <a:r>
              <a:rPr sz="2450" b="0" spc="5" dirty="0">
                <a:latin typeface="Calibri"/>
                <a:cs typeface="Calibri"/>
              </a:rPr>
              <a:t>БЕЗ </a:t>
            </a:r>
            <a:r>
              <a:rPr sz="2450" b="0" dirty="0">
                <a:latin typeface="Calibri"/>
                <a:cs typeface="Calibri"/>
              </a:rPr>
              <a:t>ОБЛИЦОВКИ</a:t>
            </a:r>
            <a:r>
              <a:rPr sz="2450" b="0" spc="85" dirty="0">
                <a:latin typeface="Calibri"/>
                <a:cs typeface="Calibri"/>
              </a:rPr>
              <a:t> </a:t>
            </a:r>
            <a:r>
              <a:rPr sz="2450" b="0" spc="-20" dirty="0">
                <a:latin typeface="Calibri"/>
                <a:cs typeface="Calibri"/>
              </a:rPr>
              <a:t>КЕРАМИКОЙ.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86765">
              <a:lnSpc>
                <a:spcPct val="101200"/>
              </a:lnSpc>
              <a:spcBef>
                <a:spcPts val="90"/>
              </a:spcBef>
            </a:pPr>
            <a:r>
              <a:rPr spc="5" dirty="0"/>
              <a:t>Эти </a:t>
            </a:r>
            <a:r>
              <a:rPr dirty="0"/>
              <a:t>конструкции изготавливаются </a:t>
            </a:r>
            <a:r>
              <a:rPr spc="10" dirty="0"/>
              <a:t>из </a:t>
            </a:r>
            <a:r>
              <a:rPr spc="5" dirty="0"/>
              <a:t>диоксида </a:t>
            </a:r>
            <a:r>
              <a:rPr dirty="0"/>
              <a:t>циркония </a:t>
            </a:r>
            <a:r>
              <a:rPr spc="5" dirty="0"/>
              <a:t>или  </a:t>
            </a:r>
            <a:r>
              <a:rPr dirty="0"/>
              <a:t>дисиликата </a:t>
            </a:r>
            <a:r>
              <a:rPr spc="5" dirty="0"/>
              <a:t>лития </a:t>
            </a:r>
            <a:r>
              <a:rPr dirty="0"/>
              <a:t>(материала, </a:t>
            </a:r>
            <a:r>
              <a:rPr spc="-5" dirty="0"/>
              <a:t>более </a:t>
            </a:r>
            <a:r>
              <a:rPr spc="5" dirty="0"/>
              <a:t>известного</a:t>
            </a:r>
            <a:r>
              <a:rPr spc="20" dirty="0"/>
              <a:t> </a:t>
            </a:r>
            <a:r>
              <a:rPr spc="-20" dirty="0"/>
              <a:t>под</a:t>
            </a:r>
          </a:p>
          <a:p>
            <a:pPr marL="12700" marR="5080">
              <a:lnSpc>
                <a:spcPct val="101200"/>
              </a:lnSpc>
            </a:pPr>
            <a:r>
              <a:rPr dirty="0"/>
              <a:t>брендом </a:t>
            </a:r>
            <a:r>
              <a:rPr b="1" dirty="0">
                <a:latin typeface="Calibri"/>
                <a:cs typeface="Calibri"/>
              </a:rPr>
              <a:t>e.max</a:t>
            </a:r>
            <a:r>
              <a:rPr dirty="0"/>
              <a:t>). </a:t>
            </a:r>
            <a:r>
              <a:rPr spc="5" dirty="0"/>
              <a:t>Эти </a:t>
            </a:r>
            <a:r>
              <a:rPr dirty="0"/>
              <a:t>материалы </a:t>
            </a:r>
            <a:r>
              <a:rPr spc="5" dirty="0"/>
              <a:t>в </a:t>
            </a:r>
            <a:r>
              <a:rPr dirty="0"/>
              <a:t>чистом </a:t>
            </a:r>
            <a:r>
              <a:rPr spc="5" dirty="0"/>
              <a:t>виде </a:t>
            </a:r>
            <a:r>
              <a:rPr spc="-5" dirty="0"/>
              <a:t>обладают </a:t>
            </a:r>
            <a:r>
              <a:rPr dirty="0"/>
              <a:t>высокой  </a:t>
            </a:r>
            <a:r>
              <a:rPr spc="5" dirty="0"/>
              <a:t>прочностью, но сниженными эстетическими </a:t>
            </a:r>
            <a:r>
              <a:rPr dirty="0"/>
              <a:t>характеристиками. </a:t>
            </a:r>
            <a:r>
              <a:rPr spc="-5" dirty="0"/>
              <a:t>Это  делает </a:t>
            </a:r>
            <a:r>
              <a:rPr spc="5" dirty="0"/>
              <a:t>идеальным применение данных </a:t>
            </a:r>
            <a:r>
              <a:rPr dirty="0"/>
              <a:t>конструкций </a:t>
            </a:r>
            <a:r>
              <a:rPr spc="5" dirty="0"/>
              <a:t>для  </a:t>
            </a:r>
            <a:r>
              <a:rPr dirty="0"/>
              <a:t>протезирования боковых зубов. Здесь </a:t>
            </a:r>
            <a:r>
              <a:rPr spc="10" dirty="0"/>
              <a:t>зачастую </a:t>
            </a:r>
            <a:r>
              <a:rPr spc="5" dirty="0"/>
              <a:t>не так важна  безупречная </a:t>
            </a:r>
            <a:r>
              <a:rPr spc="-5" dirty="0"/>
              <a:t>эстетика, </a:t>
            </a:r>
            <a:r>
              <a:rPr spc="-15" dirty="0"/>
              <a:t>сколько </a:t>
            </a:r>
            <a:r>
              <a:rPr spc="5" dirty="0"/>
              <a:t>важна </a:t>
            </a:r>
            <a:r>
              <a:rPr dirty="0"/>
              <a:t>износоустойчивость  материала. </a:t>
            </a:r>
            <a:r>
              <a:rPr spc="-5" dirty="0"/>
              <a:t>Ведь </a:t>
            </a:r>
            <a:r>
              <a:rPr spc="5" dirty="0"/>
              <a:t>именно на </a:t>
            </a:r>
            <a:r>
              <a:rPr dirty="0"/>
              <a:t>боковые </a:t>
            </a:r>
            <a:r>
              <a:rPr spc="5" dirty="0"/>
              <a:t>зубы выпадает максимальная  </a:t>
            </a:r>
            <a:r>
              <a:rPr spc="-5" dirty="0"/>
              <a:t>жевательная </a:t>
            </a:r>
            <a:r>
              <a:rPr dirty="0"/>
              <a:t>нагрузка. </a:t>
            </a:r>
            <a:r>
              <a:rPr spc="-5" dirty="0"/>
              <a:t>Дополнительным </a:t>
            </a:r>
            <a:r>
              <a:rPr dirty="0"/>
              <a:t>преимуществом  необлицованных </a:t>
            </a:r>
            <a:r>
              <a:rPr spc="-5" dirty="0"/>
              <a:t>керамикой </a:t>
            </a:r>
            <a:r>
              <a:rPr dirty="0"/>
              <a:t>коронок является </a:t>
            </a:r>
            <a:r>
              <a:rPr spc="-10" dirty="0"/>
              <a:t>то, </a:t>
            </a:r>
            <a:r>
              <a:rPr spc="-5" dirty="0"/>
              <a:t>что </a:t>
            </a:r>
            <a:r>
              <a:rPr spc="5" dirty="0"/>
              <a:t>на </a:t>
            </a:r>
            <a:r>
              <a:rPr spc="10" dirty="0"/>
              <a:t>них  </a:t>
            </a:r>
            <a:r>
              <a:rPr spc="5" dirty="0"/>
              <a:t>фактически невозможны </a:t>
            </a:r>
            <a:r>
              <a:rPr spc="-5" dirty="0"/>
              <a:t>сколы. </a:t>
            </a:r>
            <a:r>
              <a:rPr spc="-35" dirty="0"/>
              <a:t>Т.к. </a:t>
            </a:r>
            <a:r>
              <a:rPr spc="15" dirty="0"/>
              <a:t>сам </a:t>
            </a:r>
            <a:r>
              <a:rPr dirty="0"/>
              <a:t>каркасный материал  </a:t>
            </a:r>
            <a:r>
              <a:rPr spc="-10" dirty="0"/>
              <a:t>отломить </a:t>
            </a:r>
            <a:r>
              <a:rPr spc="-5" dirty="0"/>
              <a:t>довольно </a:t>
            </a:r>
            <a:r>
              <a:rPr dirty="0"/>
              <a:t>сложно, </a:t>
            </a:r>
            <a:r>
              <a:rPr spc="5" dirty="0"/>
              <a:t>а </a:t>
            </a:r>
            <a:r>
              <a:rPr spc="-15" dirty="0"/>
              <a:t>куда </a:t>
            </a:r>
            <a:r>
              <a:rPr spc="-5" dirty="0"/>
              <a:t>более хрупкая </a:t>
            </a:r>
            <a:r>
              <a:rPr dirty="0"/>
              <a:t>керамическая  </a:t>
            </a:r>
            <a:r>
              <a:rPr spc="-5" dirty="0"/>
              <a:t>облицовка</a:t>
            </a:r>
            <a:r>
              <a:rPr spc="5" dirty="0"/>
              <a:t> </a:t>
            </a:r>
            <a:r>
              <a:rPr spc="-15" dirty="0"/>
              <a:t>отсутствует.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7980680" cy="358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95"/>
              </a:spcBef>
            </a:pPr>
            <a:r>
              <a:rPr sz="2600" spc="-20" dirty="0">
                <a:latin typeface="Calibri"/>
                <a:cs typeface="Calibri"/>
              </a:rPr>
              <a:t>Что касается </a:t>
            </a:r>
            <a:r>
              <a:rPr sz="2600" spc="-10" dirty="0">
                <a:latin typeface="Calibri"/>
                <a:cs typeface="Calibri"/>
              </a:rPr>
              <a:t>эстетики, </a:t>
            </a:r>
            <a:r>
              <a:rPr sz="2600" spc="-25" dirty="0">
                <a:latin typeface="Calibri"/>
                <a:cs typeface="Calibri"/>
              </a:rPr>
              <a:t>то </a:t>
            </a:r>
            <a:r>
              <a:rPr sz="2600" spc="-10" dirty="0">
                <a:latin typeface="Calibri"/>
                <a:cs typeface="Calibri"/>
              </a:rPr>
              <a:t>на </a:t>
            </a:r>
            <a:r>
              <a:rPr sz="2600" spc="-20" dirty="0">
                <a:latin typeface="Calibri"/>
                <a:cs typeface="Calibri"/>
              </a:rPr>
              <a:t>боковых зубах вполне  </a:t>
            </a:r>
            <a:r>
              <a:rPr sz="2600" spc="-15" dirty="0">
                <a:latin typeface="Calibri"/>
                <a:cs typeface="Calibri"/>
              </a:rPr>
              <a:t>можно </a:t>
            </a:r>
            <a:r>
              <a:rPr sz="2600" spc="-10" dirty="0">
                <a:latin typeface="Calibri"/>
                <a:cs typeface="Calibri"/>
              </a:rPr>
              <a:t>смириться </a:t>
            </a:r>
            <a:r>
              <a:rPr sz="2600" spc="-5" dirty="0">
                <a:latin typeface="Calibri"/>
                <a:cs typeface="Calibri"/>
              </a:rPr>
              <a:t>с </a:t>
            </a:r>
            <a:r>
              <a:rPr sz="2600" spc="-15" dirty="0">
                <a:latin typeface="Calibri"/>
                <a:cs typeface="Calibri"/>
              </a:rPr>
              <a:t>монохромностью, отсутствием  полупрозрачности </a:t>
            </a:r>
            <a:r>
              <a:rPr sz="2600" spc="-10" dirty="0">
                <a:latin typeface="Calibri"/>
                <a:cs typeface="Calibri"/>
              </a:rPr>
              <a:t>и прочих эстетических "заморочек",  </a:t>
            </a:r>
            <a:r>
              <a:rPr sz="2600" spc="-25" dirty="0">
                <a:latin typeface="Calibri"/>
                <a:cs typeface="Calibri"/>
              </a:rPr>
              <a:t>которые </a:t>
            </a:r>
            <a:r>
              <a:rPr sz="2600" spc="-15" dirty="0">
                <a:latin typeface="Calibri"/>
                <a:cs typeface="Calibri"/>
              </a:rPr>
              <a:t>максимально </a:t>
            </a:r>
            <a:r>
              <a:rPr sz="2600" spc="-20" dirty="0">
                <a:latin typeface="Calibri"/>
                <a:cs typeface="Calibri"/>
              </a:rPr>
              <a:t>приближают </a:t>
            </a:r>
            <a:r>
              <a:rPr sz="2600" spc="-10" dirty="0">
                <a:latin typeface="Calibri"/>
                <a:cs typeface="Calibri"/>
              </a:rPr>
              <a:t>внешний вид  </a:t>
            </a:r>
            <a:r>
              <a:rPr sz="2600" spc="-15" dirty="0">
                <a:latin typeface="Calibri"/>
                <a:cs typeface="Calibri"/>
              </a:rPr>
              <a:t>искусственной </a:t>
            </a:r>
            <a:r>
              <a:rPr sz="2600" spc="-20" dirty="0">
                <a:latin typeface="Calibri"/>
                <a:cs typeface="Calibri"/>
              </a:rPr>
              <a:t>коронки </a:t>
            </a:r>
            <a:r>
              <a:rPr sz="2600" spc="-5" dirty="0">
                <a:latin typeface="Calibri"/>
                <a:cs typeface="Calibri"/>
              </a:rPr>
              <a:t>к </a:t>
            </a:r>
            <a:r>
              <a:rPr sz="2600" spc="-15" dirty="0">
                <a:latin typeface="Calibri"/>
                <a:cs typeface="Calibri"/>
              </a:rPr>
              <a:t>натуральному </a:t>
            </a:r>
            <a:r>
              <a:rPr sz="2600" spc="-30" dirty="0">
                <a:latin typeface="Calibri"/>
                <a:cs typeface="Calibri"/>
              </a:rPr>
              <a:t>зубу. </a:t>
            </a:r>
            <a:r>
              <a:rPr sz="2600" spc="-20" dirty="0">
                <a:latin typeface="Calibri"/>
                <a:cs typeface="Calibri"/>
              </a:rPr>
              <a:t>Чаще </a:t>
            </a:r>
            <a:r>
              <a:rPr sz="2600" spc="-15" dirty="0">
                <a:latin typeface="Calibri"/>
                <a:cs typeface="Calibri"/>
              </a:rPr>
              <a:t>всего  конструкции </a:t>
            </a:r>
            <a:r>
              <a:rPr sz="2600" spc="-10" dirty="0">
                <a:latin typeface="Calibri"/>
                <a:cs typeface="Calibri"/>
              </a:rPr>
              <a:t>из </a:t>
            </a:r>
            <a:r>
              <a:rPr sz="2600" spc="-25" dirty="0">
                <a:latin typeface="Calibri"/>
                <a:cs typeface="Calibri"/>
              </a:rPr>
              <a:t>цельного </a:t>
            </a:r>
            <a:r>
              <a:rPr sz="2600" spc="-15" dirty="0">
                <a:latin typeface="Calibri"/>
                <a:cs typeface="Calibri"/>
              </a:rPr>
              <a:t>диоксида циркония или  </a:t>
            </a:r>
            <a:r>
              <a:rPr sz="2600" spc="-25" dirty="0">
                <a:latin typeface="Calibri"/>
                <a:cs typeface="Calibri"/>
              </a:rPr>
              <a:t>цельного </a:t>
            </a:r>
            <a:r>
              <a:rPr sz="2600" spc="-15" dirty="0">
                <a:latin typeface="Calibri"/>
                <a:cs typeface="Calibri"/>
              </a:rPr>
              <a:t>e.max </a:t>
            </a:r>
            <a:r>
              <a:rPr sz="2600" spc="-25" dirty="0">
                <a:latin typeface="Calibri"/>
                <a:cs typeface="Calibri"/>
              </a:rPr>
              <a:t>похожи </a:t>
            </a:r>
            <a:r>
              <a:rPr sz="2600" spc="-10" dirty="0">
                <a:latin typeface="Calibri"/>
                <a:cs typeface="Calibri"/>
              </a:rPr>
              <a:t>на </a:t>
            </a:r>
            <a:r>
              <a:rPr sz="2600" spc="-15" dirty="0">
                <a:latin typeface="Calibri"/>
                <a:cs typeface="Calibri"/>
              </a:rPr>
              <a:t>пластмассовые </a:t>
            </a:r>
            <a:r>
              <a:rPr sz="2600" spc="-20" dirty="0">
                <a:latin typeface="Calibri"/>
                <a:cs typeface="Calibri"/>
              </a:rPr>
              <a:t>коронки </a:t>
            </a:r>
            <a:r>
              <a:rPr sz="2600" spc="-5" dirty="0">
                <a:latin typeface="Calibri"/>
                <a:cs typeface="Calibri"/>
              </a:rPr>
              <a:t>- в  </a:t>
            </a:r>
            <a:r>
              <a:rPr sz="2600" spc="-15" dirty="0">
                <a:latin typeface="Calibri"/>
                <a:cs typeface="Calibri"/>
              </a:rPr>
              <a:t>первую очередь </a:t>
            </a:r>
            <a:r>
              <a:rPr sz="2600" spc="-10" dirty="0">
                <a:latin typeface="Calibri"/>
                <a:cs typeface="Calibri"/>
              </a:rPr>
              <a:t>из-за </a:t>
            </a:r>
            <a:r>
              <a:rPr sz="2600" spc="-15" dirty="0">
                <a:latin typeface="Calibri"/>
                <a:cs typeface="Calibri"/>
              </a:rPr>
              <a:t>непрозрачности </a:t>
            </a:r>
            <a:r>
              <a:rPr sz="2600" spc="-10" dirty="0">
                <a:latin typeface="Calibri"/>
                <a:cs typeface="Calibri"/>
              </a:rPr>
              <a:t>и  </a:t>
            </a:r>
            <a:r>
              <a:rPr sz="2600" spc="-15" dirty="0">
                <a:latin typeface="Calibri"/>
                <a:cs typeface="Calibri"/>
              </a:rPr>
              <a:t>монохромности.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413510"/>
            <a:ext cx="81915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"/>
                <a:cs typeface="Calibri"/>
              </a:rPr>
              <a:t>Классификация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3975">
              <a:lnSpc>
                <a:spcPts val="3529"/>
              </a:lnSpc>
              <a:spcBef>
                <a:spcPts val="215"/>
              </a:spcBef>
            </a:pPr>
            <a:r>
              <a:rPr sz="2950" spc="-15" dirty="0"/>
              <a:t>Дефекты </a:t>
            </a:r>
            <a:r>
              <a:rPr sz="2950" spc="-20" dirty="0"/>
              <a:t>твердых тканей </a:t>
            </a:r>
            <a:r>
              <a:rPr sz="2950" spc="-15" dirty="0"/>
              <a:t>зубов </a:t>
            </a:r>
            <a:r>
              <a:rPr sz="2950" spc="-10" dirty="0"/>
              <a:t>разнообразны </a:t>
            </a:r>
            <a:r>
              <a:rPr sz="2950" spc="-15" dirty="0"/>
              <a:t>по  </a:t>
            </a:r>
            <a:r>
              <a:rPr sz="2950" spc="-20" dirty="0"/>
              <a:t>этиологии, величине, </a:t>
            </a:r>
            <a:r>
              <a:rPr sz="2950" spc="-10" dirty="0"/>
              <a:t>форме и</a:t>
            </a:r>
            <a:r>
              <a:rPr sz="2950" dirty="0"/>
              <a:t> </a:t>
            </a:r>
            <a:r>
              <a:rPr sz="2950" spc="-15" dirty="0"/>
              <a:t>локализации.</a:t>
            </a:r>
            <a:endParaRPr sz="2950"/>
          </a:p>
          <a:p>
            <a:pPr marL="12700" marR="5080">
              <a:lnSpc>
                <a:spcPct val="99800"/>
              </a:lnSpc>
              <a:spcBef>
                <a:spcPts val="470"/>
              </a:spcBef>
            </a:pPr>
            <a:r>
              <a:rPr sz="2950" spc="-15" dirty="0"/>
              <a:t>Дефекты коронки зуба </a:t>
            </a:r>
            <a:r>
              <a:rPr sz="2950" spc="-25" dirty="0"/>
              <a:t>делят </a:t>
            </a:r>
            <a:r>
              <a:rPr sz="2950" spc="-10" dirty="0"/>
              <a:t>на </a:t>
            </a:r>
            <a:r>
              <a:rPr sz="2950" b="1" spc="-10" dirty="0">
                <a:latin typeface="Calibri"/>
                <a:cs typeface="Calibri"/>
              </a:rPr>
              <a:t>частичные </a:t>
            </a:r>
            <a:r>
              <a:rPr sz="2950" spc="-10" dirty="0"/>
              <a:t>и  </a:t>
            </a:r>
            <a:r>
              <a:rPr sz="2950" b="1" spc="-10" dirty="0">
                <a:latin typeface="Calibri"/>
                <a:cs typeface="Calibri"/>
              </a:rPr>
              <a:t>полные</a:t>
            </a:r>
            <a:r>
              <a:rPr sz="2950" spc="-10" dirty="0"/>
              <a:t>. Частичные </a:t>
            </a:r>
            <a:r>
              <a:rPr sz="2950" spc="-15" dirty="0"/>
              <a:t>дефекты </a:t>
            </a:r>
            <a:r>
              <a:rPr sz="2950" spc="-10" dirty="0"/>
              <a:t>могут </a:t>
            </a:r>
            <a:r>
              <a:rPr sz="2950" spc="-15" dirty="0"/>
              <a:t>иметь </a:t>
            </a:r>
            <a:r>
              <a:rPr sz="2950" spc="-10" dirty="0"/>
              <a:t>разную  </a:t>
            </a:r>
            <a:r>
              <a:rPr sz="2950" spc="-15" dirty="0"/>
              <a:t>локализацию, </a:t>
            </a:r>
            <a:r>
              <a:rPr sz="2950" spc="-25" dirty="0"/>
              <a:t>величину, </a:t>
            </a:r>
            <a:r>
              <a:rPr sz="2950" spc="-15" dirty="0"/>
              <a:t>форму </a:t>
            </a:r>
            <a:r>
              <a:rPr sz="2950" spc="-10" dirty="0"/>
              <a:t>и </a:t>
            </a:r>
            <a:r>
              <a:rPr sz="2950" spc="-35" dirty="0"/>
              <a:t>глубину, </a:t>
            </a:r>
            <a:r>
              <a:rPr sz="2950" spc="-5" dirty="0"/>
              <a:t>в  </a:t>
            </a:r>
            <a:r>
              <a:rPr sz="2950" spc="-10" dirty="0"/>
              <a:t>зависимости </a:t>
            </a:r>
            <a:r>
              <a:rPr sz="2950" spc="-25" dirty="0"/>
              <a:t>от этого </a:t>
            </a:r>
            <a:r>
              <a:rPr sz="2950" spc="-20" dirty="0"/>
              <a:t>проводят </a:t>
            </a:r>
            <a:r>
              <a:rPr sz="2950" spc="-15" dirty="0"/>
              <a:t>терапевтическое  или </a:t>
            </a:r>
            <a:r>
              <a:rPr sz="2950" spc="-20" dirty="0"/>
              <a:t>ортопедическое </a:t>
            </a:r>
            <a:r>
              <a:rPr sz="2950" spc="-10" dirty="0"/>
              <a:t>лечение. </a:t>
            </a:r>
            <a:r>
              <a:rPr sz="2950" spc="-50" dirty="0"/>
              <a:t>Главными  </a:t>
            </a:r>
            <a:r>
              <a:rPr sz="2950" spc="-10" dirty="0"/>
              <a:t>причинами </a:t>
            </a:r>
            <a:r>
              <a:rPr sz="2950" spc="-20" dirty="0"/>
              <a:t>поражения твердых тканей являются  </a:t>
            </a:r>
            <a:r>
              <a:rPr sz="2950" spc="-15" dirty="0"/>
              <a:t>кариозные </a:t>
            </a:r>
            <a:r>
              <a:rPr sz="2950" spc="-10" dirty="0"/>
              <a:t>и </a:t>
            </a:r>
            <a:r>
              <a:rPr sz="2950" spc="-15" dirty="0"/>
              <a:t>некариозные поражения</a:t>
            </a:r>
            <a:r>
              <a:rPr sz="2950" spc="-35" dirty="0"/>
              <a:t> </a:t>
            </a:r>
            <a:r>
              <a:rPr sz="2950" spc="-15" dirty="0"/>
              <a:t>зубов.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8034020" cy="441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При </a:t>
            </a:r>
            <a:r>
              <a:rPr sz="3200" spc="-15" dirty="0">
                <a:latin typeface="Calibri"/>
                <a:cs typeface="Calibri"/>
              </a:rPr>
              <a:t>этом, </a:t>
            </a:r>
            <a:r>
              <a:rPr sz="3200" spc="-10" dirty="0">
                <a:latin typeface="Calibri"/>
                <a:cs typeface="Calibri"/>
              </a:rPr>
              <a:t>надо сказать, </a:t>
            </a:r>
            <a:r>
              <a:rPr sz="3200" spc="-20" dirty="0">
                <a:latin typeface="Calibri"/>
                <a:cs typeface="Calibri"/>
              </a:rPr>
              <a:t>что </a:t>
            </a:r>
            <a:r>
              <a:rPr sz="3200" spc="-10" dirty="0">
                <a:latin typeface="Calibri"/>
                <a:cs typeface="Calibri"/>
              </a:rPr>
              <a:t>материалы  эволюционируют </a:t>
            </a:r>
            <a:r>
              <a:rPr sz="3200" spc="-5" dirty="0">
                <a:latin typeface="Calibri"/>
                <a:cs typeface="Calibri"/>
              </a:rPr>
              <a:t>чуть </a:t>
            </a:r>
            <a:r>
              <a:rPr sz="3200" dirty="0">
                <a:latin typeface="Calibri"/>
                <a:cs typeface="Calibri"/>
              </a:rPr>
              <a:t>не </a:t>
            </a:r>
            <a:r>
              <a:rPr sz="3200" spc="-10" dirty="0">
                <a:latin typeface="Calibri"/>
                <a:cs typeface="Calibri"/>
              </a:rPr>
              <a:t>каждый день. </a:t>
            </a:r>
            <a:r>
              <a:rPr sz="3200" spc="-50" dirty="0">
                <a:latin typeface="Calibri"/>
                <a:cs typeface="Calibri"/>
              </a:rPr>
              <a:t>Уже  </a:t>
            </a:r>
            <a:r>
              <a:rPr sz="3200" spc="-20" dirty="0">
                <a:latin typeface="Calibri"/>
                <a:cs typeface="Calibri"/>
              </a:rPr>
              <a:t>сегодня </a:t>
            </a:r>
            <a:r>
              <a:rPr sz="3200" dirty="0">
                <a:latin typeface="Calibri"/>
                <a:cs typeface="Calibri"/>
              </a:rPr>
              <a:t>в нашей </a:t>
            </a:r>
            <a:r>
              <a:rPr sz="3200" spc="-10" dirty="0">
                <a:latin typeface="Calibri"/>
                <a:cs typeface="Calibri"/>
              </a:rPr>
              <a:t>практике </a:t>
            </a:r>
            <a:r>
              <a:rPr sz="3200" spc="-5" dirty="0">
                <a:latin typeface="Calibri"/>
                <a:cs typeface="Calibri"/>
              </a:rPr>
              <a:t>появился  </a:t>
            </a:r>
            <a:r>
              <a:rPr sz="3200" spc="-10" dirty="0">
                <a:latin typeface="Calibri"/>
                <a:cs typeface="Calibri"/>
              </a:rPr>
              <a:t>полупрозрачный диоксид циркония, коронки  </a:t>
            </a:r>
            <a:r>
              <a:rPr sz="3200" spc="-5" dirty="0">
                <a:latin typeface="Calibri"/>
                <a:cs typeface="Calibri"/>
              </a:rPr>
              <a:t>из </a:t>
            </a:r>
            <a:r>
              <a:rPr sz="3200" spc="-20" dirty="0">
                <a:latin typeface="Calibri"/>
                <a:cs typeface="Calibri"/>
              </a:rPr>
              <a:t>которого выглядят </a:t>
            </a:r>
            <a:r>
              <a:rPr sz="3200" spc="-5" dirty="0">
                <a:latin typeface="Calibri"/>
                <a:cs typeface="Calibri"/>
              </a:rPr>
              <a:t>почти </a:t>
            </a:r>
            <a:r>
              <a:rPr sz="3200" spc="-20" dirty="0">
                <a:latin typeface="Calibri"/>
                <a:cs typeface="Calibri"/>
              </a:rPr>
              <a:t>как </a:t>
            </a:r>
            <a:r>
              <a:rPr sz="3200" spc="-5" dirty="0">
                <a:latin typeface="Calibri"/>
                <a:cs typeface="Calibri"/>
              </a:rPr>
              <a:t>"живые". </a:t>
            </a:r>
            <a:r>
              <a:rPr sz="3200" dirty="0">
                <a:latin typeface="Calibri"/>
                <a:cs typeface="Calibri"/>
              </a:rPr>
              <a:t>А  </a:t>
            </a:r>
            <a:r>
              <a:rPr sz="3200" spc="-5" dirty="0">
                <a:latin typeface="Calibri"/>
                <a:cs typeface="Calibri"/>
              </a:rPr>
              <a:t>при </a:t>
            </a:r>
            <a:r>
              <a:rPr sz="3200" spc="-15" dirty="0">
                <a:latin typeface="Calibri"/>
                <a:cs typeface="Calibri"/>
              </a:rPr>
              <a:t>должных </a:t>
            </a:r>
            <a:r>
              <a:rPr sz="3200" spc="-10" dirty="0">
                <a:latin typeface="Calibri"/>
                <a:cs typeface="Calibri"/>
              </a:rPr>
              <a:t>навыках зубного </a:t>
            </a:r>
            <a:r>
              <a:rPr sz="3200" spc="-20" dirty="0">
                <a:latin typeface="Calibri"/>
                <a:cs typeface="Calibri"/>
              </a:rPr>
              <a:t>техника </a:t>
            </a:r>
            <a:r>
              <a:rPr sz="3200" spc="-5" dirty="0">
                <a:latin typeface="Calibri"/>
                <a:cs typeface="Calibri"/>
              </a:rPr>
              <a:t>можно  </a:t>
            </a:r>
            <a:r>
              <a:rPr sz="3200" spc="-30" dirty="0">
                <a:latin typeface="Calibri"/>
                <a:cs typeface="Calibri"/>
              </a:rPr>
              <a:t>только </a:t>
            </a:r>
            <a:r>
              <a:rPr sz="3200" spc="-5" dirty="0">
                <a:latin typeface="Calibri"/>
                <a:cs typeface="Calibri"/>
              </a:rPr>
              <a:t>за </a:t>
            </a:r>
            <a:r>
              <a:rPr sz="3200" spc="-10" dirty="0">
                <a:latin typeface="Calibri"/>
                <a:cs typeface="Calibri"/>
              </a:rPr>
              <a:t>счет поверхностного </a:t>
            </a:r>
            <a:r>
              <a:rPr sz="3200" spc="-5" dirty="0">
                <a:latin typeface="Calibri"/>
                <a:cs typeface="Calibri"/>
              </a:rPr>
              <a:t>окрашивания  </a:t>
            </a:r>
            <a:r>
              <a:rPr sz="3200" spc="-15" dirty="0">
                <a:latin typeface="Calibri"/>
                <a:cs typeface="Calibri"/>
              </a:rPr>
              <a:t>цельных </a:t>
            </a:r>
            <a:r>
              <a:rPr sz="3200" spc="-10" dirty="0">
                <a:latin typeface="Calibri"/>
                <a:cs typeface="Calibri"/>
              </a:rPr>
              <a:t>конструкций </a:t>
            </a:r>
            <a:r>
              <a:rPr sz="3200" spc="-5" dirty="0">
                <a:latin typeface="Calibri"/>
                <a:cs typeface="Calibri"/>
              </a:rPr>
              <a:t>придать им </a:t>
            </a:r>
            <a:r>
              <a:rPr sz="3200" spc="-10" dirty="0">
                <a:latin typeface="Calibri"/>
                <a:cs typeface="Calibri"/>
              </a:rPr>
              <a:t>вполне  эстетичный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вид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890" y="1205230"/>
            <a:ext cx="8192770" cy="397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04800"/>
            <a:ext cx="857123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250" y="816610"/>
            <a:ext cx="793369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b="0" spc="5" dirty="0">
                <a:latin typeface="Calibri"/>
                <a:cs typeface="Calibri"/>
              </a:rPr>
              <a:t>КАРКАСНЫЕ </a:t>
            </a:r>
            <a:r>
              <a:rPr sz="2350" b="0" dirty="0">
                <a:latin typeface="Calibri"/>
                <a:cs typeface="Calibri"/>
              </a:rPr>
              <a:t>КОНСТРУКЦИИ </a:t>
            </a:r>
            <a:r>
              <a:rPr sz="2350" b="0" spc="15" dirty="0">
                <a:latin typeface="Calibri"/>
                <a:cs typeface="Calibri"/>
              </a:rPr>
              <a:t>С </a:t>
            </a:r>
            <a:r>
              <a:rPr sz="2350" b="0" spc="-10" dirty="0">
                <a:latin typeface="Calibri"/>
                <a:cs typeface="Calibri"/>
              </a:rPr>
              <a:t>КЕРАМИЧЕСКОЙ</a:t>
            </a:r>
            <a:r>
              <a:rPr sz="2350" b="0" dirty="0">
                <a:latin typeface="Calibri"/>
                <a:cs typeface="Calibri"/>
              </a:rPr>
              <a:t> </a:t>
            </a:r>
            <a:r>
              <a:rPr sz="2350" b="0" spc="5" dirty="0">
                <a:latin typeface="Calibri"/>
                <a:cs typeface="Calibri"/>
              </a:rPr>
              <a:t>ОБЛИЦОВКОЙ.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58150" cy="37357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1590">
              <a:lnSpc>
                <a:spcPct val="100000"/>
              </a:lnSpc>
              <a:spcBef>
                <a:spcPts val="110"/>
              </a:spcBef>
              <a:tabLst>
                <a:tab pos="4932045" algn="l"/>
              </a:tabLst>
            </a:pPr>
            <a:r>
              <a:rPr sz="2650" spc="-10" dirty="0">
                <a:latin typeface="Calibri"/>
                <a:cs typeface="Calibri"/>
              </a:rPr>
              <a:t>Это </a:t>
            </a:r>
            <a:r>
              <a:rPr sz="2650" spc="-5" dirty="0">
                <a:latin typeface="Calibri"/>
                <a:cs typeface="Calibri"/>
              </a:rPr>
              <a:t>универсальный вид безметаллового  протезирования. </a:t>
            </a:r>
            <a:r>
              <a:rPr sz="2650" spc="-40" dirty="0">
                <a:latin typeface="Calibri"/>
                <a:cs typeface="Calibri"/>
              </a:rPr>
              <a:t>Такие </a:t>
            </a:r>
            <a:r>
              <a:rPr sz="2650" spc="-10" dirty="0">
                <a:latin typeface="Calibri"/>
                <a:cs typeface="Calibri"/>
              </a:rPr>
              <a:t>конструкции состоят из </a:t>
            </a:r>
            <a:r>
              <a:rPr sz="2650" spc="-15" dirty="0">
                <a:latin typeface="Calibri"/>
                <a:cs typeface="Calibri"/>
              </a:rPr>
              <a:t>каркаса-  </a:t>
            </a:r>
            <a:r>
              <a:rPr sz="2650" spc="-20" dirty="0">
                <a:latin typeface="Calibri"/>
                <a:cs typeface="Calibri"/>
              </a:rPr>
              <a:t>колпачка </a:t>
            </a:r>
            <a:r>
              <a:rPr sz="2650" spc="-10" dirty="0">
                <a:latin typeface="Calibri"/>
                <a:cs typeface="Calibri"/>
              </a:rPr>
              <a:t>(диоксид циркония </a:t>
            </a:r>
            <a:r>
              <a:rPr sz="2650" spc="-5" dirty="0">
                <a:latin typeface="Calibri"/>
                <a:cs typeface="Calibri"/>
              </a:rPr>
              <a:t>или e.max), </a:t>
            </a:r>
            <a:r>
              <a:rPr sz="2650" dirty="0">
                <a:latin typeface="Calibri"/>
                <a:cs typeface="Calibri"/>
              </a:rPr>
              <a:t>на </a:t>
            </a:r>
            <a:r>
              <a:rPr sz="2650" spc="-15" dirty="0">
                <a:latin typeface="Calibri"/>
                <a:cs typeface="Calibri"/>
              </a:rPr>
              <a:t>который  </a:t>
            </a:r>
            <a:r>
              <a:rPr sz="2650" spc="-10" dirty="0">
                <a:latin typeface="Calibri"/>
                <a:cs typeface="Calibri"/>
              </a:rPr>
              <a:t>сверху </a:t>
            </a:r>
            <a:r>
              <a:rPr sz="2650" dirty="0">
                <a:latin typeface="Calibri"/>
                <a:cs typeface="Calibri"/>
              </a:rPr>
              <a:t>в </a:t>
            </a:r>
            <a:r>
              <a:rPr sz="2650" spc="-20" dirty="0">
                <a:latin typeface="Calibri"/>
                <a:cs typeface="Calibri"/>
              </a:rPr>
              <a:t>несколько </a:t>
            </a:r>
            <a:r>
              <a:rPr sz="2650" spc="-5" dirty="0">
                <a:latin typeface="Calibri"/>
                <a:cs typeface="Calibri"/>
              </a:rPr>
              <a:t>слоев </a:t>
            </a:r>
            <a:r>
              <a:rPr sz="2650" spc="-10" dirty="0">
                <a:latin typeface="Calibri"/>
                <a:cs typeface="Calibri"/>
              </a:rPr>
              <a:t>наносится </a:t>
            </a:r>
            <a:r>
              <a:rPr sz="2650" spc="-15" dirty="0">
                <a:latin typeface="Calibri"/>
                <a:cs typeface="Calibri"/>
              </a:rPr>
              <a:t>керамика. </a:t>
            </a:r>
            <a:r>
              <a:rPr sz="2650" spc="5" dirty="0">
                <a:latin typeface="Calibri"/>
                <a:cs typeface="Calibri"/>
              </a:rPr>
              <a:t>В </a:t>
            </a:r>
            <a:r>
              <a:rPr sz="2650" spc="-15" dirty="0">
                <a:latin typeface="Calibri"/>
                <a:cs typeface="Calibri"/>
              </a:rPr>
              <a:t>итоге  получается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конструкция,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spc="-15" dirty="0">
                <a:latin typeface="Calibri"/>
                <a:cs typeface="Calibri"/>
              </a:rPr>
              <a:t>которая	</a:t>
            </a:r>
            <a:r>
              <a:rPr sz="2650" spc="-10" dirty="0">
                <a:latin typeface="Calibri"/>
                <a:cs typeface="Calibri"/>
              </a:rPr>
              <a:t>соединяет </a:t>
            </a:r>
            <a:r>
              <a:rPr sz="2650" dirty="0">
                <a:latin typeface="Calibri"/>
                <a:cs typeface="Calibri"/>
              </a:rPr>
              <a:t>в </a:t>
            </a:r>
            <a:r>
              <a:rPr sz="2650" spc="-5" dirty="0">
                <a:latin typeface="Calibri"/>
                <a:cs typeface="Calibri"/>
              </a:rPr>
              <a:t>себе  свойства двух </a:t>
            </a:r>
            <a:r>
              <a:rPr sz="2650" spc="-10" dirty="0">
                <a:latin typeface="Calibri"/>
                <a:cs typeface="Calibri"/>
              </a:rPr>
              <a:t>вышеприведенных </a:t>
            </a:r>
            <a:r>
              <a:rPr sz="2650" spc="-5" dirty="0">
                <a:latin typeface="Calibri"/>
                <a:cs typeface="Calibri"/>
              </a:rPr>
              <a:t>групп.</a:t>
            </a:r>
            <a:endParaRPr sz="265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550"/>
              </a:spcBef>
              <a:tabLst>
                <a:tab pos="6151880" algn="l"/>
              </a:tabLst>
            </a:pPr>
            <a:r>
              <a:rPr sz="2650" spc="-30" dirty="0">
                <a:latin typeface="Calibri"/>
                <a:cs typeface="Calibri"/>
              </a:rPr>
              <a:t>Подходит </a:t>
            </a:r>
            <a:r>
              <a:rPr sz="2650" spc="-15" dirty="0">
                <a:latin typeface="Calibri"/>
                <a:cs typeface="Calibri"/>
              </a:rPr>
              <a:t>как </a:t>
            </a:r>
            <a:r>
              <a:rPr sz="2650" spc="-5" dirty="0">
                <a:latin typeface="Calibri"/>
                <a:cs typeface="Calibri"/>
              </a:rPr>
              <a:t>для боковых, </a:t>
            </a:r>
            <a:r>
              <a:rPr sz="2650" dirty="0">
                <a:latin typeface="Calibri"/>
                <a:cs typeface="Calibri"/>
              </a:rPr>
              <a:t>так </a:t>
            </a:r>
            <a:r>
              <a:rPr sz="2650" spc="5" dirty="0">
                <a:latin typeface="Calibri"/>
                <a:cs typeface="Calibri"/>
              </a:rPr>
              <a:t>и </a:t>
            </a:r>
            <a:r>
              <a:rPr sz="2650" spc="-5" dirty="0">
                <a:latin typeface="Calibri"/>
                <a:cs typeface="Calibri"/>
              </a:rPr>
              <a:t>для </a:t>
            </a:r>
            <a:r>
              <a:rPr sz="2650" spc="-10" dirty="0">
                <a:latin typeface="Calibri"/>
                <a:cs typeface="Calibri"/>
              </a:rPr>
              <a:t>передних </a:t>
            </a:r>
            <a:r>
              <a:rPr sz="2650" spc="-5" dirty="0">
                <a:latin typeface="Calibri"/>
                <a:cs typeface="Calibri"/>
              </a:rPr>
              <a:t>зубов.  Обычно </a:t>
            </a:r>
            <a:r>
              <a:rPr sz="2650" spc="-20" dirty="0">
                <a:latin typeface="Calibri"/>
                <a:cs typeface="Calibri"/>
              </a:rPr>
              <a:t>используется </a:t>
            </a:r>
            <a:r>
              <a:rPr sz="2650" dirty="0">
                <a:latin typeface="Calibri"/>
                <a:cs typeface="Calibri"/>
              </a:rPr>
              <a:t>в </a:t>
            </a:r>
            <a:r>
              <a:rPr sz="2650" spc="-15" dirty="0">
                <a:latin typeface="Calibri"/>
                <a:cs typeface="Calibri"/>
              </a:rPr>
              <a:t>тех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случаях,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spc="-40" dirty="0">
                <a:latin typeface="Calibri"/>
                <a:cs typeface="Calibri"/>
              </a:rPr>
              <a:t>когда	</a:t>
            </a:r>
            <a:r>
              <a:rPr sz="2650" spc="-5" dirty="0">
                <a:latin typeface="Calibri"/>
                <a:cs typeface="Calibri"/>
              </a:rPr>
              <a:t>зубы </a:t>
            </a:r>
            <a:r>
              <a:rPr sz="2650" spc="-15" dirty="0">
                <a:latin typeface="Calibri"/>
                <a:cs typeface="Calibri"/>
              </a:rPr>
              <a:t>уже  </a:t>
            </a:r>
            <a:r>
              <a:rPr sz="2650" spc="-10" dirty="0">
                <a:latin typeface="Calibri"/>
                <a:cs typeface="Calibri"/>
              </a:rPr>
              <a:t>имеют </a:t>
            </a:r>
            <a:r>
              <a:rPr sz="2650" spc="-15" dirty="0">
                <a:latin typeface="Calibri"/>
                <a:cs typeface="Calibri"/>
              </a:rPr>
              <a:t>довольно </a:t>
            </a:r>
            <a:r>
              <a:rPr sz="2650" spc="-10" dirty="0">
                <a:latin typeface="Calibri"/>
                <a:cs typeface="Calibri"/>
              </a:rPr>
              <a:t>значительную потерю </a:t>
            </a:r>
            <a:r>
              <a:rPr sz="2650" spc="-15" dirty="0">
                <a:latin typeface="Calibri"/>
                <a:cs typeface="Calibri"/>
              </a:rPr>
              <a:t>твердых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тканей.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381000"/>
            <a:ext cx="860933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489" y="497840"/>
            <a:ext cx="4600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"/>
                <a:cs typeface="Calibri"/>
              </a:rPr>
              <a:t>Список</a:t>
            </a:r>
            <a:r>
              <a:rPr sz="4400" b="0" spc="-8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литературы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19"/>
            <a:ext cx="7809865" cy="4449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945" marR="138430" indent="-436880">
              <a:lnSpc>
                <a:spcPct val="100800"/>
              </a:lnSpc>
              <a:spcBef>
                <a:spcPts val="95"/>
              </a:spcBef>
              <a:buAutoNum type="arabicPeriod"/>
              <a:tabLst>
                <a:tab pos="448945" algn="l"/>
                <a:tab pos="449580" algn="l"/>
              </a:tabLst>
            </a:pPr>
            <a:r>
              <a:rPr sz="2700" spc="-5" dirty="0">
                <a:latin typeface="Calibri"/>
                <a:cs typeface="Calibri"/>
              </a:rPr>
              <a:t>Аболмасов </a:t>
            </a:r>
            <a:r>
              <a:rPr sz="2700" spc="-40" dirty="0">
                <a:latin typeface="Calibri"/>
                <a:cs typeface="Calibri"/>
              </a:rPr>
              <a:t>Н.Г., </a:t>
            </a:r>
            <a:r>
              <a:rPr sz="2700" spc="-5" dirty="0">
                <a:latin typeface="Calibri"/>
                <a:cs typeface="Calibri"/>
              </a:rPr>
              <a:t>Аболмасов </a:t>
            </a:r>
            <a:r>
              <a:rPr sz="2700" dirty="0">
                <a:latin typeface="Calibri"/>
                <a:cs typeface="Calibri"/>
              </a:rPr>
              <a:t>Н.Н., </a:t>
            </a:r>
            <a:r>
              <a:rPr sz="2700" spc="-5" dirty="0">
                <a:latin typeface="Calibri"/>
                <a:cs typeface="Calibri"/>
              </a:rPr>
              <a:t>Быков </a:t>
            </a:r>
            <a:r>
              <a:rPr sz="2700" dirty="0">
                <a:latin typeface="Calibri"/>
                <a:cs typeface="Calibri"/>
              </a:rPr>
              <a:t>В.А., </a:t>
            </a:r>
            <a:r>
              <a:rPr sz="2700" spc="5" dirty="0">
                <a:latin typeface="Calibri"/>
                <a:cs typeface="Calibri"/>
              </a:rPr>
              <a:t>Аль-  </a:t>
            </a:r>
            <a:r>
              <a:rPr sz="2700" dirty="0">
                <a:latin typeface="Calibri"/>
                <a:cs typeface="Calibri"/>
              </a:rPr>
              <a:t>Хаким </a:t>
            </a:r>
            <a:r>
              <a:rPr sz="2700" spc="10" dirty="0">
                <a:latin typeface="Calibri"/>
                <a:cs typeface="Calibri"/>
              </a:rPr>
              <a:t>А. </a:t>
            </a:r>
            <a:r>
              <a:rPr sz="2700" spc="-5" dirty="0">
                <a:latin typeface="Calibri"/>
                <a:cs typeface="Calibri"/>
              </a:rPr>
              <a:t>Ортопедическая стоматология. </a:t>
            </a:r>
            <a:r>
              <a:rPr sz="2700" spc="5" dirty="0">
                <a:latin typeface="Calibri"/>
                <a:cs typeface="Calibri"/>
              </a:rPr>
              <a:t>М.  М.Едпресс-информ,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2002</a:t>
            </a:r>
            <a:endParaRPr sz="2700">
              <a:latin typeface="Calibri"/>
              <a:cs typeface="Calibri"/>
            </a:endParaRPr>
          </a:p>
          <a:p>
            <a:pPr marL="448945" marR="633730" indent="-436880">
              <a:lnSpc>
                <a:spcPct val="100899"/>
              </a:lnSpc>
              <a:spcBef>
                <a:spcPts val="540"/>
              </a:spcBef>
              <a:buAutoNum type="arabicPeriod"/>
              <a:tabLst>
                <a:tab pos="448945" algn="l"/>
                <a:tab pos="449580" algn="l"/>
              </a:tabLst>
            </a:pPr>
            <a:r>
              <a:rPr sz="2700" spc="5" dirty="0">
                <a:latin typeface="Calibri"/>
                <a:cs typeface="Calibri"/>
              </a:rPr>
              <a:t>Наумович С.А., </a:t>
            </a:r>
            <a:r>
              <a:rPr sz="2700" dirty="0">
                <a:latin typeface="Calibri"/>
                <a:cs typeface="Calibri"/>
              </a:rPr>
              <a:t>Крушевский </a:t>
            </a:r>
            <a:r>
              <a:rPr sz="2700" spc="5" dirty="0">
                <a:latin typeface="Calibri"/>
                <a:cs typeface="Calibri"/>
              </a:rPr>
              <a:t>А.Е. </a:t>
            </a:r>
            <a:r>
              <a:rPr sz="2700" dirty="0">
                <a:latin typeface="Calibri"/>
                <a:cs typeface="Calibri"/>
              </a:rPr>
              <a:t>Биомеханика  системы </a:t>
            </a:r>
            <a:r>
              <a:rPr sz="2700" spc="-15" dirty="0">
                <a:latin typeface="Calibri"/>
                <a:cs typeface="Calibri"/>
              </a:rPr>
              <a:t>зуб-периодонт. </a:t>
            </a:r>
            <a:r>
              <a:rPr sz="2700" spc="5" dirty="0">
                <a:latin typeface="Calibri"/>
                <a:cs typeface="Calibri"/>
              </a:rPr>
              <a:t>–Мн,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2000</a:t>
            </a:r>
            <a:endParaRPr sz="2700">
              <a:latin typeface="Calibri"/>
              <a:cs typeface="Calibri"/>
            </a:endParaRPr>
          </a:p>
          <a:p>
            <a:pPr marL="449580" indent="-43688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448945" algn="l"/>
                <a:tab pos="449580" algn="l"/>
              </a:tabLst>
            </a:pPr>
            <a:r>
              <a:rPr sz="2700" spc="5" dirty="0">
                <a:latin typeface="Calibri"/>
                <a:cs typeface="Calibri"/>
              </a:rPr>
              <a:t>Боянов Б.И. </a:t>
            </a:r>
            <a:r>
              <a:rPr sz="2700" spc="10" dirty="0">
                <a:latin typeface="Calibri"/>
                <a:cs typeface="Calibri"/>
              </a:rPr>
              <a:t>и </a:t>
            </a:r>
            <a:r>
              <a:rPr sz="2700" spc="5" dirty="0">
                <a:latin typeface="Calibri"/>
                <a:cs typeface="Calibri"/>
              </a:rPr>
              <a:t>др.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Микропротезирование</a:t>
            </a:r>
            <a:endParaRPr sz="2700">
              <a:latin typeface="Calibri"/>
              <a:cs typeface="Calibri"/>
            </a:endParaRPr>
          </a:p>
          <a:p>
            <a:pPr marL="448945" marR="5080" indent="-436880">
              <a:lnSpc>
                <a:spcPct val="100600"/>
              </a:lnSpc>
              <a:spcBef>
                <a:spcPts val="550"/>
              </a:spcBef>
              <a:buAutoNum type="arabicPeriod"/>
              <a:tabLst>
                <a:tab pos="448945" algn="l"/>
                <a:tab pos="449580" algn="l"/>
              </a:tabLst>
            </a:pPr>
            <a:r>
              <a:rPr sz="2700" dirty="0">
                <a:latin typeface="Calibri"/>
                <a:cs typeface="Calibri"/>
              </a:rPr>
              <a:t>Панчоха В.Н. </a:t>
            </a:r>
            <a:r>
              <a:rPr sz="2700" spc="10" dirty="0">
                <a:latin typeface="Calibri"/>
                <a:cs typeface="Calibri"/>
              </a:rPr>
              <a:t>и </a:t>
            </a:r>
            <a:r>
              <a:rPr sz="2700" spc="5" dirty="0">
                <a:latin typeface="Calibri"/>
                <a:cs typeface="Calibri"/>
              </a:rPr>
              <a:t>др. Восстановление </a:t>
            </a:r>
            <a:r>
              <a:rPr sz="2700" dirty="0">
                <a:latin typeface="Calibri"/>
                <a:cs typeface="Calibri"/>
              </a:rPr>
              <a:t>коронок зубов  </a:t>
            </a:r>
            <a:r>
              <a:rPr sz="2700" spc="5" dirty="0">
                <a:latin typeface="Calibri"/>
                <a:cs typeface="Calibri"/>
              </a:rPr>
              <a:t>вкладками.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Атлас.</a:t>
            </a:r>
            <a:endParaRPr sz="2700">
              <a:latin typeface="Calibri"/>
              <a:cs typeface="Calibri"/>
            </a:endParaRPr>
          </a:p>
          <a:p>
            <a:pPr marL="448945" marR="638810" indent="-436880">
              <a:lnSpc>
                <a:spcPct val="100899"/>
              </a:lnSpc>
              <a:spcBef>
                <a:spcPts val="540"/>
              </a:spcBef>
              <a:buAutoNum type="arabicPeriod"/>
              <a:tabLst>
                <a:tab pos="448945" algn="l"/>
                <a:tab pos="449580" algn="l"/>
              </a:tabLst>
            </a:pPr>
            <a:r>
              <a:rPr sz="2700" spc="-20" dirty="0">
                <a:latin typeface="Calibri"/>
                <a:cs typeface="Calibri"/>
              </a:rPr>
              <a:t>Гаврилов </a:t>
            </a:r>
            <a:r>
              <a:rPr sz="2700" dirty="0">
                <a:latin typeface="Calibri"/>
                <a:cs typeface="Calibri"/>
              </a:rPr>
              <a:t>Е.И.,Щербаков </a:t>
            </a:r>
            <a:r>
              <a:rPr sz="2700" spc="5" dirty="0">
                <a:latin typeface="Calibri"/>
                <a:cs typeface="Calibri"/>
              </a:rPr>
              <a:t>А.С. </a:t>
            </a:r>
            <a:r>
              <a:rPr sz="2700" spc="-5" dirty="0">
                <a:latin typeface="Calibri"/>
                <a:cs typeface="Calibri"/>
              </a:rPr>
              <a:t>Ортопедическая  стоматология. </a:t>
            </a:r>
            <a:r>
              <a:rPr sz="2700" spc="5" dirty="0">
                <a:latin typeface="Calibri"/>
                <a:cs typeface="Calibri"/>
              </a:rPr>
              <a:t>-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М.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01749"/>
            <a:ext cx="8056245" cy="397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2850" b="1" spc="5" dirty="0">
                <a:latin typeface="Calibri"/>
                <a:cs typeface="Calibri"/>
              </a:rPr>
              <a:t>Кариес зуба </a:t>
            </a:r>
            <a:r>
              <a:rPr sz="2850" spc="5" dirty="0">
                <a:latin typeface="Calibri"/>
                <a:cs typeface="Calibri"/>
              </a:rPr>
              <a:t>- </a:t>
            </a:r>
            <a:r>
              <a:rPr sz="2850" dirty="0">
                <a:latin typeface="Calibri"/>
                <a:cs typeface="Calibri"/>
              </a:rPr>
              <a:t>патологический процесс,  </a:t>
            </a:r>
            <a:r>
              <a:rPr sz="2850" spc="10" dirty="0">
                <a:latin typeface="Calibri"/>
                <a:cs typeface="Calibri"/>
              </a:rPr>
              <a:t>проявляющийся после прорезывания </a:t>
            </a:r>
            <a:r>
              <a:rPr sz="2850" spc="5" dirty="0">
                <a:latin typeface="Calibri"/>
                <a:cs typeface="Calibri"/>
              </a:rPr>
              <a:t>зубов, </a:t>
            </a:r>
            <a:r>
              <a:rPr sz="2850" spc="10" dirty="0">
                <a:latin typeface="Calibri"/>
                <a:cs typeface="Calibri"/>
              </a:rPr>
              <a:t>при  </a:t>
            </a:r>
            <a:r>
              <a:rPr sz="2850" spc="-5" dirty="0">
                <a:latin typeface="Calibri"/>
                <a:cs typeface="Calibri"/>
              </a:rPr>
              <a:t>котором происходят </a:t>
            </a:r>
            <a:r>
              <a:rPr sz="2850" spc="5" dirty="0">
                <a:latin typeface="Calibri"/>
                <a:cs typeface="Calibri"/>
              </a:rPr>
              <a:t>деминерализация </a:t>
            </a:r>
            <a:r>
              <a:rPr sz="2850" spc="15" dirty="0">
                <a:latin typeface="Calibri"/>
                <a:cs typeface="Calibri"/>
              </a:rPr>
              <a:t>и  </a:t>
            </a:r>
            <a:r>
              <a:rPr sz="2850" spc="10" dirty="0">
                <a:latin typeface="Calibri"/>
                <a:cs typeface="Calibri"/>
              </a:rPr>
              <a:t>размягчение </a:t>
            </a:r>
            <a:r>
              <a:rPr sz="2850" dirty="0">
                <a:latin typeface="Calibri"/>
                <a:cs typeface="Calibri"/>
              </a:rPr>
              <a:t>твердых тканей </a:t>
            </a:r>
            <a:r>
              <a:rPr sz="2850" spc="5" dirty="0">
                <a:latin typeface="Calibri"/>
                <a:cs typeface="Calibri"/>
              </a:rPr>
              <a:t>зубов </a:t>
            </a:r>
            <a:r>
              <a:rPr sz="2850" spc="10" dirty="0">
                <a:latin typeface="Calibri"/>
                <a:cs typeface="Calibri"/>
              </a:rPr>
              <a:t>с </a:t>
            </a:r>
            <a:r>
              <a:rPr sz="2850" spc="5" dirty="0">
                <a:latin typeface="Calibri"/>
                <a:cs typeface="Calibri"/>
              </a:rPr>
              <a:t>последующим  </a:t>
            </a:r>
            <a:r>
              <a:rPr sz="2850" spc="10" dirty="0">
                <a:latin typeface="Calibri"/>
                <a:cs typeface="Calibri"/>
              </a:rPr>
              <a:t>образованием </a:t>
            </a:r>
            <a:r>
              <a:rPr sz="2850" spc="5" dirty="0">
                <a:latin typeface="Calibri"/>
                <a:cs typeface="Calibri"/>
              </a:rPr>
              <a:t>дефекта </a:t>
            </a:r>
            <a:r>
              <a:rPr sz="2850" spc="10" dirty="0">
                <a:latin typeface="Calibri"/>
                <a:cs typeface="Calibri"/>
              </a:rPr>
              <a:t>в </a:t>
            </a:r>
            <a:r>
              <a:rPr sz="2850" spc="5" dirty="0">
                <a:latin typeface="Calibri"/>
                <a:cs typeface="Calibri"/>
              </a:rPr>
              <a:t>виде </a:t>
            </a:r>
            <a:r>
              <a:rPr sz="2850" dirty="0">
                <a:latin typeface="Calibri"/>
                <a:cs typeface="Calibri"/>
              </a:rPr>
              <a:t>полости. </a:t>
            </a:r>
            <a:r>
              <a:rPr sz="2850" spc="-5" dirty="0">
                <a:latin typeface="Calibri"/>
                <a:cs typeface="Calibri"/>
              </a:rPr>
              <a:t>Это  </a:t>
            </a:r>
            <a:r>
              <a:rPr sz="2850" dirty="0">
                <a:latin typeface="Calibri"/>
                <a:cs typeface="Calibri"/>
              </a:rPr>
              <a:t>приводит </a:t>
            </a:r>
            <a:r>
              <a:rPr sz="2850" spc="10" dirty="0">
                <a:latin typeface="Calibri"/>
                <a:cs typeface="Calibri"/>
              </a:rPr>
              <a:t>к нарушению </a:t>
            </a:r>
            <a:r>
              <a:rPr sz="2850" dirty="0">
                <a:latin typeface="Calibri"/>
                <a:cs typeface="Calibri"/>
              </a:rPr>
              <a:t>анатомической </a:t>
            </a:r>
            <a:r>
              <a:rPr sz="2850" spc="10" dirty="0">
                <a:latin typeface="Calibri"/>
                <a:cs typeface="Calibri"/>
              </a:rPr>
              <a:t>формы  </a:t>
            </a:r>
            <a:r>
              <a:rPr sz="2850" dirty="0">
                <a:latin typeface="Calibri"/>
                <a:cs typeface="Calibri"/>
              </a:rPr>
              <a:t>коронки </a:t>
            </a:r>
            <a:r>
              <a:rPr sz="2850" spc="5" dirty="0">
                <a:latin typeface="Calibri"/>
                <a:cs typeface="Calibri"/>
              </a:rPr>
              <a:t>зуба </a:t>
            </a:r>
            <a:r>
              <a:rPr sz="2850" spc="10" dirty="0">
                <a:latin typeface="Calibri"/>
                <a:cs typeface="Calibri"/>
              </a:rPr>
              <a:t>и, </a:t>
            </a:r>
            <a:r>
              <a:rPr sz="2850" spc="-10" dirty="0">
                <a:latin typeface="Calibri"/>
                <a:cs typeface="Calibri"/>
              </a:rPr>
              <a:t>как </a:t>
            </a:r>
            <a:r>
              <a:rPr sz="2850" dirty="0">
                <a:latin typeface="Calibri"/>
                <a:cs typeface="Calibri"/>
              </a:rPr>
              <a:t>следствие, </a:t>
            </a:r>
            <a:r>
              <a:rPr sz="2850" spc="-5" dirty="0">
                <a:latin typeface="Calibri"/>
                <a:cs typeface="Calibri"/>
              </a:rPr>
              <a:t>его</a:t>
            </a:r>
            <a:r>
              <a:rPr sz="2850" dirty="0">
                <a:latin typeface="Calibri"/>
                <a:cs typeface="Calibri"/>
              </a:rPr>
              <a:t> </a:t>
            </a:r>
            <a:r>
              <a:rPr sz="2850" spc="5" dirty="0">
                <a:latin typeface="Calibri"/>
                <a:cs typeface="Calibri"/>
              </a:rPr>
              <a:t>функции.</a:t>
            </a:r>
            <a:endParaRPr sz="2850">
              <a:latin typeface="Calibri"/>
              <a:cs typeface="Calibri"/>
            </a:endParaRPr>
          </a:p>
          <a:p>
            <a:pPr marL="12700" marR="1459865">
              <a:lnSpc>
                <a:spcPts val="3460"/>
              </a:lnSpc>
              <a:spcBef>
                <a:spcPts val="125"/>
              </a:spcBef>
            </a:pPr>
            <a:r>
              <a:rPr sz="2850" spc="10" dirty="0">
                <a:latin typeface="Calibri"/>
                <a:cs typeface="Calibri"/>
              </a:rPr>
              <a:t>Кариозные </a:t>
            </a:r>
            <a:r>
              <a:rPr sz="2850" spc="5" dirty="0">
                <a:latin typeface="Calibri"/>
                <a:cs typeface="Calibri"/>
              </a:rPr>
              <a:t>дефекты </a:t>
            </a:r>
            <a:r>
              <a:rPr sz="2850" spc="10" dirty="0">
                <a:latin typeface="Calibri"/>
                <a:cs typeface="Calibri"/>
              </a:rPr>
              <a:t>могут </a:t>
            </a:r>
            <a:r>
              <a:rPr sz="2850" spc="5" dirty="0">
                <a:latin typeface="Calibri"/>
                <a:cs typeface="Calibri"/>
              </a:rPr>
              <a:t>иметь </a:t>
            </a:r>
            <a:r>
              <a:rPr sz="2850" spc="10" dirty="0">
                <a:latin typeface="Calibri"/>
                <a:cs typeface="Calibri"/>
              </a:rPr>
              <a:t>разную  </a:t>
            </a:r>
            <a:r>
              <a:rPr sz="2850" spc="5" dirty="0">
                <a:latin typeface="Calibri"/>
                <a:cs typeface="Calibri"/>
              </a:rPr>
              <a:t>локализацию, </a:t>
            </a:r>
            <a:r>
              <a:rPr sz="2850" spc="-5" dirty="0">
                <a:latin typeface="Calibri"/>
                <a:cs typeface="Calibri"/>
              </a:rPr>
              <a:t>величину, </a:t>
            </a:r>
            <a:r>
              <a:rPr sz="2850" spc="5" dirty="0">
                <a:latin typeface="Calibri"/>
                <a:cs typeface="Calibri"/>
              </a:rPr>
              <a:t>форму </a:t>
            </a:r>
            <a:r>
              <a:rPr sz="2850" spc="15" dirty="0">
                <a:latin typeface="Calibri"/>
                <a:cs typeface="Calibri"/>
              </a:rPr>
              <a:t>и</a:t>
            </a:r>
            <a:r>
              <a:rPr sz="2850" spc="-15" dirty="0">
                <a:latin typeface="Calibri"/>
                <a:cs typeface="Calibri"/>
              </a:rPr>
              <a:t> глубину.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015" y="381000"/>
            <a:ext cx="636397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15B24-B5D8-5D44-8876-8E2201BE5047}"/>
              </a:ext>
            </a:extLst>
          </p:cNvPr>
          <p:cNvSpPr txBox="1"/>
          <p:nvPr/>
        </p:nvSpPr>
        <p:spPr>
          <a:xfrm>
            <a:off x="3886200" y="6292334"/>
            <a:ext cx="262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Кариес зуба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4490"/>
            <a:ext cx="8010525" cy="43370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459740">
              <a:lnSpc>
                <a:spcPts val="2990"/>
              </a:lnSpc>
              <a:spcBef>
                <a:spcPts val="195"/>
              </a:spcBef>
            </a:pPr>
            <a:r>
              <a:rPr sz="2500" b="1" spc="-10" dirty="0">
                <a:latin typeface="Calibri"/>
                <a:cs typeface="Calibri"/>
              </a:rPr>
              <a:t>Некариозные </a:t>
            </a:r>
            <a:r>
              <a:rPr sz="2500" b="1" spc="-15" dirty="0">
                <a:latin typeface="Calibri"/>
                <a:cs typeface="Calibri"/>
              </a:rPr>
              <a:t>поражения </a:t>
            </a:r>
            <a:r>
              <a:rPr sz="2500" spc="-10" dirty="0">
                <a:latin typeface="Calibri"/>
                <a:cs typeface="Calibri"/>
              </a:rPr>
              <a:t>зубов </a:t>
            </a:r>
            <a:r>
              <a:rPr sz="2500" spc="-20" dirty="0">
                <a:latin typeface="Calibri"/>
                <a:cs typeface="Calibri"/>
              </a:rPr>
              <a:t>делят </a:t>
            </a:r>
            <a:r>
              <a:rPr sz="2500" spc="-10" dirty="0">
                <a:latin typeface="Calibri"/>
                <a:cs typeface="Calibri"/>
              </a:rPr>
              <a:t>на две </a:t>
            </a:r>
            <a:r>
              <a:rPr sz="2500" spc="-5" dirty="0">
                <a:latin typeface="Calibri"/>
                <a:cs typeface="Calibri"/>
              </a:rPr>
              <a:t>основные  </a:t>
            </a:r>
            <a:r>
              <a:rPr sz="2500" spc="-10" dirty="0">
                <a:latin typeface="Calibri"/>
                <a:cs typeface="Calibri"/>
              </a:rPr>
              <a:t>группы:</a:t>
            </a:r>
            <a:endParaRPr sz="2500">
              <a:latin typeface="Calibri"/>
              <a:cs typeface="Calibri"/>
            </a:endParaRPr>
          </a:p>
          <a:p>
            <a:pPr marL="280035" marR="225425" indent="-267970">
              <a:lnSpc>
                <a:spcPct val="99800"/>
              </a:lnSpc>
              <a:spcBef>
                <a:spcPts val="409"/>
              </a:spcBef>
              <a:buFont typeface="Arial"/>
              <a:buChar char="•"/>
              <a:tabLst>
                <a:tab pos="280035" algn="l"/>
                <a:tab pos="280670" algn="l"/>
              </a:tabLst>
            </a:pPr>
            <a:r>
              <a:rPr sz="2500" spc="-15" dirty="0">
                <a:latin typeface="Calibri"/>
                <a:cs typeface="Calibri"/>
              </a:rPr>
              <a:t>поражения, возникающие </a:t>
            </a:r>
            <a:r>
              <a:rPr sz="2500" spc="-5" dirty="0">
                <a:latin typeface="Calibri"/>
                <a:cs typeface="Calibri"/>
              </a:rPr>
              <a:t>в </a:t>
            </a:r>
            <a:r>
              <a:rPr sz="2500" spc="-20" dirty="0">
                <a:latin typeface="Calibri"/>
                <a:cs typeface="Calibri"/>
              </a:rPr>
              <a:t>период фолликулярного  </a:t>
            </a:r>
            <a:r>
              <a:rPr sz="2500" spc="-10" dirty="0">
                <a:latin typeface="Calibri"/>
                <a:cs typeface="Calibri"/>
              </a:rPr>
              <a:t>развития </a:t>
            </a:r>
            <a:r>
              <a:rPr sz="2500" spc="-15" dirty="0">
                <a:latin typeface="Calibri"/>
                <a:cs typeface="Calibri"/>
              </a:rPr>
              <a:t>тканей </a:t>
            </a:r>
            <a:r>
              <a:rPr sz="2500" spc="-10" dirty="0">
                <a:latin typeface="Calibri"/>
                <a:cs typeface="Calibri"/>
              </a:rPr>
              <a:t>зубов, </a:t>
            </a:r>
            <a:r>
              <a:rPr sz="2500" spc="-60" dirty="0">
                <a:latin typeface="Calibri"/>
                <a:cs typeface="Calibri"/>
              </a:rPr>
              <a:t>т. </a:t>
            </a:r>
            <a:r>
              <a:rPr sz="2500" spc="-5" dirty="0">
                <a:latin typeface="Calibri"/>
                <a:cs typeface="Calibri"/>
              </a:rPr>
              <a:t>е. </a:t>
            </a:r>
            <a:r>
              <a:rPr sz="2500" spc="-30" dirty="0">
                <a:latin typeface="Calibri"/>
                <a:cs typeface="Calibri"/>
              </a:rPr>
              <a:t>до </a:t>
            </a:r>
            <a:r>
              <a:rPr sz="2500" spc="-10" dirty="0">
                <a:latin typeface="Calibri"/>
                <a:cs typeface="Calibri"/>
              </a:rPr>
              <a:t>прорезывания:  гипоплазия эмали, гиперплазия эмали, </a:t>
            </a:r>
            <a:r>
              <a:rPr sz="2500" spc="-15" dirty="0">
                <a:latin typeface="Calibri"/>
                <a:cs typeface="Calibri"/>
              </a:rPr>
              <a:t>флюороз </a:t>
            </a:r>
            <a:r>
              <a:rPr sz="2500" spc="-10" dirty="0">
                <a:latin typeface="Calibri"/>
                <a:cs typeface="Calibri"/>
              </a:rPr>
              <a:t>зубов,  аномалии развития и прорезывания зубов, изменение  их </a:t>
            </a:r>
            <a:r>
              <a:rPr sz="2500" spc="-5" dirty="0">
                <a:latin typeface="Calibri"/>
                <a:cs typeface="Calibri"/>
              </a:rPr>
              <a:t>цвета, </a:t>
            </a:r>
            <a:r>
              <a:rPr sz="2500" spc="-10" dirty="0">
                <a:latin typeface="Calibri"/>
                <a:cs typeface="Calibri"/>
              </a:rPr>
              <a:t>наследственные нарушения развития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зубов;</a:t>
            </a:r>
            <a:endParaRPr sz="2500">
              <a:latin typeface="Calibri"/>
              <a:cs typeface="Calibri"/>
            </a:endParaRPr>
          </a:p>
          <a:p>
            <a:pPr marL="280035" marR="5080" indent="-267970">
              <a:lnSpc>
                <a:spcPct val="99900"/>
              </a:lnSpc>
              <a:spcBef>
                <a:spcPts val="500"/>
              </a:spcBef>
              <a:buFont typeface="Arial"/>
              <a:buChar char="•"/>
              <a:tabLst>
                <a:tab pos="280035" algn="l"/>
                <a:tab pos="280670" algn="l"/>
              </a:tabLst>
            </a:pPr>
            <a:r>
              <a:rPr sz="2500" spc="-15" dirty="0">
                <a:latin typeface="Calibri"/>
                <a:cs typeface="Calibri"/>
              </a:rPr>
              <a:t>поражения, возникающие </a:t>
            </a:r>
            <a:r>
              <a:rPr sz="2500" spc="-5" dirty="0">
                <a:latin typeface="Calibri"/>
                <a:cs typeface="Calibri"/>
              </a:rPr>
              <a:t>после </a:t>
            </a:r>
            <a:r>
              <a:rPr sz="2500" spc="-10" dirty="0">
                <a:latin typeface="Calibri"/>
                <a:cs typeface="Calibri"/>
              </a:rPr>
              <a:t>прорезывания:  пигментация зубов и зубные налеты, эрозия зубов,  клиновидный </a:t>
            </a:r>
            <a:r>
              <a:rPr sz="2500" spc="-25" dirty="0">
                <a:latin typeface="Calibri"/>
                <a:cs typeface="Calibri"/>
              </a:rPr>
              <a:t>дефект, </a:t>
            </a:r>
            <a:r>
              <a:rPr sz="2500" spc="-10" dirty="0">
                <a:latin typeface="Calibri"/>
                <a:cs typeface="Calibri"/>
              </a:rPr>
              <a:t>стирание </a:t>
            </a:r>
            <a:r>
              <a:rPr sz="2500" spc="-20" dirty="0">
                <a:latin typeface="Calibri"/>
                <a:cs typeface="Calibri"/>
              </a:rPr>
              <a:t>твердых </a:t>
            </a:r>
            <a:r>
              <a:rPr sz="2500" spc="-15" dirty="0">
                <a:latin typeface="Calibri"/>
                <a:cs typeface="Calibri"/>
              </a:rPr>
              <a:t>тканей, </a:t>
            </a:r>
            <a:r>
              <a:rPr sz="2500" spc="-5" dirty="0">
                <a:latin typeface="Calibri"/>
                <a:cs typeface="Calibri"/>
              </a:rPr>
              <a:t>травма  </a:t>
            </a:r>
            <a:r>
              <a:rPr sz="2500" spc="-10" dirty="0">
                <a:latin typeface="Calibri"/>
                <a:cs typeface="Calibri"/>
              </a:rPr>
              <a:t>зубов, некроз </a:t>
            </a:r>
            <a:r>
              <a:rPr sz="2500" spc="-20" dirty="0">
                <a:latin typeface="Calibri"/>
                <a:cs typeface="Calibri"/>
              </a:rPr>
              <a:t>твердых </a:t>
            </a:r>
            <a:r>
              <a:rPr sz="2500" spc="-15" dirty="0">
                <a:latin typeface="Calibri"/>
                <a:cs typeface="Calibri"/>
              </a:rPr>
              <a:t>тканей </a:t>
            </a:r>
            <a:r>
              <a:rPr sz="2500" spc="-10" dirty="0">
                <a:latin typeface="Calibri"/>
                <a:cs typeface="Calibri"/>
              </a:rPr>
              <a:t>зубов, гиперестезия</a:t>
            </a:r>
            <a:r>
              <a:rPr sz="2500" spc="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зубов.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3300211"/>
            <a:ext cx="4489450" cy="2613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6940" y="0"/>
            <a:ext cx="4417060" cy="308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4488180" cy="3088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6940" y="3276600"/>
            <a:ext cx="4417060" cy="2613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9A531-663F-0F41-9A62-C86BFB7E2C06}"/>
              </a:ext>
            </a:extLst>
          </p:cNvPr>
          <p:cNvSpPr txBox="1"/>
          <p:nvPr/>
        </p:nvSpPr>
        <p:spPr>
          <a:xfrm>
            <a:off x="26670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Некариозные</a:t>
            </a:r>
            <a:r>
              <a:rPr lang="ru-RU" dirty="0"/>
              <a:t> поражения зубов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7967980" cy="392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Гипоплазия </a:t>
            </a:r>
            <a:r>
              <a:rPr sz="3200" b="1" spc="-5" dirty="0">
                <a:latin typeface="Calibri"/>
                <a:cs typeface="Calibri"/>
              </a:rPr>
              <a:t>эмали </a:t>
            </a:r>
            <a:r>
              <a:rPr sz="3200" spc="-10" dirty="0">
                <a:latin typeface="Calibri"/>
                <a:cs typeface="Calibri"/>
              </a:rPr>
              <a:t>возникает </a:t>
            </a:r>
            <a:r>
              <a:rPr sz="3200" spc="-15" dirty="0">
                <a:latin typeface="Calibri"/>
                <a:cs typeface="Calibri"/>
              </a:rPr>
              <a:t>как следствие  </a:t>
            </a:r>
            <a:r>
              <a:rPr sz="3200" spc="-5" dirty="0">
                <a:latin typeface="Calibri"/>
                <a:cs typeface="Calibri"/>
              </a:rPr>
              <a:t>нарушения </a:t>
            </a:r>
            <a:r>
              <a:rPr sz="3200" spc="-10" dirty="0">
                <a:latin typeface="Calibri"/>
                <a:cs typeface="Calibri"/>
              </a:rPr>
              <a:t>метаболических процессов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15" dirty="0">
                <a:latin typeface="Calibri"/>
                <a:cs typeface="Calibri"/>
              </a:rPr>
              <a:t>анамелобластах зачатков </a:t>
            </a:r>
            <a:r>
              <a:rPr sz="3200" spc="-10" dirty="0">
                <a:latin typeface="Calibri"/>
                <a:cs typeface="Calibri"/>
              </a:rPr>
              <a:t>зубов.  </a:t>
            </a:r>
            <a:r>
              <a:rPr sz="3200" spc="-5" dirty="0">
                <a:latin typeface="Calibri"/>
                <a:cs typeface="Calibri"/>
              </a:rPr>
              <a:t>Возникновению гипоплазии </a:t>
            </a:r>
            <a:r>
              <a:rPr sz="3200" spc="-10" dirty="0">
                <a:latin typeface="Calibri"/>
                <a:cs typeface="Calibri"/>
              </a:rPr>
              <a:t>способствует  </a:t>
            </a:r>
            <a:r>
              <a:rPr sz="3200" spc="-5" dirty="0">
                <a:latin typeface="Calibri"/>
                <a:cs typeface="Calibri"/>
              </a:rPr>
              <a:t>нарушение </a:t>
            </a:r>
            <a:r>
              <a:rPr sz="3200" spc="-20" dirty="0">
                <a:latin typeface="Calibri"/>
                <a:cs typeface="Calibri"/>
              </a:rPr>
              <a:t>белкового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минерального  </a:t>
            </a:r>
            <a:r>
              <a:rPr sz="3200" spc="-5" dirty="0">
                <a:latin typeface="Calibri"/>
                <a:cs typeface="Calibri"/>
              </a:rPr>
              <a:t>обмена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5" dirty="0">
                <a:latin typeface="Calibri"/>
                <a:cs typeface="Calibri"/>
              </a:rPr>
              <a:t>организме </a:t>
            </a:r>
            <a:r>
              <a:rPr sz="3200" spc="-20" dirty="0">
                <a:latin typeface="Calibri"/>
                <a:cs typeface="Calibri"/>
              </a:rPr>
              <a:t>плода </a:t>
            </a:r>
            <a:r>
              <a:rPr sz="3200" spc="-5" dirty="0">
                <a:latin typeface="Calibri"/>
                <a:cs typeface="Calibri"/>
              </a:rPr>
              <a:t>или </a:t>
            </a:r>
            <a:r>
              <a:rPr sz="3200" spc="-10" dirty="0">
                <a:latin typeface="Calibri"/>
                <a:cs typeface="Calibri"/>
              </a:rPr>
              <a:t>ребенка. </a:t>
            </a:r>
            <a:r>
              <a:rPr sz="3200" spc="-5" dirty="0">
                <a:latin typeface="Calibri"/>
                <a:cs typeface="Calibri"/>
              </a:rPr>
              <a:t>По  </a:t>
            </a:r>
            <a:r>
              <a:rPr sz="3200" spc="-15" dirty="0">
                <a:latin typeface="Calibri"/>
                <a:cs typeface="Calibri"/>
              </a:rPr>
              <a:t>этиологии различают </a:t>
            </a:r>
            <a:r>
              <a:rPr sz="3200" spc="-10" dirty="0">
                <a:latin typeface="Calibri"/>
                <a:cs typeface="Calibri"/>
              </a:rPr>
              <a:t>очаговую, системную 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местную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гипоплазию.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2112</Words>
  <Application>Microsoft Macintosh PowerPoint</Application>
  <PresentationFormat>Экран (4:3)</PresentationFormat>
  <Paragraphs>113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Office Theme</vt:lpstr>
      <vt:lpstr>Дефекты коронковой части зуба. Этиология, классификация, диагностика. Методы лечения дефектов твердых  тканей зубов. Микропротезирование. </vt:lpstr>
      <vt:lpstr>Содержание</vt:lpstr>
      <vt:lpstr>Этиология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кариозных и некариозных поражениях  твердых тканей зубов наблюдается  гиперестезия - повышенная чувствительность  зуба к механическим, температурным и  химическим раздражителям.</vt:lpstr>
      <vt:lpstr>Методы лечения</vt:lpstr>
      <vt:lpstr>Презентация PowerPoint</vt:lpstr>
      <vt:lpstr>Микропротезирование</vt:lpstr>
      <vt:lpstr>Техника препарирования</vt:lpstr>
      <vt:lpstr>Презентация PowerPoint</vt:lpstr>
      <vt:lpstr>Презентация PowerPoint</vt:lpstr>
      <vt:lpstr>Презентация PowerPoint</vt:lpstr>
      <vt:lpstr>Показания и противопоказания для проведения  микропротезирования зубов</vt:lpstr>
      <vt:lpstr>Презентация PowerPoint</vt:lpstr>
      <vt:lpstr>Виды безметалловых конструкций</vt:lpstr>
      <vt:lpstr>МИКРОПРОТЕЗЫ ИЗ ЦЕЛЬНОЙ КЕРАМИКИ.</vt:lpstr>
      <vt:lpstr>Презентация PowerPoint</vt:lpstr>
      <vt:lpstr>Презентация PowerPoint</vt:lpstr>
      <vt:lpstr>КАРКАСНЫЕ КОНСТРУКЦИИ БЕЗ ОБЛИЦОВКИ КЕРАМИКОЙ.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КАРКАСНЫЕ КОНСТРУКЦИИ С КЕРАМИЧЕСКОЙ ОБЛИЦОВКОЙ.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Дефекты коронковой части зуба этиология, классифискация, диагностика. Методы лечения дефектов твердых тканей зубов. Микропротезирование. </dc:title>
  <dc:creator>Artem</dc:creator>
  <cp:lastModifiedBy>Владимир Джамбровский</cp:lastModifiedBy>
  <cp:revision>3</cp:revision>
  <dcterms:created xsi:type="dcterms:W3CDTF">2020-10-16T04:34:18Z</dcterms:created>
  <dcterms:modified xsi:type="dcterms:W3CDTF">2022-05-27T03:33:29Z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2019-01-17T00:00:00Z</vt:filetime>
  </property>
  <property fmtid="{D5CDD505-2E9C-101B-9397-08002B2CF9AE}" pid="3" name="Creator">
    <vt:lpwstr>Impress</vt:lpwstr>
  </property>
  <property fmtid="{D5CDD505-2E9C-101B-9397-08002B2CF9AE}" pid="4" name="LastSaved">
    <vt:filetime>2019-01-17T00:00:00Z</vt:filetime>
  </property>
</Properties>
</file>