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5" r:id="rId9"/>
    <p:sldId id="263" r:id="rId10"/>
    <p:sldId id="264" r:id="rId11"/>
    <p:sldId id="266" r:id="rId12"/>
    <p:sldId id="288" r:id="rId13"/>
    <p:sldId id="289" r:id="rId14"/>
    <p:sldId id="290" r:id="rId15"/>
    <p:sldId id="291" r:id="rId16"/>
    <p:sldId id="267" r:id="rId17"/>
    <p:sldId id="268" r:id="rId18"/>
    <p:sldId id="269" r:id="rId19"/>
    <p:sldId id="271" r:id="rId20"/>
    <p:sldId id="272" r:id="rId21"/>
    <p:sldId id="273" r:id="rId22"/>
    <p:sldId id="274" r:id="rId23"/>
    <p:sldId id="275" r:id="rId24"/>
    <p:sldId id="276" r:id="rId25"/>
    <p:sldId id="277" r:id="rId26"/>
    <p:sldId id="278" r:id="rId27"/>
    <p:sldId id="279" r:id="rId28"/>
    <p:sldId id="280" r:id="rId29"/>
    <p:sldId id="295" r:id="rId30"/>
    <p:sldId id="281" r:id="rId31"/>
    <p:sldId id="282" r:id="rId32"/>
    <p:sldId id="283" r:id="rId33"/>
    <p:sldId id="284" r:id="rId34"/>
    <p:sldId id="285" r:id="rId35"/>
    <p:sldId id="286" r:id="rId36"/>
    <p:sldId id="287" r:id="rId37"/>
    <p:sldId id="292" r:id="rId38"/>
    <p:sldId id="294" r:id="rId39"/>
    <p:sldId id="293" r:id="rId40"/>
    <p:sldId id="29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958A3FD-8B45-462A-8DFC-B349CC4FF371}" type="datetimeFigureOut">
              <a:rPr lang="ru-RU" smtClean="0"/>
              <a:t>18.01.2021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CA0002BC-CF2E-4E01-88E3-77078019668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58A3FD-8B45-462A-8DFC-B349CC4FF371}"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0002BC-CF2E-4E01-88E3-77078019668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58A3FD-8B45-462A-8DFC-B349CC4FF371}"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0002BC-CF2E-4E01-88E3-77078019668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958A3FD-8B45-462A-8DFC-B349CC4FF371}" type="datetimeFigureOut">
              <a:rPr lang="ru-RU" smtClean="0"/>
              <a:t>18.01.2021</a:t>
            </a:fld>
            <a:endParaRPr lang="ru-RU"/>
          </a:p>
        </p:txBody>
      </p:sp>
      <p:sp>
        <p:nvSpPr>
          <p:cNvPr id="9" name="Номер слайда 8"/>
          <p:cNvSpPr>
            <a:spLocks noGrp="1"/>
          </p:cNvSpPr>
          <p:nvPr>
            <p:ph type="sldNum" sz="quarter" idx="15"/>
          </p:nvPr>
        </p:nvSpPr>
        <p:spPr/>
        <p:txBody>
          <a:bodyPr rtlCol="0"/>
          <a:lstStyle/>
          <a:p>
            <a:fld id="{CA0002BC-CF2E-4E01-88E3-770780196681}"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958A3FD-8B45-462A-8DFC-B349CC4FF371}" type="datetimeFigureOut">
              <a:rPr lang="ru-RU" smtClean="0"/>
              <a:t>18.01.2021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CA0002BC-CF2E-4E01-88E3-77078019668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958A3FD-8B45-462A-8DFC-B349CC4FF371}"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0002BC-CF2E-4E01-88E3-770780196681}"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958A3FD-8B45-462A-8DFC-B349CC4FF371}" type="datetimeFigureOut">
              <a:rPr lang="ru-RU" smtClean="0"/>
              <a:t>18.01.2021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0002BC-CF2E-4E01-88E3-770780196681}"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958A3FD-8B45-462A-8DFC-B349CC4FF371}" type="datetimeFigureOut">
              <a:rPr lang="ru-RU" smtClean="0"/>
              <a:t>18.01.2021</a:t>
            </a:fld>
            <a:endParaRPr lang="ru-RU"/>
          </a:p>
        </p:txBody>
      </p:sp>
      <p:sp>
        <p:nvSpPr>
          <p:cNvPr id="7" name="Номер слайда 6"/>
          <p:cNvSpPr>
            <a:spLocks noGrp="1"/>
          </p:cNvSpPr>
          <p:nvPr>
            <p:ph type="sldNum" sz="quarter" idx="11"/>
          </p:nvPr>
        </p:nvSpPr>
        <p:spPr/>
        <p:txBody>
          <a:bodyPr rtlCol="0"/>
          <a:lstStyle/>
          <a:p>
            <a:fld id="{CA0002BC-CF2E-4E01-88E3-770780196681}"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58A3FD-8B45-462A-8DFC-B349CC4FF371}" type="datetimeFigureOut">
              <a:rPr lang="ru-RU" smtClean="0"/>
              <a:t>18.01.2021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0002BC-CF2E-4E01-88E3-77078019668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958A3FD-8B45-462A-8DFC-B349CC4FF371}" type="datetimeFigureOut">
              <a:rPr lang="ru-RU" smtClean="0"/>
              <a:t>18.01.2021</a:t>
            </a:fld>
            <a:endParaRPr lang="ru-RU"/>
          </a:p>
        </p:txBody>
      </p:sp>
      <p:sp>
        <p:nvSpPr>
          <p:cNvPr id="22" name="Номер слайда 21"/>
          <p:cNvSpPr>
            <a:spLocks noGrp="1"/>
          </p:cNvSpPr>
          <p:nvPr>
            <p:ph type="sldNum" sz="quarter" idx="15"/>
          </p:nvPr>
        </p:nvSpPr>
        <p:spPr/>
        <p:txBody>
          <a:bodyPr rtlCol="0"/>
          <a:lstStyle/>
          <a:p>
            <a:fld id="{CA0002BC-CF2E-4E01-88E3-770780196681}"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958A3FD-8B45-462A-8DFC-B349CC4FF371}" type="datetimeFigureOut">
              <a:rPr lang="ru-RU" smtClean="0"/>
              <a:t>18.01.2021</a:t>
            </a:fld>
            <a:endParaRPr lang="ru-RU"/>
          </a:p>
        </p:txBody>
      </p:sp>
      <p:sp>
        <p:nvSpPr>
          <p:cNvPr id="18" name="Номер слайда 17"/>
          <p:cNvSpPr>
            <a:spLocks noGrp="1"/>
          </p:cNvSpPr>
          <p:nvPr>
            <p:ph type="sldNum" sz="quarter" idx="11"/>
          </p:nvPr>
        </p:nvSpPr>
        <p:spPr/>
        <p:txBody>
          <a:bodyPr rtlCol="0"/>
          <a:lstStyle/>
          <a:p>
            <a:fld id="{CA0002BC-CF2E-4E01-88E3-770780196681}"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58A3FD-8B45-462A-8DFC-B349CC4FF371}" type="datetimeFigureOut">
              <a:rPr lang="ru-RU" smtClean="0"/>
              <a:t>18.01.2021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A0002BC-CF2E-4E01-88E3-77078019668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88640"/>
            <a:ext cx="7772400" cy="1470025"/>
          </a:xfrm>
        </p:spPr>
        <p:txBody>
          <a:bodyPr>
            <a:normAutofit/>
          </a:bodyPr>
          <a:lstStyle/>
          <a:p>
            <a:pPr algn="ctr"/>
            <a:r>
              <a:rPr lang="ru-RU" sz="1100" dirty="0" smtClean="0"/>
              <a:t>ФЕДЕРАЛЬНОЕГОСУДАРСТВЕННОЕ</a:t>
            </a:r>
            <a:r>
              <a:rPr lang="ru-RU" dirty="0" smtClean="0"/>
              <a:t> </a:t>
            </a:r>
            <a:r>
              <a:rPr lang="ru-RU" sz="1100" dirty="0" smtClean="0"/>
              <a:t>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a:t>
            </a:r>
            <a:br>
              <a:rPr lang="ru-RU" sz="1100" dirty="0" smtClean="0"/>
            </a:br>
            <a:r>
              <a:rPr lang="ru-RU" sz="1100" dirty="0" smtClean="0"/>
              <a:t>Кафедра Акушерства и гинекологии ИПО</a:t>
            </a:r>
            <a:endParaRPr lang="ru-RU" sz="1100" dirty="0"/>
          </a:p>
        </p:txBody>
      </p:sp>
      <p:sp>
        <p:nvSpPr>
          <p:cNvPr id="3" name="Подзаголовок 2"/>
          <p:cNvSpPr>
            <a:spLocks noGrp="1"/>
          </p:cNvSpPr>
          <p:nvPr>
            <p:ph type="subTitle" idx="1"/>
          </p:nvPr>
        </p:nvSpPr>
        <p:spPr>
          <a:xfrm>
            <a:off x="2195736" y="2492896"/>
            <a:ext cx="6768752" cy="4248472"/>
          </a:xfrm>
        </p:spPr>
        <p:txBody>
          <a:bodyPr/>
          <a:lstStyle/>
          <a:p>
            <a:pPr algn="ctr"/>
            <a:r>
              <a:rPr lang="ru-RU" dirty="0" smtClean="0"/>
              <a:t>Тема Реферата: Медикаментозное прерывание беременности.</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algn="r"/>
            <a:r>
              <a:rPr lang="ru-RU" dirty="0" smtClean="0"/>
              <a:t>                                                                              </a:t>
            </a:r>
            <a:r>
              <a:rPr lang="ru-RU" dirty="0" err="1" smtClean="0"/>
              <a:t>Выполнила:Таштимирова</a:t>
            </a:r>
            <a:r>
              <a:rPr lang="ru-RU" dirty="0" smtClean="0"/>
              <a:t> А.Р</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44" y="3212976"/>
            <a:ext cx="3888432" cy="262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98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Мифепристон</a:t>
            </a:r>
            <a:endParaRPr lang="ru-RU" dirty="0"/>
          </a:p>
        </p:txBody>
      </p:sp>
      <p:sp>
        <p:nvSpPr>
          <p:cNvPr id="3" name="Объект 2"/>
          <p:cNvSpPr>
            <a:spLocks noGrp="1"/>
          </p:cNvSpPr>
          <p:nvPr>
            <p:ph sz="quarter" idx="1"/>
          </p:nvPr>
        </p:nvSpPr>
        <p:spPr/>
        <p:txBody>
          <a:bodyPr>
            <a:normAutofit fontScale="62500" lnSpcReduction="20000"/>
          </a:bodyPr>
          <a:lstStyle/>
          <a:p>
            <a:pPr marL="0" indent="0">
              <a:buNone/>
            </a:pPr>
            <a:r>
              <a:rPr lang="ru-RU" dirty="0"/>
              <a:t>Это синтетический стероидный препарат для перорального применения.</a:t>
            </a:r>
          </a:p>
          <a:p>
            <a:pPr marL="0" indent="0">
              <a:buNone/>
            </a:pPr>
            <a:r>
              <a:rPr lang="ru-RU" dirty="0"/>
              <a:t>В настоящее время </a:t>
            </a:r>
            <a:r>
              <a:rPr lang="ru-RU" dirty="0" err="1"/>
              <a:t>Мифепристон</a:t>
            </a:r>
            <a:r>
              <a:rPr lang="ru-RU" dirty="0"/>
              <a:t>, антагонист </a:t>
            </a:r>
            <a:r>
              <a:rPr lang="ru-RU" dirty="0" err="1"/>
              <a:t>прогестероновых</a:t>
            </a:r>
            <a:r>
              <a:rPr lang="ru-RU" dirty="0"/>
              <a:t> рецепторов,</a:t>
            </a:r>
          </a:p>
          <a:p>
            <a:pPr marL="0" indent="0">
              <a:buNone/>
            </a:pPr>
            <a:r>
              <a:rPr lang="ru-RU" dirty="0"/>
              <a:t>широко используемый для медикаментозных абортов, зарегистрирован в более</a:t>
            </a:r>
          </a:p>
          <a:p>
            <a:pPr marL="0" indent="0">
              <a:buNone/>
            </a:pPr>
            <a:r>
              <a:rPr lang="ru-RU" dirty="0"/>
              <a:t>чем 40 странах и он в настоящее время включен ВОЗ в «Типовой перечень</a:t>
            </a:r>
          </a:p>
          <a:p>
            <a:pPr marL="0" indent="0">
              <a:buNone/>
            </a:pPr>
            <a:r>
              <a:rPr lang="ru-RU" dirty="0"/>
              <a:t>жизненно важных лекарственных препаратов». Обладая высоким сродством</a:t>
            </a:r>
          </a:p>
          <a:p>
            <a:pPr marL="0" indent="0">
              <a:buNone/>
            </a:pPr>
            <a:r>
              <a:rPr lang="ru-RU" dirty="0"/>
              <a:t>к рецепторам прогестерона, </a:t>
            </a:r>
            <a:r>
              <a:rPr lang="ru-RU" dirty="0" err="1"/>
              <a:t>мифепристон</a:t>
            </a:r>
            <a:r>
              <a:rPr lang="ru-RU" dirty="0"/>
              <a:t> действует как его антагонист.</a:t>
            </a:r>
          </a:p>
          <a:p>
            <a:pPr marL="0" indent="0">
              <a:buNone/>
            </a:pPr>
            <a:r>
              <a:rPr lang="ru-RU" dirty="0"/>
              <a:t>Механизм абортивного действия </a:t>
            </a:r>
            <a:r>
              <a:rPr lang="ru-RU" dirty="0" err="1"/>
              <a:t>мифепристона</a:t>
            </a:r>
            <a:r>
              <a:rPr lang="ru-RU" dirty="0"/>
              <a:t> основан на его</a:t>
            </a:r>
          </a:p>
          <a:p>
            <a:pPr marL="0" indent="0">
              <a:buNone/>
            </a:pPr>
            <a:r>
              <a:rPr lang="ru-RU" dirty="0" err="1"/>
              <a:t>антипрогестероновом</a:t>
            </a:r>
            <a:r>
              <a:rPr lang="ru-RU" dirty="0"/>
              <a:t> эффекте, обусловленном блокированием действия</a:t>
            </a:r>
          </a:p>
          <a:p>
            <a:pPr marL="0" indent="0">
              <a:buNone/>
            </a:pPr>
            <a:r>
              <a:rPr lang="ru-RU" dirty="0"/>
              <a:t>прогестерона на уровне рецепторов в эндометрии и </a:t>
            </a:r>
            <a:r>
              <a:rPr lang="ru-RU" dirty="0" err="1"/>
              <a:t>миометрии</a:t>
            </a:r>
            <a:r>
              <a:rPr lang="ru-RU" u="sng" dirty="0"/>
              <a:t>, что в свою</a:t>
            </a:r>
          </a:p>
          <a:p>
            <a:pPr marL="0" indent="0">
              <a:buNone/>
            </a:pPr>
            <a:r>
              <a:rPr lang="ru-RU" u="sng" dirty="0"/>
              <a:t>очередь приводит к подавлению развития </a:t>
            </a:r>
            <a:r>
              <a:rPr lang="ru-RU" u="sng" dirty="0" err="1"/>
              <a:t>трофобласта</a:t>
            </a:r>
            <a:r>
              <a:rPr lang="ru-RU" u="sng" dirty="0"/>
              <a:t>, повреждению</a:t>
            </a:r>
          </a:p>
          <a:p>
            <a:pPr marL="0" indent="0">
              <a:buNone/>
            </a:pPr>
            <a:r>
              <a:rPr lang="ru-RU" u="sng" dirty="0"/>
              <a:t>и отторжению </a:t>
            </a:r>
            <a:r>
              <a:rPr lang="ru-RU" u="sng" dirty="0" err="1"/>
              <a:t>децидуальной</a:t>
            </a:r>
            <a:r>
              <a:rPr lang="ru-RU" u="sng" dirty="0"/>
              <a:t> оболочки, появлению маточных сокращений,</a:t>
            </a:r>
          </a:p>
          <a:p>
            <a:pPr marL="0" indent="0">
              <a:buNone/>
            </a:pPr>
            <a:r>
              <a:rPr lang="ru-RU" u="sng" dirty="0"/>
              <a:t>развитию </a:t>
            </a:r>
            <a:r>
              <a:rPr lang="ru-RU" u="sng" dirty="0" err="1"/>
              <a:t>менструальноподобного</a:t>
            </a:r>
            <a:r>
              <a:rPr lang="ru-RU" u="sng" dirty="0"/>
              <a:t> кровотечения, </a:t>
            </a:r>
            <a:r>
              <a:rPr lang="ru-RU" dirty="0"/>
              <a:t>что клинически проявляется</a:t>
            </a:r>
          </a:p>
          <a:p>
            <a:pPr marL="0" indent="0">
              <a:buNone/>
            </a:pPr>
            <a:r>
              <a:rPr lang="ru-RU" dirty="0"/>
              <a:t>медикаментозным абортом.</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941" y="4941168"/>
            <a:ext cx="28479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60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385248" cy="724942"/>
          </a:xfrm>
        </p:spPr>
        <p:txBody>
          <a:bodyPr/>
          <a:lstStyle/>
          <a:p>
            <a:r>
              <a:rPr lang="ru-RU" dirty="0" err="1"/>
              <a:t>Мизопростол</a:t>
            </a:r>
            <a:endParaRPr lang="ru-RU" dirty="0"/>
          </a:p>
        </p:txBody>
      </p:sp>
      <p:sp>
        <p:nvSpPr>
          <p:cNvPr id="3" name="Объект 2"/>
          <p:cNvSpPr>
            <a:spLocks noGrp="1"/>
          </p:cNvSpPr>
          <p:nvPr>
            <p:ph sz="quarter" idx="1"/>
          </p:nvPr>
        </p:nvSpPr>
        <p:spPr>
          <a:xfrm>
            <a:off x="467544" y="1268760"/>
            <a:ext cx="5709267" cy="5017768"/>
          </a:xfrm>
        </p:spPr>
        <p:txBody>
          <a:bodyPr>
            <a:normAutofit fontScale="70000" lnSpcReduction="20000"/>
          </a:bodyPr>
          <a:lstStyle/>
          <a:p>
            <a:pPr marL="0" indent="0">
              <a:buNone/>
            </a:pPr>
            <a:r>
              <a:rPr lang="ru-RU" dirty="0"/>
              <a:t>Это синтетический аналог простагландина </a:t>
            </a:r>
            <a:r>
              <a:rPr lang="ru-RU" dirty="0" err="1"/>
              <a:t>Ei</a:t>
            </a:r>
            <a:r>
              <a:rPr lang="ru-RU" dirty="0"/>
              <a:t>. Механизм абортивного</a:t>
            </a:r>
          </a:p>
          <a:p>
            <a:pPr marL="0" indent="0">
              <a:buNone/>
            </a:pPr>
            <a:r>
              <a:rPr lang="ru-RU" dirty="0"/>
              <a:t>действия связан с инициацией сокращения гладких мышц </a:t>
            </a:r>
            <a:r>
              <a:rPr lang="ru-RU" dirty="0" err="1"/>
              <a:t>миометрия</a:t>
            </a:r>
            <a:endParaRPr lang="ru-RU" dirty="0"/>
          </a:p>
          <a:p>
            <a:pPr marL="0" indent="0">
              <a:buNone/>
            </a:pPr>
            <a:r>
              <a:rPr lang="ru-RU" dirty="0"/>
              <a:t>и расширения шейки матки. Способность </a:t>
            </a:r>
            <a:r>
              <a:rPr lang="ru-RU" dirty="0" err="1"/>
              <a:t>мизопростола</a:t>
            </a:r>
            <a:r>
              <a:rPr lang="ru-RU" dirty="0"/>
              <a:t> стимулировать</a:t>
            </a:r>
          </a:p>
          <a:p>
            <a:pPr marL="0" indent="0">
              <a:buNone/>
            </a:pPr>
            <a:r>
              <a:rPr lang="ru-RU" dirty="0"/>
              <a:t>сокращения матки облегчает раскрытие шейки и удаление содержимого</a:t>
            </a:r>
          </a:p>
          <a:p>
            <a:pPr marL="0" indent="0">
              <a:buNone/>
            </a:pPr>
            <a:r>
              <a:rPr lang="ru-RU" dirty="0"/>
              <a:t>полости матки. </a:t>
            </a:r>
            <a:r>
              <a:rPr lang="ru-RU" dirty="0" err="1"/>
              <a:t>Мизопростол</a:t>
            </a:r>
            <a:r>
              <a:rPr lang="ru-RU" dirty="0"/>
              <a:t> повышает частоту и силу сокращений </a:t>
            </a:r>
            <a:r>
              <a:rPr lang="ru-RU" dirty="0" err="1"/>
              <a:t>миометрия</a:t>
            </a:r>
            <a:r>
              <a:rPr lang="ru-RU" dirty="0"/>
              <a:t>,</a:t>
            </a:r>
          </a:p>
          <a:p>
            <a:pPr marL="0" indent="0">
              <a:buNone/>
            </a:pPr>
            <a:r>
              <a:rPr lang="ru-RU" dirty="0"/>
              <a:t>оказывая слабое стимулирующее действие на гладкую мускулатуру ЖКТ.</a:t>
            </a:r>
          </a:p>
          <a:p>
            <a:pPr marL="0" indent="0">
              <a:buNone/>
            </a:pPr>
            <a:r>
              <a:rPr lang="ru-RU" dirty="0"/>
              <a:t>Препарат должен применяться для прерывания беременности в комбинации</a:t>
            </a:r>
          </a:p>
          <a:p>
            <a:pPr marL="0" indent="0">
              <a:buNone/>
            </a:pPr>
            <a:r>
              <a:rPr lang="ru-RU" dirty="0"/>
              <a:t>с </a:t>
            </a:r>
            <a:r>
              <a:rPr lang="ru-RU" dirty="0" err="1"/>
              <a:t>мифепристоном</a:t>
            </a:r>
            <a:r>
              <a:rPr lang="ru-RU" dirty="0"/>
              <a:t> только в специализированных учреждениях, которые имеют</a:t>
            </a:r>
          </a:p>
          <a:p>
            <a:pPr marL="0" indent="0">
              <a:buNone/>
            </a:pPr>
            <a:r>
              <a:rPr lang="ru-RU" dirty="0"/>
              <a:t>соответствующим образом подготовленных медицинских работников.</a:t>
            </a:r>
          </a:p>
          <a:p>
            <a:pPr marL="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385" y="4581128"/>
            <a:ext cx="2743378" cy="213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45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241232" cy="940966"/>
          </a:xfrm>
        </p:spPr>
        <p:txBody>
          <a:bodyPr/>
          <a:lstStyle/>
          <a:p>
            <a:r>
              <a:rPr lang="ru-RU" dirty="0"/>
              <a:t>Побочные реакции на препараты:</a:t>
            </a:r>
          </a:p>
        </p:txBody>
      </p:sp>
      <p:sp>
        <p:nvSpPr>
          <p:cNvPr id="3" name="Объект 2"/>
          <p:cNvSpPr>
            <a:spLocks noGrp="1"/>
          </p:cNvSpPr>
          <p:nvPr>
            <p:ph sz="quarter" idx="1"/>
          </p:nvPr>
        </p:nvSpPr>
        <p:spPr/>
        <p:txBody>
          <a:bodyPr>
            <a:normAutofit fontScale="70000" lnSpcReduction="20000"/>
          </a:bodyPr>
          <a:lstStyle/>
          <a:p>
            <a:pPr marL="0" indent="0">
              <a:buNone/>
            </a:pPr>
            <a:r>
              <a:rPr lang="ru-RU" dirty="0"/>
              <a:t>Боль</a:t>
            </a:r>
          </a:p>
          <a:p>
            <a:pPr marL="0" indent="0">
              <a:buNone/>
            </a:pPr>
            <a:r>
              <a:rPr lang="ru-RU" dirty="0"/>
              <a:t>Жалобы на боль, восприятие боли и потребность в обезболивании</a:t>
            </a:r>
          </a:p>
          <a:p>
            <a:pPr marL="0" indent="0">
              <a:buNone/>
            </a:pPr>
            <a:r>
              <a:rPr lang="ru-RU" dirty="0"/>
              <a:t>значительно варьируются. Большинство женщин отмечают незначительную</a:t>
            </a:r>
          </a:p>
          <a:p>
            <a:pPr marL="0" indent="0">
              <a:buNone/>
            </a:pPr>
            <a:r>
              <a:rPr lang="ru-RU" dirty="0"/>
              <a:t>боль, и приблизительно половина женщин нуждается в обезболивании. Боль</a:t>
            </a:r>
          </a:p>
          <a:p>
            <a:pPr marL="0" indent="0">
              <a:buNone/>
            </a:pPr>
            <a:r>
              <a:rPr lang="ru-RU" dirty="0"/>
              <a:t>быстро проходит после изгнания продуктов зачатия и лишь в редких случаях</a:t>
            </a:r>
          </a:p>
          <a:p>
            <a:pPr marL="0" indent="0">
              <a:buNone/>
            </a:pPr>
            <a:r>
              <a:rPr lang="ru-RU" dirty="0"/>
              <a:t>указывает на необходимость хирургического вмешательства. При</a:t>
            </a:r>
          </a:p>
          <a:p>
            <a:pPr marL="0" indent="0">
              <a:buNone/>
            </a:pPr>
            <a:r>
              <a:rPr lang="ru-RU" dirty="0"/>
              <a:t>интенсивных абдоминальных болях внизу живота, обусловленных</a:t>
            </a:r>
          </a:p>
          <a:p>
            <a:pPr marL="0" indent="0">
              <a:buNone/>
            </a:pPr>
            <a:r>
              <a:rPr lang="ru-RU" dirty="0"/>
              <a:t>маточными сокращениями, встречающихся в 5-15% случаев, применяются</a:t>
            </a:r>
          </a:p>
          <a:p>
            <a:pPr marL="0" indent="0">
              <a:buNone/>
            </a:pPr>
            <a:r>
              <a:rPr lang="ru-RU" dirty="0"/>
              <a:t>обезболивающие (препараты </a:t>
            </a:r>
            <a:r>
              <a:rPr lang="ru-RU" dirty="0" err="1"/>
              <a:t>метамизола</a:t>
            </a:r>
            <a:r>
              <a:rPr lang="ru-RU" dirty="0"/>
              <a:t> натрия) или спазмолитические</a:t>
            </a:r>
          </a:p>
          <a:p>
            <a:pPr marL="0" indent="0">
              <a:buNone/>
            </a:pPr>
            <a:r>
              <a:rPr lang="ru-RU" dirty="0"/>
              <a:t>(</a:t>
            </a:r>
            <a:r>
              <a:rPr lang="ru-RU" dirty="0" err="1"/>
              <a:t>дротаверин</a:t>
            </a:r>
            <a:r>
              <a:rPr lang="ru-RU" dirty="0"/>
              <a:t>) средства.</a:t>
            </a:r>
          </a:p>
          <a:p>
            <a:pPr marL="0" indent="0">
              <a:buNone/>
            </a:pPr>
            <a:r>
              <a:rPr lang="ru-RU" dirty="0"/>
              <a:t>Согласно рекомендациям ВОЗ, ACOG, RCOG и NAF ибупрофен</a:t>
            </a:r>
          </a:p>
          <a:p>
            <a:pPr marL="0" indent="0">
              <a:buNone/>
            </a:pPr>
            <a:r>
              <a:rPr lang="ru-RU" dirty="0"/>
              <a:t>уменьшает боль, обусловленную сокращением матки, которая может</a:t>
            </a:r>
          </a:p>
          <a:p>
            <a:pPr marL="0" indent="0">
              <a:buNone/>
            </a:pPr>
            <a:r>
              <a:rPr lang="ru-RU" dirty="0"/>
              <a:t>сопутствовать медикаментозному аборту </a:t>
            </a:r>
          </a:p>
        </p:txBody>
      </p:sp>
    </p:spTree>
    <p:extLst>
      <p:ext uri="{BB962C8B-B14F-4D97-AF65-F5344CB8AC3E}">
        <p14:creationId xmlns:p14="http://schemas.microsoft.com/office/powerpoint/2010/main" val="3950555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Побочные реакции на препараты:</a:t>
            </a:r>
            <a:endParaRPr lang="ru-RU" dirty="0"/>
          </a:p>
        </p:txBody>
      </p:sp>
      <p:sp>
        <p:nvSpPr>
          <p:cNvPr id="3" name="Объект 2"/>
          <p:cNvSpPr>
            <a:spLocks noGrp="1"/>
          </p:cNvSpPr>
          <p:nvPr>
            <p:ph sz="quarter" idx="1"/>
          </p:nvPr>
        </p:nvSpPr>
        <p:spPr/>
        <p:txBody>
          <a:bodyPr>
            <a:normAutofit fontScale="62500" lnSpcReduction="20000"/>
          </a:bodyPr>
          <a:lstStyle/>
          <a:p>
            <a:pPr marL="0" indent="0">
              <a:buNone/>
            </a:pPr>
            <a:r>
              <a:rPr lang="ru-RU" dirty="0"/>
              <a:t>Кровотечение</a:t>
            </a:r>
          </a:p>
          <a:p>
            <a:pPr marL="0" indent="0">
              <a:buNone/>
            </a:pPr>
            <a:r>
              <a:rPr lang="ru-RU" dirty="0"/>
              <a:t>Кровотечение при медикаментозном аборте будет более сильным и</a:t>
            </a:r>
          </a:p>
          <a:p>
            <a:pPr marL="0" indent="0">
              <a:buNone/>
            </a:pPr>
            <a:r>
              <a:rPr lang="ru-RU" dirty="0"/>
              <a:t>длительным, чем обычная менструация, но, это, как правило, не сказывается</a:t>
            </a:r>
          </a:p>
          <a:p>
            <a:pPr marL="0" indent="0">
              <a:buNone/>
            </a:pPr>
            <a:r>
              <a:rPr lang="ru-RU" dirty="0"/>
              <a:t>на уровне гемоглобина. Общий объем кровопотери связан со сроком</a:t>
            </a:r>
          </a:p>
          <a:p>
            <a:pPr marL="0" indent="0">
              <a:buNone/>
            </a:pPr>
            <a:r>
              <a:rPr lang="ru-RU" dirty="0"/>
              <a:t>беременности. При интенсивной кровопотере (частота 0,3-2,6%) более</a:t>
            </a:r>
          </a:p>
          <a:p>
            <a:pPr marL="0" indent="0">
              <a:buNone/>
            </a:pPr>
            <a:r>
              <a:rPr lang="ru-RU" dirty="0"/>
              <a:t>физиологической нормы (100-150 мл) проводится медикаментозная</a:t>
            </a:r>
          </a:p>
          <a:p>
            <a:pPr marL="0" indent="0">
              <a:buNone/>
            </a:pPr>
            <a:r>
              <a:rPr lang="ru-RU" dirty="0"/>
              <a:t>кровоостанавливающая терапия, включая </a:t>
            </a:r>
            <a:r>
              <a:rPr lang="ru-RU" dirty="0" err="1"/>
              <a:t>утеротонические</a:t>
            </a:r>
            <a:r>
              <a:rPr lang="ru-RU" dirty="0"/>
              <a:t> средства.</a:t>
            </a:r>
          </a:p>
          <a:p>
            <a:pPr marL="0" indent="0">
              <a:buNone/>
            </a:pPr>
            <a:r>
              <a:rPr lang="ru-RU" dirty="0"/>
              <a:t>Согласно рекомендациям ВОЗ, обильным кровотечение считается в том</a:t>
            </a:r>
          </a:p>
          <a:p>
            <a:pPr marL="0" indent="0">
              <a:buNone/>
            </a:pPr>
            <a:r>
              <a:rPr lang="ru-RU" dirty="0"/>
              <a:t>случае, если в течение часа полностью пропитываются кровью две</a:t>
            </a:r>
          </a:p>
          <a:p>
            <a:pPr marL="0" indent="0">
              <a:buNone/>
            </a:pPr>
            <a:r>
              <a:rPr lang="ru-RU" dirty="0"/>
              <a:t>гигиенические прокладки максимального размера, и это продолжается </a:t>
            </a:r>
            <a:r>
              <a:rPr lang="ru-RU" dirty="0" err="1"/>
              <a:t>двачаса</a:t>
            </a:r>
            <a:r>
              <a:rPr lang="ru-RU" dirty="0"/>
              <a:t> подряд и более («тест с прокладками»). При констатации кровотечения</a:t>
            </a:r>
          </a:p>
          <a:p>
            <a:pPr marL="0" indent="0">
              <a:buNone/>
            </a:pPr>
            <a:r>
              <a:rPr lang="ru-RU" dirty="0"/>
              <a:t>требуется проведение хирургического гемостаза (вакуумная аспирация) с</a:t>
            </a:r>
          </a:p>
          <a:p>
            <a:pPr marL="0" indent="0">
              <a:buNone/>
            </a:pPr>
            <a:r>
              <a:rPr lang="ru-RU" dirty="0"/>
              <a:t>последующей медикаментозной терапией, интенсивность которой зависит от</a:t>
            </a:r>
          </a:p>
          <a:p>
            <a:pPr marL="0" indent="0">
              <a:buNone/>
            </a:pPr>
            <a:r>
              <a:rPr lang="ru-RU" dirty="0"/>
              <a:t>состояния пациентки. Необходимость в хирургической ревизии полости</a:t>
            </a:r>
          </a:p>
          <a:p>
            <a:pPr marL="0" indent="0">
              <a:buNone/>
            </a:pPr>
            <a:r>
              <a:rPr lang="ru-RU" dirty="0"/>
              <a:t>матки для остановки кровотечения возникает примерно в 0,2-1% случаев.</a:t>
            </a:r>
          </a:p>
          <a:p>
            <a:pPr marL="0" indent="0">
              <a:buNone/>
            </a:pPr>
            <a:r>
              <a:rPr lang="ru-RU" dirty="0"/>
              <a:t>Потребность в переливании крови - 0,1-0,25%</a:t>
            </a:r>
          </a:p>
        </p:txBody>
      </p:sp>
    </p:spTree>
    <p:extLst>
      <p:ext uri="{BB962C8B-B14F-4D97-AF65-F5344CB8AC3E}">
        <p14:creationId xmlns:p14="http://schemas.microsoft.com/office/powerpoint/2010/main" val="256053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Побочные реакции на препараты:</a:t>
            </a:r>
          </a:p>
        </p:txBody>
      </p:sp>
      <p:sp>
        <p:nvSpPr>
          <p:cNvPr id="3" name="Объект 2"/>
          <p:cNvSpPr>
            <a:spLocks noGrp="1"/>
          </p:cNvSpPr>
          <p:nvPr>
            <p:ph sz="quarter" idx="1"/>
          </p:nvPr>
        </p:nvSpPr>
        <p:spPr/>
        <p:txBody>
          <a:bodyPr>
            <a:normAutofit fontScale="77500" lnSpcReduction="20000"/>
          </a:bodyPr>
          <a:lstStyle/>
          <a:p>
            <a:pPr marL="0" indent="0">
              <a:buNone/>
            </a:pPr>
            <a:r>
              <a:rPr lang="ru-RU" dirty="0"/>
              <a:t>Неполный аборт</a:t>
            </a:r>
          </a:p>
          <a:p>
            <a:pPr marL="0" indent="0">
              <a:buNone/>
            </a:pPr>
            <a:r>
              <a:rPr lang="ru-RU" dirty="0"/>
              <a:t>При неудачном исходе медикаментозного аборта (неполный аборт),</a:t>
            </a:r>
          </a:p>
          <a:p>
            <a:pPr marL="0" indent="0">
              <a:buNone/>
            </a:pPr>
            <a:r>
              <a:rPr lang="ru-RU" dirty="0"/>
              <a:t>который может наблюдаться в 2-5% случаев, должно быть произведено</a:t>
            </a:r>
          </a:p>
          <a:p>
            <a:pPr marL="0" indent="0">
              <a:buNone/>
            </a:pPr>
            <a:r>
              <a:rPr lang="ru-RU" dirty="0"/>
              <a:t>хирургическое прерывание беременности - вакуум-аспирация или</a:t>
            </a:r>
          </a:p>
          <a:p>
            <a:pPr marL="0" indent="0">
              <a:buNone/>
            </a:pPr>
            <a:r>
              <a:rPr lang="ru-RU" dirty="0"/>
              <a:t>инструментальное удаление плодного яйца с последующим гистологическим</a:t>
            </a:r>
          </a:p>
          <a:p>
            <a:pPr marL="0" indent="0">
              <a:buNone/>
            </a:pPr>
            <a:r>
              <a:rPr lang="ru-RU" dirty="0"/>
              <a:t>исследованием полученного материала.</a:t>
            </a:r>
          </a:p>
          <a:p>
            <a:pPr marL="0" indent="0">
              <a:buNone/>
            </a:pPr>
            <a:r>
              <a:rPr lang="ru-RU" dirty="0"/>
              <a:t>Результаты отдаленных наблюдений после медикаментозного аборта</a:t>
            </a:r>
          </a:p>
          <a:p>
            <a:pPr marL="0" indent="0">
              <a:buNone/>
            </a:pPr>
            <a:r>
              <a:rPr lang="ru-RU" dirty="0"/>
              <a:t>показали, что применение </a:t>
            </a:r>
            <a:r>
              <a:rPr lang="ru-RU" dirty="0" err="1"/>
              <a:t>мифепристона</a:t>
            </a:r>
            <a:r>
              <a:rPr lang="ru-RU" dirty="0"/>
              <a:t> не вызывает нарушений</a:t>
            </a:r>
          </a:p>
          <a:p>
            <a:pPr marL="0" indent="0">
              <a:buNone/>
            </a:pPr>
            <a:r>
              <a:rPr lang="ru-RU" dirty="0"/>
              <a:t>менструального цикла и вероятность его негативного влияния на</a:t>
            </a:r>
          </a:p>
          <a:p>
            <a:pPr marL="0" indent="0">
              <a:buNone/>
            </a:pPr>
            <a:r>
              <a:rPr lang="ru-RU" dirty="0"/>
              <a:t>репродуктивную функцию практически отсутствует.</a:t>
            </a:r>
          </a:p>
        </p:txBody>
      </p:sp>
    </p:spTree>
    <p:extLst>
      <p:ext uri="{BB962C8B-B14F-4D97-AF65-F5344CB8AC3E}">
        <p14:creationId xmlns:p14="http://schemas.microsoft.com/office/powerpoint/2010/main" val="2619754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7385248" cy="490066"/>
          </a:xfrm>
        </p:spPr>
        <p:txBody>
          <a:bodyPr>
            <a:normAutofit fontScale="90000"/>
          </a:bodyPr>
          <a:lstStyle/>
          <a:p>
            <a:r>
              <a:rPr lang="ru-RU" dirty="0"/>
              <a:t>Побочные реакции на препараты:</a:t>
            </a:r>
          </a:p>
        </p:txBody>
      </p:sp>
      <p:sp>
        <p:nvSpPr>
          <p:cNvPr id="3" name="Объект 2"/>
          <p:cNvSpPr>
            <a:spLocks noGrp="1"/>
          </p:cNvSpPr>
          <p:nvPr>
            <p:ph sz="quarter" idx="1"/>
          </p:nvPr>
        </p:nvSpPr>
        <p:spPr>
          <a:xfrm>
            <a:off x="395536" y="980728"/>
            <a:ext cx="7529264" cy="5493224"/>
          </a:xfrm>
        </p:spPr>
        <p:txBody>
          <a:bodyPr>
            <a:normAutofit fontScale="47500" lnSpcReduction="20000"/>
          </a:bodyPr>
          <a:lstStyle/>
          <a:p>
            <a:pPr marL="0" indent="0">
              <a:buNone/>
            </a:pPr>
            <a:r>
              <a:rPr lang="ru-RU" dirty="0"/>
              <a:t>Прогрессирующая беременность</a:t>
            </a:r>
          </a:p>
          <a:p>
            <a:pPr marL="0" indent="0">
              <a:buNone/>
            </a:pPr>
            <a:r>
              <a:rPr lang="ru-RU" dirty="0"/>
              <a:t>Прогрессирующая беременность встречается менее чем в 1% при</a:t>
            </a:r>
          </a:p>
          <a:p>
            <a:pPr marL="0" indent="0">
              <a:buNone/>
            </a:pPr>
            <a:r>
              <a:rPr lang="ru-RU" dirty="0"/>
              <a:t>рекомендованном режиме дозирования препаратов, В тех случаях, когда</a:t>
            </a:r>
          </a:p>
          <a:p>
            <a:pPr marL="0" indent="0">
              <a:buNone/>
            </a:pPr>
            <a:r>
              <a:rPr lang="ru-RU" dirty="0"/>
              <a:t>женщина меняет свое решение относительно аборта при продолжающейся</a:t>
            </a:r>
          </a:p>
          <a:p>
            <a:pPr marL="0" indent="0">
              <a:buNone/>
            </a:pPr>
            <a:r>
              <a:rPr lang="ru-RU" dirty="0"/>
              <a:t>беременности, или, в редких случаях, когда врач не диагностировал</a:t>
            </a:r>
          </a:p>
          <a:p>
            <a:pPr marL="0" indent="0">
              <a:buNone/>
            </a:pPr>
            <a:r>
              <a:rPr lang="ru-RU" dirty="0"/>
              <a:t>прогрессирующую беременность во время контрольного посещения,</a:t>
            </a:r>
          </a:p>
          <a:p>
            <a:pPr marL="0" indent="0">
              <a:buNone/>
            </a:pPr>
            <a:r>
              <a:rPr lang="ru-RU" dirty="0"/>
              <a:t>беременность может развиваться до полного созревания плода.</a:t>
            </a:r>
          </a:p>
          <a:p>
            <a:pPr marL="0" indent="0">
              <a:buNone/>
            </a:pPr>
            <a:r>
              <a:rPr lang="ru-RU" dirty="0"/>
              <a:t>Ни </a:t>
            </a:r>
            <a:r>
              <a:rPr lang="ru-RU" dirty="0" err="1"/>
              <a:t>мифепристон</a:t>
            </a:r>
            <a:r>
              <a:rPr lang="ru-RU" dirty="0"/>
              <a:t>, ни </a:t>
            </a:r>
            <a:r>
              <a:rPr lang="ru-RU" dirty="0" err="1"/>
              <a:t>мизопростол</a:t>
            </a:r>
            <a:r>
              <a:rPr lang="ru-RU" dirty="0"/>
              <a:t> в эксперименте не проявили тератогенного</a:t>
            </a:r>
          </a:p>
          <a:p>
            <a:pPr marL="0" indent="0">
              <a:buNone/>
            </a:pPr>
            <a:r>
              <a:rPr lang="ru-RU" dirty="0"/>
              <a:t>действия. Имеется сообщение о 14 случаях развития пороков плода после</a:t>
            </a:r>
          </a:p>
          <a:p>
            <a:pPr marL="0" indent="0">
              <a:buNone/>
            </a:pPr>
            <a:r>
              <a:rPr lang="ru-RU" dirty="0"/>
              <a:t>медикаментозного аборта. Определить связаны ли пороки развития с</a:t>
            </a:r>
          </a:p>
          <a:p>
            <a:pPr marL="0" indent="0">
              <a:buNone/>
            </a:pPr>
            <a:r>
              <a:rPr lang="ru-RU" dirty="0"/>
              <a:t>проведением медикаментозного аборта или нет, невозможно, поскольку частота</a:t>
            </a:r>
          </a:p>
          <a:p>
            <a:pPr marL="0" indent="0">
              <a:buNone/>
            </a:pPr>
            <a:r>
              <a:rPr lang="ru-RU" dirty="0"/>
              <a:t>их в популяции составляет примерно 2 случая на 100 родов. В то время как</a:t>
            </a:r>
          </a:p>
          <a:p>
            <a:pPr marL="0" indent="0">
              <a:buNone/>
            </a:pPr>
            <a:r>
              <a:rPr lang="ru-RU" dirty="0"/>
              <a:t>относительный риск развития врожденных пороков представляется реальным,</a:t>
            </a:r>
          </a:p>
          <a:p>
            <a:pPr marL="0" indent="0">
              <a:buNone/>
            </a:pPr>
            <a:r>
              <a:rPr lang="ru-RU" dirty="0"/>
              <a:t>абсолютный риск, по данным эпидемиологических исследований, достаточно</a:t>
            </a:r>
          </a:p>
          <a:p>
            <a:pPr marL="0" indent="0">
              <a:buNone/>
            </a:pPr>
            <a:r>
              <a:rPr lang="ru-RU" dirty="0"/>
              <a:t>низок (менее 10 случаев врожденных пороков развития на 1000 живорожденных</a:t>
            </a:r>
          </a:p>
          <a:p>
            <a:pPr marL="0" indent="0">
              <a:buNone/>
            </a:pPr>
            <a:r>
              <a:rPr lang="ru-RU" dirty="0"/>
              <a:t>детей, подвергшихся воздействию </a:t>
            </a:r>
            <a:r>
              <a:rPr lang="ru-RU" dirty="0" err="1"/>
              <a:t>мизопростола</a:t>
            </a:r>
            <a:r>
              <a:rPr lang="ru-RU" dirty="0"/>
              <a:t> внутриутробно). Поскольку</a:t>
            </a:r>
          </a:p>
          <a:p>
            <a:pPr marL="0" indent="0">
              <a:buNone/>
            </a:pPr>
            <a:r>
              <a:rPr lang="ru-RU" dirty="0"/>
              <a:t>имеющиеся данные ограничены и не позволяют сделать окончательные выводы</a:t>
            </a:r>
          </a:p>
          <a:p>
            <a:pPr marL="0" indent="0">
              <a:buNone/>
            </a:pPr>
            <a:r>
              <a:rPr lang="ru-RU" dirty="0"/>
              <a:t>по вопросу безопасности препаратов </a:t>
            </a:r>
            <a:r>
              <a:rPr lang="ru-RU" dirty="0" err="1"/>
              <a:t>мифепристона</a:t>
            </a:r>
            <a:r>
              <a:rPr lang="ru-RU" dirty="0"/>
              <a:t>/</a:t>
            </a:r>
            <a:r>
              <a:rPr lang="ru-RU" dirty="0" err="1"/>
              <a:t>мизопростола</a:t>
            </a:r>
            <a:r>
              <a:rPr lang="ru-RU" dirty="0"/>
              <a:t> в I триместре</a:t>
            </a:r>
          </a:p>
          <a:p>
            <a:pPr marL="0" indent="0">
              <a:buNone/>
            </a:pPr>
            <a:r>
              <a:rPr lang="ru-RU" dirty="0"/>
              <a:t>для плода, по рекомендациям международных экспертов рекомендуется</a:t>
            </a:r>
          </a:p>
          <a:p>
            <a:pPr marL="0" indent="0">
              <a:buNone/>
            </a:pPr>
            <a:r>
              <a:rPr lang="ru-RU" dirty="0"/>
              <a:t>прерывание беременности, развивающейся после медикаментозного аборта </a:t>
            </a:r>
            <a:endParaRPr lang="ru-RU" dirty="0" smtClean="0"/>
          </a:p>
          <a:p>
            <a:pPr marL="0" indent="0">
              <a:buNone/>
            </a:pPr>
            <a:r>
              <a:rPr lang="ru-RU" dirty="0" smtClean="0"/>
              <a:t>В </a:t>
            </a:r>
            <a:r>
              <a:rPr lang="ru-RU" dirty="0"/>
              <a:t>случае настойчивого желания пациентки сохранить беременность после</a:t>
            </a:r>
          </a:p>
          <a:p>
            <a:pPr marL="0" indent="0">
              <a:buNone/>
            </a:pPr>
            <a:r>
              <a:rPr lang="ru-RU" dirty="0"/>
              <a:t>неудавшегося медикаментозного аборта необходимо повторно провести беседу</a:t>
            </a:r>
          </a:p>
          <a:p>
            <a:pPr marL="0" indent="0">
              <a:buNone/>
            </a:pPr>
            <a:r>
              <a:rPr lang="ru-RU" dirty="0"/>
              <a:t>о рисках для плода после приема препаратов для аборта и подписать у</a:t>
            </a:r>
          </a:p>
          <a:p>
            <a:pPr marL="0" indent="0">
              <a:buNone/>
            </a:pPr>
            <a:r>
              <a:rPr lang="ru-RU" dirty="0"/>
              <a:t>пациентки информированное согласие, где указано, что она предупреждена о</a:t>
            </a:r>
          </a:p>
          <a:p>
            <a:pPr marL="0" indent="0">
              <a:buNone/>
            </a:pPr>
            <a:r>
              <a:rPr lang="ru-RU" dirty="0"/>
              <a:t>возможном тератогенном влиянии препаратов.</a:t>
            </a:r>
          </a:p>
        </p:txBody>
      </p:sp>
    </p:spTree>
    <p:extLst>
      <p:ext uri="{BB962C8B-B14F-4D97-AF65-F5344CB8AC3E}">
        <p14:creationId xmlns:p14="http://schemas.microsoft.com/office/powerpoint/2010/main" val="73938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Побочные реакции на препараты:</a:t>
            </a:r>
            <a:endParaRPr lang="ru-RU" dirty="0"/>
          </a:p>
        </p:txBody>
      </p:sp>
      <p:sp>
        <p:nvSpPr>
          <p:cNvPr id="3" name="Объект 2"/>
          <p:cNvSpPr>
            <a:spLocks noGrp="1"/>
          </p:cNvSpPr>
          <p:nvPr>
            <p:ph sz="quarter" idx="1"/>
          </p:nvPr>
        </p:nvSpPr>
        <p:spPr/>
        <p:txBody>
          <a:bodyPr>
            <a:normAutofit fontScale="40000" lnSpcReduction="20000"/>
          </a:bodyPr>
          <a:lstStyle/>
          <a:p>
            <a:pPr marL="0" indent="0">
              <a:buNone/>
            </a:pPr>
            <a:r>
              <a:rPr lang="ru-RU" dirty="0"/>
              <a:t>Тошнота, рвота</a:t>
            </a:r>
          </a:p>
          <a:p>
            <a:pPr marL="0" indent="0">
              <a:buNone/>
            </a:pPr>
            <a:r>
              <a:rPr lang="ru-RU" dirty="0"/>
              <a:t>При проведении медикаментозного аборта тошнота наблюдается</a:t>
            </a:r>
          </a:p>
          <a:p>
            <a:pPr marL="0" indent="0">
              <a:buNone/>
            </a:pPr>
            <a:r>
              <a:rPr lang="ru-RU" dirty="0"/>
              <a:t>приблизительно у половины женщин, а рвота - менее чем у трети пациенток.</a:t>
            </a:r>
          </a:p>
          <a:p>
            <a:pPr marL="0" indent="0">
              <a:buNone/>
            </a:pPr>
            <a:r>
              <a:rPr lang="ru-RU" dirty="0"/>
              <a:t>Эти симптомы, как правило, связаны с беременностью и приемом</a:t>
            </a:r>
          </a:p>
          <a:p>
            <a:pPr marL="0" indent="0">
              <a:buNone/>
            </a:pPr>
            <a:r>
              <a:rPr lang="ru-RU" dirty="0"/>
              <a:t>препаратов, вызывающих аборт. Эти симптомы могут появиться или</a:t>
            </a:r>
          </a:p>
          <a:p>
            <a:pPr marL="0" indent="0">
              <a:buNone/>
            </a:pPr>
            <a:r>
              <a:rPr lang="ru-RU" dirty="0"/>
              <a:t>усугубиться после приема </a:t>
            </a:r>
            <a:r>
              <a:rPr lang="ru-RU" dirty="0" err="1"/>
              <a:t>мифепристона</a:t>
            </a:r>
            <a:r>
              <a:rPr lang="ru-RU" dirty="0"/>
              <a:t> и, как правило, проходят через</a:t>
            </a:r>
          </a:p>
          <a:p>
            <a:pPr marL="0" indent="0">
              <a:buNone/>
            </a:pPr>
            <a:r>
              <a:rPr lang="ru-RU" dirty="0"/>
              <a:t>несколько часов после приема </a:t>
            </a:r>
            <a:r>
              <a:rPr lang="ru-RU" dirty="0" err="1"/>
              <a:t>мизопростола</a:t>
            </a:r>
            <a:r>
              <a:rPr lang="ru-RU" dirty="0"/>
              <a:t>.</a:t>
            </a:r>
          </a:p>
          <a:p>
            <a:pPr marL="0" indent="0">
              <a:buNone/>
            </a:pPr>
            <a:r>
              <a:rPr lang="ru-RU" dirty="0"/>
              <a:t>При возникновении рвоты ранее, чем через 1 час после приема</a:t>
            </a:r>
          </a:p>
          <a:p>
            <a:pPr marL="0" indent="0">
              <a:buNone/>
            </a:pPr>
            <a:r>
              <a:rPr lang="ru-RU" dirty="0" err="1"/>
              <a:t>мифепристона</a:t>
            </a:r>
            <a:r>
              <a:rPr lang="ru-RU" dirty="0"/>
              <a:t>, прием препарата следует повторить в той же дозе. Если у</a:t>
            </a:r>
          </a:p>
          <a:p>
            <a:pPr marL="0" indent="0">
              <a:buNone/>
            </a:pPr>
            <a:r>
              <a:rPr lang="ru-RU" dirty="0"/>
              <a:t>пациентки выражен ранний токсикоз беременности, то перед приемом</a:t>
            </a:r>
          </a:p>
          <a:p>
            <a:pPr marL="0" indent="0">
              <a:buNone/>
            </a:pPr>
            <a:r>
              <a:rPr lang="ru-RU" dirty="0"/>
              <a:t>препарата следует применять метоклопрамид 1 таблетку, через 30 минут</a:t>
            </a:r>
          </a:p>
          <a:p>
            <a:pPr marL="0" indent="0">
              <a:buNone/>
            </a:pPr>
            <a:r>
              <a:rPr lang="ru-RU" dirty="0"/>
              <a:t>принять пищу, а затем </a:t>
            </a:r>
            <a:r>
              <a:rPr lang="ru-RU" dirty="0" err="1"/>
              <a:t>мифепристон</a:t>
            </a:r>
            <a:r>
              <a:rPr lang="ru-RU" dirty="0"/>
              <a:t>.</a:t>
            </a:r>
          </a:p>
          <a:p>
            <a:pPr marL="0" indent="0">
              <a:buNone/>
            </a:pPr>
            <a:r>
              <a:rPr lang="ru-RU" dirty="0" smtClean="0"/>
              <a:t>Головокружения</a:t>
            </a:r>
            <a:r>
              <a:rPr lang="ru-RU" dirty="0"/>
              <a:t>, обмороки</a:t>
            </a:r>
          </a:p>
          <a:p>
            <a:pPr marL="0" indent="0">
              <a:buNone/>
            </a:pPr>
            <a:r>
              <a:rPr lang="ru-RU" dirty="0"/>
              <a:t>Эти симптомы наблюдаются менее чем у четверти женщин. Они, как</a:t>
            </a:r>
          </a:p>
          <a:p>
            <a:pPr marL="0" indent="0">
              <a:buNone/>
            </a:pPr>
            <a:r>
              <a:rPr lang="ru-RU" dirty="0"/>
              <a:t>правило, проходят без лечения, самопроизвольно и лучше всего лечатся</a:t>
            </a:r>
          </a:p>
          <a:p>
            <a:pPr marL="0" indent="0">
              <a:buNone/>
            </a:pPr>
            <a:r>
              <a:rPr lang="ru-RU" dirty="0"/>
              <a:t>симптоматически.</a:t>
            </a:r>
          </a:p>
          <a:p>
            <a:pPr marL="0" indent="0">
              <a:buNone/>
            </a:pPr>
            <a:r>
              <a:rPr lang="ru-RU" dirty="0"/>
              <a:t>Диарея</a:t>
            </a:r>
          </a:p>
          <a:p>
            <a:pPr marL="0" indent="0">
              <a:buNone/>
            </a:pPr>
            <a:r>
              <a:rPr lang="ru-RU" dirty="0"/>
              <a:t>Быстропроходящая диарея отмечается после приема </a:t>
            </a:r>
            <a:r>
              <a:rPr lang="ru-RU" dirty="0" err="1"/>
              <a:t>мизопростола</a:t>
            </a:r>
            <a:endParaRPr lang="ru-RU" dirty="0"/>
          </a:p>
          <a:p>
            <a:pPr marL="0" indent="0">
              <a:buNone/>
            </a:pPr>
            <a:r>
              <a:rPr lang="ru-RU" dirty="0"/>
              <a:t>менее чем у четверти женщин.</a:t>
            </a:r>
          </a:p>
          <a:p>
            <a:pPr marL="0" indent="0">
              <a:buNone/>
            </a:pPr>
            <a:r>
              <a:rPr lang="ru-RU" dirty="0"/>
              <a:t>Аллергические реакции</a:t>
            </a:r>
          </a:p>
          <a:p>
            <a:pPr marL="0" indent="0">
              <a:buNone/>
            </a:pPr>
            <a:r>
              <a:rPr lang="ru-RU" dirty="0"/>
              <a:t>В редких случаях после приема </a:t>
            </a:r>
            <a:r>
              <a:rPr lang="ru-RU" dirty="0" err="1"/>
              <a:t>мифепристона</a:t>
            </a:r>
            <a:r>
              <a:rPr lang="ru-RU" dirty="0"/>
              <a:t> отмечается</a:t>
            </a:r>
          </a:p>
          <a:p>
            <a:pPr marL="0" indent="0">
              <a:buNone/>
            </a:pPr>
            <a:r>
              <a:rPr lang="ru-RU" dirty="0"/>
              <a:t>аллергическая реакция в виде кожной сыпи, в связи с чем необходимо</a:t>
            </a:r>
          </a:p>
          <a:p>
            <a:pPr marL="0" indent="0">
              <a:buNone/>
            </a:pPr>
            <a:r>
              <a:rPr lang="ru-RU" dirty="0"/>
              <a:t>применение антигистаминных средств в стандартных разовых или курсовых</a:t>
            </a:r>
          </a:p>
          <a:p>
            <a:pPr marL="0" indent="0">
              <a:buNone/>
            </a:pPr>
            <a:r>
              <a:rPr lang="ru-RU" dirty="0"/>
              <a:t>дозировках.</a:t>
            </a:r>
          </a:p>
        </p:txBody>
      </p:sp>
    </p:spTree>
    <p:extLst>
      <p:ext uri="{BB962C8B-B14F-4D97-AF65-F5344CB8AC3E}">
        <p14:creationId xmlns:p14="http://schemas.microsoft.com/office/powerpoint/2010/main" val="250735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404664"/>
            <a:ext cx="7673280" cy="6069288"/>
          </a:xfrm>
        </p:spPr>
        <p:txBody>
          <a:bodyPr>
            <a:normAutofit fontScale="70000" lnSpcReduction="20000"/>
          </a:bodyPr>
          <a:lstStyle/>
          <a:p>
            <a:pPr marL="0" indent="0">
              <a:buNone/>
            </a:pPr>
            <a:r>
              <a:rPr lang="ru-RU" dirty="0"/>
              <a:t>Озноб, температура</a:t>
            </a:r>
          </a:p>
          <a:p>
            <a:pPr marL="0" indent="0">
              <a:buNone/>
            </a:pPr>
            <a:r>
              <a:rPr lang="ru-RU" dirty="0" err="1"/>
              <a:t>Мизопростол</a:t>
            </a:r>
            <a:r>
              <a:rPr lang="ru-RU" dirty="0"/>
              <a:t> иногда вызывает повышение температуры, высокая</a:t>
            </a:r>
          </a:p>
          <a:p>
            <a:pPr marL="0" indent="0">
              <a:buNone/>
            </a:pPr>
            <a:r>
              <a:rPr lang="ru-RU" dirty="0"/>
              <a:t>температура обычно держится не более 2 часов. Воспаление матки/</a:t>
            </a:r>
            <a:r>
              <a:rPr lang="ru-RU" dirty="0" err="1"/>
              <a:t>opганов</a:t>
            </a:r>
            <a:endParaRPr lang="ru-RU" dirty="0"/>
          </a:p>
          <a:p>
            <a:pPr marL="0" indent="0">
              <a:buNone/>
            </a:pPr>
            <a:r>
              <a:rPr lang="ru-RU" dirty="0"/>
              <a:t>малого таза при медикаментозном аборте наблюдается редко, но если</a:t>
            </a:r>
          </a:p>
          <a:p>
            <a:pPr marL="0" indent="0">
              <a:buNone/>
            </a:pPr>
            <a:r>
              <a:rPr lang="ru-RU" dirty="0"/>
              <a:t>температура держится в течение нескольких дней или появляется через</a:t>
            </a:r>
          </a:p>
          <a:p>
            <a:pPr marL="0" indent="0">
              <a:buNone/>
            </a:pPr>
            <a:r>
              <a:rPr lang="ru-RU" dirty="0"/>
              <a:t>несколько дней после приема простагландина, то это может указывать на</a:t>
            </a:r>
          </a:p>
          <a:p>
            <a:pPr marL="0" indent="0">
              <a:buNone/>
            </a:pPr>
            <a:r>
              <a:rPr lang="ru-RU" dirty="0"/>
              <a:t>наличие инфекции. Необходимо проинструктировать пациентку</a:t>
            </a:r>
          </a:p>
          <a:p>
            <a:pPr marL="0" indent="0">
              <a:buNone/>
            </a:pPr>
            <a:r>
              <a:rPr lang="ru-RU" dirty="0"/>
              <a:t>относительно того, что ей следует позвонить в клинику, если высокая</a:t>
            </a:r>
          </a:p>
          <a:p>
            <a:pPr marL="0" indent="0">
              <a:buNone/>
            </a:pPr>
            <a:r>
              <a:rPr lang="ru-RU" dirty="0"/>
              <a:t>температура держится более 4 часов или появляется позже, чем через сутки</a:t>
            </a:r>
          </a:p>
          <a:p>
            <a:pPr marL="0" indent="0">
              <a:buNone/>
            </a:pPr>
            <a:r>
              <a:rPr lang="ru-RU" dirty="0"/>
              <a:t>после приема </a:t>
            </a:r>
            <a:r>
              <a:rPr lang="ru-RU" dirty="0" err="1"/>
              <a:t>мизопростола</a:t>
            </a:r>
            <a:r>
              <a:rPr lang="ru-RU" dirty="0"/>
              <a:t>.</a:t>
            </a:r>
          </a:p>
          <a:p>
            <a:pPr marL="0" indent="0">
              <a:buNone/>
            </a:pPr>
            <a:r>
              <a:rPr lang="ru-RU" dirty="0"/>
              <a:t>Инфекционные осложнения</a:t>
            </a:r>
          </a:p>
          <a:p>
            <a:pPr marL="0" indent="0">
              <a:buNone/>
            </a:pPr>
            <a:r>
              <a:rPr lang="ru-RU" dirty="0"/>
              <a:t>Так как медикаментозный аборт процедура </a:t>
            </a:r>
            <a:r>
              <a:rPr lang="ru-RU" dirty="0" err="1"/>
              <a:t>неинвазивная</a:t>
            </a:r>
            <a:r>
              <a:rPr lang="ru-RU" dirty="0"/>
              <a:t>, то риск</a:t>
            </a:r>
          </a:p>
          <a:p>
            <a:pPr marL="0" indent="0">
              <a:buNone/>
            </a:pPr>
            <a:r>
              <a:rPr lang="ru-RU" dirty="0"/>
              <a:t>развития инфекционно-воспалительных осложнений крайне низок (</a:t>
            </a:r>
            <a:r>
              <a:rPr lang="ru-RU" dirty="0" smtClean="0"/>
              <a:t>менее 1</a:t>
            </a:r>
            <a:r>
              <a:rPr lang="ru-RU" dirty="0"/>
              <a:t>%) </a:t>
            </a:r>
            <a:r>
              <a:rPr lang="ru-RU" dirty="0" smtClean="0"/>
              <a:t>. </a:t>
            </a:r>
            <a:r>
              <a:rPr lang="ru-RU" dirty="0"/>
              <a:t>FDA и ВОЗ не рекомендуют назначать антибиотики в </a:t>
            </a:r>
            <a:r>
              <a:rPr lang="ru-RU" dirty="0" smtClean="0"/>
              <a:t>плановом порядке </a:t>
            </a:r>
            <a:r>
              <a:rPr lang="ru-RU" dirty="0"/>
              <a:t>при проведении медикаментозного аборта </a:t>
            </a:r>
            <a:r>
              <a:rPr lang="ru-RU" dirty="0" smtClean="0"/>
              <a:t>RCOG </a:t>
            </a:r>
            <a:r>
              <a:rPr lang="ru-RU" dirty="0"/>
              <a:t>(2012) рекомендует проведение </a:t>
            </a:r>
            <a:r>
              <a:rPr lang="ru-RU" dirty="0" smtClean="0"/>
              <a:t>антибиотикопрофилактики ,особенно </a:t>
            </a:r>
            <a:r>
              <a:rPr lang="ru-RU" dirty="0"/>
              <a:t>пациенткам группы риска инфекционных </a:t>
            </a:r>
            <a:r>
              <a:rPr lang="ru-RU" dirty="0" smtClean="0"/>
              <a:t>осложнений.</a:t>
            </a:r>
            <a:endParaRPr lang="ru-RU" dirty="0"/>
          </a:p>
        </p:txBody>
      </p:sp>
    </p:spTree>
    <p:extLst>
      <p:ext uri="{BB962C8B-B14F-4D97-AF65-F5344CB8AC3E}">
        <p14:creationId xmlns:p14="http://schemas.microsoft.com/office/powerpoint/2010/main" val="101739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Группа риска инфекционных осложнений:</a:t>
            </a:r>
          </a:p>
        </p:txBody>
      </p:sp>
      <p:sp>
        <p:nvSpPr>
          <p:cNvPr id="3" name="Объект 2"/>
          <p:cNvSpPr>
            <a:spLocks noGrp="1"/>
          </p:cNvSpPr>
          <p:nvPr>
            <p:ph sz="quarter" idx="1"/>
          </p:nvPr>
        </p:nvSpPr>
        <p:spPr/>
        <p:txBody>
          <a:bodyPr>
            <a:normAutofit fontScale="92500" lnSpcReduction="10000"/>
          </a:bodyPr>
          <a:lstStyle/>
          <a:p>
            <a:pPr marL="0" indent="0">
              <a:buNone/>
            </a:pPr>
            <a:r>
              <a:rPr lang="ru-RU" dirty="0"/>
              <a:t>- пациентки, у которых </a:t>
            </a:r>
            <a:r>
              <a:rPr lang="ru-RU" dirty="0" err="1"/>
              <a:t>хламидийная</a:t>
            </a:r>
            <a:r>
              <a:rPr lang="ru-RU" dirty="0"/>
              <a:t> инфекция была выявлена </a:t>
            </a:r>
            <a:r>
              <a:rPr lang="ru-RU" dirty="0" smtClean="0"/>
              <a:t>в течение </a:t>
            </a:r>
            <a:r>
              <a:rPr lang="ru-RU" dirty="0"/>
              <a:t>последних 12 месяцев без подтверждения ее </a:t>
            </a:r>
            <a:r>
              <a:rPr lang="ru-RU" dirty="0" err="1"/>
              <a:t>эрадикации</a:t>
            </a:r>
            <a:r>
              <a:rPr lang="ru-RU" dirty="0"/>
              <a:t>;</a:t>
            </a:r>
          </a:p>
          <a:p>
            <a:pPr marL="0" indent="0">
              <a:buNone/>
            </a:pPr>
            <a:r>
              <a:rPr lang="ru-RU" dirty="0"/>
              <a:t>- лица, у половых партнеров которых выявлена </a:t>
            </a:r>
            <a:r>
              <a:rPr lang="ru-RU" dirty="0" err="1"/>
              <a:t>хламидийная</a:t>
            </a:r>
            <a:r>
              <a:rPr lang="ru-RU" dirty="0"/>
              <a:t> инфекция;</a:t>
            </a:r>
          </a:p>
          <a:p>
            <a:pPr marL="0" indent="0">
              <a:buNone/>
            </a:pPr>
            <a:r>
              <a:rPr lang="ru-RU" dirty="0"/>
              <a:t>- диагностированный бактериальный </a:t>
            </a:r>
            <a:r>
              <a:rPr lang="ru-RU" dirty="0" err="1"/>
              <a:t>вагиноз</a:t>
            </a:r>
            <a:r>
              <a:rPr lang="ru-RU" dirty="0"/>
              <a:t> (независимо от </a:t>
            </a:r>
            <a:r>
              <a:rPr lang="ru-RU" dirty="0" smtClean="0"/>
              <a:t>наличия или </a:t>
            </a:r>
            <a:r>
              <a:rPr lang="ru-RU" dirty="0"/>
              <a:t>отсутствия клинической картины);</a:t>
            </a:r>
          </a:p>
          <a:p>
            <a:pPr marL="0" indent="0">
              <a:buNone/>
            </a:pPr>
            <a:r>
              <a:rPr lang="ru-RU" dirty="0"/>
              <a:t>- женщины, имеющие несколько половых партнеров в </a:t>
            </a:r>
            <a:r>
              <a:rPr lang="ru-RU" dirty="0" smtClean="0"/>
              <a:t>течение последних </a:t>
            </a:r>
            <a:r>
              <a:rPr lang="ru-RU" dirty="0"/>
              <a:t>6 месяцев;</a:t>
            </a:r>
          </a:p>
          <a:p>
            <a:pPr marL="0" indent="0">
              <a:buNone/>
            </a:pPr>
            <a:r>
              <a:rPr lang="ru-RU" dirty="0"/>
              <a:t>- женщины моложе 25 лет;</a:t>
            </a:r>
          </a:p>
          <a:p>
            <a:pPr marL="0" indent="0">
              <a:buNone/>
            </a:pPr>
            <a:r>
              <a:rPr lang="ru-RU" dirty="0"/>
              <a:t>- внутриматочные манипуляции в анамнезе;</a:t>
            </a:r>
          </a:p>
          <a:p>
            <a:pPr marL="0" indent="0">
              <a:buNone/>
            </a:pPr>
            <a:r>
              <a:rPr lang="ru-RU" dirty="0"/>
              <a:t>- низкий социально-экономический статус.</a:t>
            </a:r>
          </a:p>
          <a:p>
            <a:pPr marL="0" indent="0">
              <a:buNone/>
            </a:pPr>
            <a:endParaRPr lang="ru-RU" dirty="0"/>
          </a:p>
        </p:txBody>
      </p:sp>
    </p:spTree>
    <p:extLst>
      <p:ext uri="{BB962C8B-B14F-4D97-AF65-F5344CB8AC3E}">
        <p14:creationId xmlns:p14="http://schemas.microsoft.com/office/powerpoint/2010/main" val="785653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7467600" cy="706090"/>
          </a:xfrm>
        </p:spPr>
        <p:txBody>
          <a:bodyPr>
            <a:noAutofit/>
          </a:bodyPr>
          <a:lstStyle/>
          <a:p>
            <a:r>
              <a:rPr lang="ru-RU" sz="1800" dirty="0"/>
              <a:t>Показания к применению клинического протокола</a:t>
            </a:r>
            <a:br>
              <a:rPr lang="ru-RU" sz="1800" dirty="0"/>
            </a:br>
            <a:r>
              <a:rPr lang="ru-RU" sz="1800" dirty="0"/>
              <a:t>медикаментозного прерывания беременности:</a:t>
            </a:r>
            <a:br>
              <a:rPr lang="ru-RU" sz="1800" dirty="0"/>
            </a:br>
            <a:endParaRPr lang="ru-RU" sz="1800" dirty="0"/>
          </a:p>
        </p:txBody>
      </p:sp>
      <p:sp>
        <p:nvSpPr>
          <p:cNvPr id="3" name="Объект 2"/>
          <p:cNvSpPr>
            <a:spLocks noGrp="1"/>
          </p:cNvSpPr>
          <p:nvPr>
            <p:ph sz="quarter" idx="1"/>
          </p:nvPr>
        </p:nvSpPr>
        <p:spPr/>
        <p:txBody>
          <a:bodyPr>
            <a:normAutofit fontScale="62500" lnSpcReduction="20000"/>
          </a:bodyPr>
          <a:lstStyle/>
          <a:p>
            <a:pPr marL="0" indent="0">
              <a:buNone/>
            </a:pPr>
            <a:r>
              <a:rPr lang="ru-RU" dirty="0"/>
              <a:t>- желание пациентки прервать незапланированную беременность сроком до 9 недель (до 63 дней от первого дня последней менструации); - наличие медицинских показаний к прерыванию беременности (включая замершую беременность в сроках до 63 дней аменореи) медикаментозный аборт также может быть использован, если срок беременности не превышает допустимый срок для метода, а состояние здоровья женщины позволяет использовать препараты для медикаментозного прерывания беременности с учетом их противопоказаний. При медикаментозном методе прерывания беременности используются лекарственные средства, зарегистрированные на территории Российской Федерации, в соответствии с инструкциями по медицинскому применению препаратов [15]. В инструкциях ко всем зарегистрированным препаратам указано ограничение по сроку прерывания беременности 42 днями аменореи. Вместе с тем, ведущими мировыми профессиональными сообществами (RCOG, ACOG) и ВОЗ рекомендуется медикаментозное прерывание беременности в амбулаторных условиях в сроках до 63 дней аменореи [25, 44, 54, 57, 58]. Отмечается высокая эффективность и безопасность процедуры, что было доказано большим количеством исследований (IA). Поэтому настоящий клинический протокол следует считать нормативным документом, разрешающим применение методики медикаментозного аборта в указанных сроках (до 63 дней аменореи) вне инструкций без дополнительного оформления заключения врачебной комиссии на ее проведение.</a:t>
            </a:r>
          </a:p>
        </p:txBody>
      </p:sp>
    </p:spTree>
    <p:extLst>
      <p:ext uri="{BB962C8B-B14F-4D97-AF65-F5344CB8AC3E}">
        <p14:creationId xmlns:p14="http://schemas.microsoft.com/office/powerpoint/2010/main" val="320839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Объект 2"/>
          <p:cNvSpPr>
            <a:spLocks noGrp="1"/>
          </p:cNvSpPr>
          <p:nvPr>
            <p:ph sz="quarter" idx="1"/>
          </p:nvPr>
        </p:nvSpPr>
        <p:spPr/>
        <p:txBody>
          <a:bodyPr/>
          <a:lstStyle/>
          <a:p>
            <a:r>
              <a:rPr lang="ru-RU" dirty="0"/>
              <a:t>Всемирная организация здравоохранения (ВОЗ) более 30 лет назад признала аборт серьезной проблемой охраны репродуктивного здоровья женщин во многих странах. По оценкам, ежегодно 42 млн. беременностей заканчиваются искусственным абортом. Около 20 млн. абортов не являются безопасными. При этом 13% обусловленных беременностью смертей приходится на осложнения, связанные с небезопасным абортом, что соответствует приблизительно 67 тыс. смертей </a:t>
            </a:r>
            <a:r>
              <a:rPr lang="ru-RU" dirty="0" smtClean="0"/>
              <a:t>ежегодно.</a:t>
            </a:r>
            <a:endParaRPr lang="ru-RU" dirty="0"/>
          </a:p>
        </p:txBody>
      </p:sp>
    </p:spTree>
    <p:extLst>
      <p:ext uri="{BB962C8B-B14F-4D97-AF65-F5344CB8AC3E}">
        <p14:creationId xmlns:p14="http://schemas.microsoft.com/office/powerpoint/2010/main" val="46273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7097216" cy="850106"/>
          </a:xfrm>
        </p:spPr>
        <p:txBody>
          <a:bodyPr>
            <a:normAutofit fontScale="90000"/>
          </a:bodyPr>
          <a:lstStyle/>
          <a:p>
            <a:r>
              <a:rPr lang="ru-RU" sz="2000" dirty="0"/>
              <a:t>Противопоказания к использованию клинического протокола</a:t>
            </a:r>
            <a:br>
              <a:rPr lang="ru-RU" sz="2000" dirty="0"/>
            </a:br>
            <a:r>
              <a:rPr lang="ru-RU" sz="2000" dirty="0"/>
              <a:t>прерывания беременности медикаментозным методом:</a:t>
            </a:r>
            <a:r>
              <a:rPr lang="ru-RU" dirty="0"/>
              <a:t/>
            </a:r>
            <a:br>
              <a:rPr lang="ru-RU" dirty="0"/>
            </a:br>
            <a:endParaRPr lang="ru-RU" dirty="0"/>
          </a:p>
        </p:txBody>
      </p:sp>
      <p:sp>
        <p:nvSpPr>
          <p:cNvPr id="3" name="Объект 2"/>
          <p:cNvSpPr>
            <a:spLocks noGrp="1"/>
          </p:cNvSpPr>
          <p:nvPr>
            <p:ph sz="quarter" idx="1"/>
          </p:nvPr>
        </p:nvSpPr>
        <p:spPr/>
        <p:txBody>
          <a:bodyPr/>
          <a:lstStyle/>
          <a:p>
            <a:pPr>
              <a:buFontTx/>
              <a:buChar char="-"/>
            </a:pPr>
            <a:r>
              <a:rPr lang="en-US" sz="1600" dirty="0" smtClean="0"/>
              <a:t>-</a:t>
            </a:r>
            <a:r>
              <a:rPr lang="ru-RU" sz="1600" dirty="0" smtClean="0"/>
              <a:t>подозрение </a:t>
            </a:r>
            <a:r>
              <a:rPr lang="ru-RU" sz="1600" dirty="0"/>
              <a:t>на внематочную беременность; </a:t>
            </a:r>
            <a:endParaRPr lang="en-US" sz="1600" dirty="0" smtClean="0"/>
          </a:p>
          <a:p>
            <a:pPr>
              <a:buFontTx/>
              <a:buChar char="-"/>
            </a:pPr>
            <a:r>
              <a:rPr lang="ru-RU" sz="1600" dirty="0" smtClean="0"/>
              <a:t>- </a:t>
            </a:r>
            <a:r>
              <a:rPr lang="ru-RU" sz="1600" dirty="0"/>
              <a:t>беременность сроком более 63 дней аменореи1; </a:t>
            </a:r>
            <a:endParaRPr lang="en-US" sz="1600" dirty="0" smtClean="0"/>
          </a:p>
          <a:p>
            <a:pPr>
              <a:buFontTx/>
              <a:buChar char="-"/>
            </a:pPr>
            <a:r>
              <a:rPr lang="ru-RU" sz="1600" dirty="0" smtClean="0"/>
              <a:t>- </a:t>
            </a:r>
            <a:r>
              <a:rPr lang="ru-RU" sz="1600" dirty="0"/>
              <a:t>индивидуальная непереносимость </a:t>
            </a:r>
            <a:r>
              <a:rPr lang="ru-RU" sz="1600" dirty="0" err="1"/>
              <a:t>мифепристона</a:t>
            </a:r>
            <a:r>
              <a:rPr lang="ru-RU" sz="1600" dirty="0"/>
              <a:t> </a:t>
            </a:r>
            <a:r>
              <a:rPr lang="ru-RU" sz="1600" dirty="0" smtClean="0"/>
              <a:t>и/или</a:t>
            </a:r>
            <a:r>
              <a:rPr lang="en-US" sz="1600" dirty="0" smtClean="0"/>
              <a:t> </a:t>
            </a:r>
            <a:r>
              <a:rPr lang="ru-RU" sz="1600" dirty="0" err="1" smtClean="0"/>
              <a:t>мизопростола</a:t>
            </a:r>
            <a:r>
              <a:rPr lang="ru-RU" sz="1600" dirty="0"/>
              <a:t>; </a:t>
            </a:r>
            <a:endParaRPr lang="en-US" sz="1600" dirty="0" smtClean="0"/>
          </a:p>
          <a:p>
            <a:pPr>
              <a:buFontTx/>
              <a:buChar char="-"/>
            </a:pPr>
            <a:r>
              <a:rPr lang="ru-RU" sz="1600" dirty="0" smtClean="0"/>
              <a:t>- </a:t>
            </a:r>
            <a:r>
              <a:rPr lang="ru-RU" sz="1600" dirty="0"/>
              <a:t>надпочечниковая недостаточность и/или длительная глюкокортикоидная терапия; </a:t>
            </a:r>
            <a:endParaRPr lang="en-US" sz="1600" dirty="0" smtClean="0"/>
          </a:p>
          <a:p>
            <a:pPr>
              <a:buFontTx/>
              <a:buChar char="-"/>
            </a:pPr>
            <a:r>
              <a:rPr lang="ru-RU" sz="1600" dirty="0" smtClean="0"/>
              <a:t>- </a:t>
            </a:r>
            <a:r>
              <a:rPr lang="ru-RU" sz="1600" dirty="0"/>
              <a:t>острая или хроническая печеночная или почечная недостаточность; </a:t>
            </a:r>
            <a:endParaRPr lang="en-US" sz="1600" dirty="0" smtClean="0"/>
          </a:p>
          <a:p>
            <a:pPr>
              <a:buFontTx/>
              <a:buChar char="-"/>
            </a:pPr>
            <a:r>
              <a:rPr lang="ru-RU" sz="1600" dirty="0" smtClean="0"/>
              <a:t>- </a:t>
            </a:r>
            <a:r>
              <a:rPr lang="ru-RU" sz="1600" dirty="0"/>
              <a:t>наследственная </a:t>
            </a:r>
            <a:r>
              <a:rPr lang="ru-RU" sz="1600" dirty="0" err="1"/>
              <a:t>порфирия</a:t>
            </a:r>
            <a:r>
              <a:rPr lang="ru-RU" sz="1600" dirty="0" smtClean="0"/>
              <a:t>;</a:t>
            </a:r>
            <a:endParaRPr lang="en-US" sz="1600" dirty="0" smtClean="0"/>
          </a:p>
          <a:p>
            <a:pPr>
              <a:buFontTx/>
              <a:buChar char="-"/>
            </a:pPr>
            <a:r>
              <a:rPr lang="ru-RU" sz="1600" dirty="0" smtClean="0"/>
              <a:t> </a:t>
            </a:r>
            <a:r>
              <a:rPr lang="ru-RU" sz="1600" dirty="0"/>
              <a:t>- миома матки больших размеров2</a:t>
            </a:r>
            <a:r>
              <a:rPr lang="ru-RU" sz="1600" dirty="0" smtClean="0"/>
              <a:t>;</a:t>
            </a:r>
            <a:endParaRPr lang="en-US" sz="1600" dirty="0" smtClean="0"/>
          </a:p>
          <a:p>
            <a:pPr>
              <a:buFontTx/>
              <a:buChar char="-"/>
            </a:pPr>
            <a:r>
              <a:rPr lang="ru-RU" sz="1600" dirty="0" smtClean="0"/>
              <a:t> </a:t>
            </a:r>
            <a:r>
              <a:rPr lang="ru-RU" sz="1600" dirty="0"/>
              <a:t>- анемия (уровень гемоглобина менее 100 г/л)3</a:t>
            </a:r>
            <a:r>
              <a:rPr lang="ru-RU" sz="1600" dirty="0" smtClean="0"/>
              <a:t>;</a:t>
            </a:r>
            <a:endParaRPr lang="en-US" sz="1600" dirty="0" smtClean="0"/>
          </a:p>
          <a:p>
            <a:pPr>
              <a:buFontTx/>
              <a:buChar char="-"/>
            </a:pPr>
            <a:r>
              <a:rPr lang="ru-RU" sz="1600" dirty="0" smtClean="0"/>
              <a:t> </a:t>
            </a:r>
            <a:r>
              <a:rPr lang="ru-RU" sz="1600" dirty="0"/>
              <a:t>- нарушения гемостаза (в том числе предшествующая терапия антикоагулянтами)4</a:t>
            </a:r>
            <a:r>
              <a:rPr lang="ru-RU" sz="1600" dirty="0" smtClean="0"/>
              <a:t>;</a:t>
            </a:r>
            <a:endParaRPr lang="en-US" sz="1600" dirty="0" smtClean="0"/>
          </a:p>
          <a:p>
            <a:pPr>
              <a:buFontTx/>
              <a:buChar char="-"/>
            </a:pPr>
            <a:endParaRPr lang="ru-RU" dirty="0"/>
          </a:p>
        </p:txBody>
      </p:sp>
    </p:spTree>
    <p:extLst>
      <p:ext uri="{BB962C8B-B14F-4D97-AF65-F5344CB8AC3E}">
        <p14:creationId xmlns:p14="http://schemas.microsoft.com/office/powerpoint/2010/main" val="3330388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611560" y="476672"/>
            <a:ext cx="7632848" cy="5616624"/>
          </a:xfrm>
        </p:spPr>
        <p:txBody>
          <a:bodyPr>
            <a:normAutofit fontScale="70000" lnSpcReduction="20000"/>
          </a:bodyPr>
          <a:lstStyle/>
          <a:p>
            <a:pPr marL="0" indent="0">
              <a:buNone/>
            </a:pPr>
            <a:r>
              <a:rPr lang="ru-RU" dirty="0"/>
              <a:t>- острые воспалительные заболевания женских половых органов5;</a:t>
            </a:r>
          </a:p>
          <a:p>
            <a:pPr marL="0" indent="0">
              <a:buNone/>
            </a:pPr>
            <a:r>
              <a:rPr lang="ru-RU" dirty="0"/>
              <a:t>- наличие тяжелой </a:t>
            </a:r>
            <a:r>
              <a:rPr lang="ru-RU" dirty="0" err="1"/>
              <a:t>экстрагенитальной</a:t>
            </a:r>
            <a:r>
              <a:rPr lang="ru-RU" dirty="0"/>
              <a:t> патологии;</a:t>
            </a:r>
          </a:p>
          <a:p>
            <a:pPr marL="0" indent="0">
              <a:buNone/>
            </a:pPr>
            <a:r>
              <a:rPr lang="ru-RU" dirty="0"/>
              <a:t>- курение у женщин старше 35 лет без предварительной консультации</a:t>
            </a:r>
          </a:p>
          <a:p>
            <a:pPr marL="0" indent="0">
              <a:buNone/>
            </a:pPr>
            <a:r>
              <a:rPr lang="ru-RU" dirty="0"/>
              <a:t>терапевта6;</a:t>
            </a:r>
          </a:p>
          <a:p>
            <a:pPr marL="0" indent="0">
              <a:buNone/>
            </a:pPr>
            <a:r>
              <a:rPr lang="ru-RU" dirty="0"/>
              <a:t>- кахексия;</a:t>
            </a:r>
          </a:p>
          <a:p>
            <a:pPr marL="0" indent="0">
              <a:buNone/>
            </a:pPr>
            <a:r>
              <a:rPr lang="ru-RU" dirty="0"/>
              <a:t>- заболевания, связанные с </a:t>
            </a:r>
            <a:r>
              <a:rPr lang="ru-RU" dirty="0" err="1"/>
              <a:t>простагландиновой</a:t>
            </a:r>
            <a:r>
              <a:rPr lang="ru-RU" dirty="0"/>
              <a:t> зависимостью или</a:t>
            </a:r>
          </a:p>
          <a:p>
            <a:pPr marL="0" indent="0">
              <a:buNone/>
            </a:pPr>
            <a:r>
              <a:rPr lang="ru-RU" dirty="0"/>
              <a:t>противопоказания к применению простагландинов: глаукома, </a:t>
            </a:r>
            <a:r>
              <a:rPr lang="ru-RU" dirty="0" smtClean="0"/>
              <a:t>бронхиальная</a:t>
            </a:r>
            <a:r>
              <a:rPr lang="en-US" dirty="0" smtClean="0"/>
              <a:t> </a:t>
            </a:r>
            <a:r>
              <a:rPr lang="ru-RU" dirty="0" smtClean="0"/>
              <a:t>астма</a:t>
            </a:r>
            <a:r>
              <a:rPr lang="ru-RU" dirty="0"/>
              <a:t>, артериальная гипертензия;</a:t>
            </a:r>
          </a:p>
          <a:p>
            <a:pPr marL="0" indent="0">
              <a:buNone/>
            </a:pPr>
            <a:r>
              <a:rPr lang="ru-RU" dirty="0"/>
              <a:t>- эндокринопатии и заболевания эндокринной системы, в том числе</a:t>
            </a:r>
          </a:p>
          <a:p>
            <a:pPr marL="0" indent="0">
              <a:buNone/>
            </a:pPr>
            <a:r>
              <a:rPr lang="ru-RU" dirty="0"/>
              <a:t>сахарный диабет;</a:t>
            </a:r>
          </a:p>
          <a:p>
            <a:pPr marL="0" indent="0">
              <a:buNone/>
            </a:pPr>
            <a:r>
              <a:rPr lang="ru-RU" dirty="0"/>
              <a:t>- гормонально-зависимые опухоли;</a:t>
            </a:r>
          </a:p>
          <a:p>
            <a:pPr marL="0" indent="0">
              <a:buNone/>
            </a:pPr>
            <a:r>
              <a:rPr lang="ru-RU" dirty="0"/>
              <a:t>- период лактации7;</a:t>
            </a:r>
          </a:p>
          <a:p>
            <a:pPr marL="0" indent="0">
              <a:buNone/>
            </a:pPr>
            <a:r>
              <a:rPr lang="ru-RU" dirty="0"/>
              <a:t>- беременность, возникшая на фоне применения внутриматочных</a:t>
            </a:r>
          </a:p>
          <a:p>
            <a:pPr marL="0" indent="0">
              <a:buNone/>
            </a:pPr>
            <a:r>
              <a:rPr lang="ru-RU" dirty="0"/>
              <a:t>контрацептивов8;</a:t>
            </a:r>
          </a:p>
          <a:p>
            <a:pPr marL="0" indent="0">
              <a:buNone/>
            </a:pPr>
            <a:r>
              <a:rPr lang="ru-RU" dirty="0"/>
              <a:t>- беременность, возникшая после применения гормональных</a:t>
            </a:r>
          </a:p>
          <a:p>
            <a:pPr marL="0" indent="0">
              <a:buNone/>
            </a:pPr>
            <a:r>
              <a:rPr lang="ru-RU" dirty="0"/>
              <a:t>контрацептивных средств9.</a:t>
            </a:r>
            <a:endParaRPr lang="en-US" dirty="0" smtClean="0"/>
          </a:p>
        </p:txBody>
      </p:sp>
    </p:spTree>
    <p:extLst>
      <p:ext uri="{BB962C8B-B14F-4D97-AF65-F5344CB8AC3E}">
        <p14:creationId xmlns:p14="http://schemas.microsoft.com/office/powerpoint/2010/main" val="3624562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Требования к медицинскому работнику</a:t>
            </a:r>
            <a:br>
              <a:rPr lang="ru-RU" sz="2000" dirty="0"/>
            </a:br>
            <a:r>
              <a:rPr lang="ru-RU" sz="2000" dirty="0"/>
              <a:t>и медицинскому учреждению для проведения</a:t>
            </a:r>
            <a:br>
              <a:rPr lang="ru-RU" sz="2000" dirty="0"/>
            </a:br>
            <a:r>
              <a:rPr lang="ru-RU" sz="2000" dirty="0"/>
              <a:t>медикаментозного аборта</a:t>
            </a:r>
          </a:p>
        </p:txBody>
      </p:sp>
      <p:sp>
        <p:nvSpPr>
          <p:cNvPr id="3" name="Объект 2"/>
          <p:cNvSpPr>
            <a:spLocks noGrp="1"/>
          </p:cNvSpPr>
          <p:nvPr>
            <p:ph sz="quarter" idx="1"/>
          </p:nvPr>
        </p:nvSpPr>
        <p:spPr/>
        <p:txBody>
          <a:bodyPr>
            <a:normAutofit fontScale="62500" lnSpcReduction="20000"/>
          </a:bodyPr>
          <a:lstStyle/>
          <a:p>
            <a:pPr marL="0" indent="0">
              <a:buNone/>
            </a:pPr>
            <a:r>
              <a:rPr lang="ru-RU" dirty="0"/>
              <a:t>Основные требования для проведения медикаментозного аборта -</a:t>
            </a:r>
          </a:p>
          <a:p>
            <a:pPr marL="0" indent="0">
              <a:buNone/>
            </a:pPr>
            <a:r>
              <a:rPr lang="ru-RU" dirty="0"/>
              <a:t>наличие подготовленного медперсонала и необходимых лекарственных</a:t>
            </a:r>
          </a:p>
          <a:p>
            <a:pPr marL="0" indent="0">
              <a:buNone/>
            </a:pPr>
            <a:r>
              <a:rPr lang="ru-RU" dirty="0"/>
              <a:t>средств (</a:t>
            </a:r>
            <a:r>
              <a:rPr lang="ru-RU" dirty="0" err="1"/>
              <a:t>мифепристона</a:t>
            </a:r>
            <a:r>
              <a:rPr lang="ru-RU" dirty="0"/>
              <a:t> и </a:t>
            </a:r>
            <a:r>
              <a:rPr lang="ru-RU" dirty="0" err="1"/>
              <a:t>мизопростола</a:t>
            </a:r>
            <a:r>
              <a:rPr lang="ru-RU" dirty="0"/>
              <a:t>).</a:t>
            </a:r>
          </a:p>
          <a:p>
            <a:pPr marL="0" indent="0">
              <a:buNone/>
            </a:pPr>
            <a:r>
              <a:rPr lang="ru-RU" dirty="0"/>
              <a:t>Медицинский персонал должен состоять из квалифицированных</a:t>
            </a:r>
          </a:p>
          <a:p>
            <a:pPr marL="0" indent="0">
              <a:buNone/>
            </a:pPr>
            <a:r>
              <a:rPr lang="ru-RU" dirty="0"/>
              <a:t>консультантов и врачей/медицинских работников, которые смогут</a:t>
            </a:r>
          </a:p>
          <a:p>
            <a:pPr marL="0" indent="0">
              <a:buNone/>
            </a:pPr>
            <a:r>
              <a:rPr lang="ru-RU" dirty="0"/>
              <a:t>определить, показан ли данный метод женщине, убедиться в успешности</a:t>
            </a:r>
          </a:p>
          <a:p>
            <a:pPr marL="0" indent="0">
              <a:buNone/>
            </a:pPr>
            <a:r>
              <a:rPr lang="ru-RU" dirty="0"/>
              <a:t>проведения процедуры, направить женщину в соответствующее учреждение</a:t>
            </a:r>
          </a:p>
          <a:p>
            <a:pPr marL="0" indent="0">
              <a:buNone/>
            </a:pPr>
            <a:r>
              <a:rPr lang="ru-RU" dirty="0"/>
              <a:t>и/или оказать ей неотложную медицинскую помощь, для которой может</a:t>
            </a:r>
          </a:p>
          <a:p>
            <a:pPr marL="0" indent="0">
              <a:buNone/>
            </a:pPr>
            <a:r>
              <a:rPr lang="ru-RU" dirty="0"/>
              <a:t>потребоваться: малая операционная с оборудованием для выполнения</a:t>
            </a:r>
          </a:p>
          <a:p>
            <a:pPr marL="0" indent="0">
              <a:buNone/>
            </a:pPr>
            <a:r>
              <a:rPr lang="ru-RU" dirty="0"/>
              <a:t>вакуум-аспирации или </a:t>
            </a:r>
            <a:r>
              <a:rPr lang="ru-RU" dirty="0" err="1"/>
              <a:t>юоретажа</a:t>
            </a:r>
            <a:r>
              <a:rPr lang="ru-RU" dirty="0"/>
              <a:t>; операционный инструментарий; </a:t>
            </a:r>
            <a:r>
              <a:rPr lang="ru-RU" dirty="0" err="1"/>
              <a:t>наркознодыхательная</a:t>
            </a:r>
            <a:r>
              <a:rPr lang="ru-RU" dirty="0"/>
              <a:t> аппаратура.</a:t>
            </a:r>
          </a:p>
          <a:p>
            <a:pPr marL="0" indent="0">
              <a:buNone/>
            </a:pPr>
            <a:r>
              <a:rPr lang="ru-RU" dirty="0"/>
              <a:t>Медицинские работники должны уметь определять срок беременности</a:t>
            </a:r>
          </a:p>
          <a:p>
            <a:pPr marL="0" indent="0">
              <a:buNone/>
            </a:pPr>
            <a:r>
              <a:rPr lang="ru-RU" dirty="0"/>
              <a:t>на основании соответствующего анамнеза, симптомов и результатов</a:t>
            </a:r>
          </a:p>
          <a:p>
            <a:pPr marL="0" indent="0">
              <a:buNone/>
            </a:pPr>
            <a:r>
              <a:rPr lang="ru-RU" dirty="0"/>
              <a:t>медицинского обследования.</a:t>
            </a:r>
          </a:p>
          <a:p>
            <a:pPr marL="0" indent="0">
              <a:buNone/>
            </a:pPr>
            <a:r>
              <a:rPr lang="ru-RU" dirty="0"/>
              <a:t>Медицинские работники клиники, в которых проводится</a:t>
            </a:r>
          </a:p>
          <a:p>
            <a:pPr marL="0" indent="0">
              <a:buNone/>
            </a:pPr>
            <a:r>
              <a:rPr lang="ru-RU" dirty="0"/>
              <a:t>медикаментозное прерывание беременности, должны быть хорошо</a:t>
            </a:r>
          </a:p>
          <a:p>
            <a:pPr marL="0" indent="0">
              <a:buNone/>
            </a:pPr>
            <a:r>
              <a:rPr lang="ru-RU" dirty="0"/>
              <a:t>осведомлены о применяемых препаратах, а также о протоколе</a:t>
            </a:r>
          </a:p>
          <a:p>
            <a:pPr marL="0" indent="0">
              <a:buNone/>
            </a:pPr>
            <a:r>
              <a:rPr lang="ru-RU" dirty="0"/>
              <a:t>медикаментозного прерывания беременности.</a:t>
            </a:r>
          </a:p>
        </p:txBody>
      </p:sp>
    </p:spTree>
    <p:extLst>
      <p:ext uri="{BB962C8B-B14F-4D97-AF65-F5344CB8AC3E}">
        <p14:creationId xmlns:p14="http://schemas.microsoft.com/office/powerpoint/2010/main" val="232270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Последовательность выполнения протокола:</a:t>
            </a:r>
            <a:endParaRPr lang="ru-RU" dirty="0"/>
          </a:p>
        </p:txBody>
      </p:sp>
      <p:sp>
        <p:nvSpPr>
          <p:cNvPr id="3" name="Объект 2"/>
          <p:cNvSpPr>
            <a:spLocks noGrp="1"/>
          </p:cNvSpPr>
          <p:nvPr>
            <p:ph sz="quarter" idx="1"/>
          </p:nvPr>
        </p:nvSpPr>
        <p:spPr/>
        <p:txBody>
          <a:bodyPr>
            <a:normAutofit fontScale="40000" lnSpcReduction="20000"/>
          </a:bodyPr>
          <a:lstStyle/>
          <a:p>
            <a:r>
              <a:rPr lang="ru-RU" sz="4000" dirty="0" smtClean="0"/>
              <a:t>Консультация:</a:t>
            </a:r>
          </a:p>
          <a:p>
            <a:pPr marL="0" indent="0">
              <a:buNone/>
            </a:pPr>
            <a:r>
              <a:rPr lang="ru-RU" sz="2900" dirty="0"/>
              <a:t>Во время первого визита пациент информируется о возможных методах</a:t>
            </a:r>
          </a:p>
          <a:p>
            <a:pPr marL="0" indent="0">
              <a:buNone/>
            </a:pPr>
            <a:r>
              <a:rPr lang="ru-RU" sz="2900" dirty="0"/>
              <a:t>прерывания беременности. Следует подчеркнуть, что предоставление</a:t>
            </a:r>
          </a:p>
          <a:p>
            <a:pPr marL="0" indent="0">
              <a:buNone/>
            </a:pPr>
            <a:r>
              <a:rPr lang="ru-RU" sz="2900" dirty="0"/>
              <a:t>соответствующей информации является неотъемлемой составляющей</a:t>
            </a:r>
          </a:p>
          <a:p>
            <a:pPr marL="0" indent="0">
              <a:buNone/>
            </a:pPr>
            <a:r>
              <a:rPr lang="ru-RU" sz="2900" dirty="0"/>
              <a:t>качественного медицинского обслуживания женщин. Информация должна быть</a:t>
            </a:r>
          </a:p>
          <a:p>
            <a:pPr marL="0" indent="0">
              <a:buNone/>
            </a:pPr>
            <a:r>
              <a:rPr lang="ru-RU" sz="2900" dirty="0"/>
              <a:t>максимально полной и доступной для восприятия, а сам процесс</a:t>
            </a:r>
          </a:p>
          <a:p>
            <a:pPr marL="0" indent="0">
              <a:buNone/>
            </a:pPr>
            <a:r>
              <a:rPr lang="ru-RU" sz="2900" dirty="0"/>
              <a:t>консультирования должен происходить в приватной обстановке с соблюдением</a:t>
            </a:r>
          </a:p>
          <a:p>
            <a:pPr marL="0" indent="0">
              <a:buNone/>
            </a:pPr>
            <a:r>
              <a:rPr lang="ru-RU" sz="2900" dirty="0"/>
              <a:t>принципов конфиденциальности. Всем проводится обязательное</a:t>
            </a:r>
          </a:p>
          <a:p>
            <a:pPr marL="0" indent="0">
              <a:buNone/>
            </a:pPr>
            <a:r>
              <a:rPr lang="ru-RU" sz="2900" dirty="0"/>
              <a:t>консультирование по вопросам использования методов контрацепции. Каждая</a:t>
            </a:r>
          </a:p>
          <a:p>
            <a:pPr marL="0" indent="0">
              <a:buNone/>
            </a:pPr>
            <a:r>
              <a:rPr lang="ru-RU" sz="2900" dirty="0"/>
              <a:t>женщина должна быть информирована о том, что в течение 14 дней после</a:t>
            </a:r>
          </a:p>
          <a:p>
            <a:pPr marL="0" indent="0">
              <a:buNone/>
            </a:pPr>
            <a:r>
              <a:rPr lang="ru-RU" sz="2900" dirty="0"/>
              <a:t>проведения аборта может произойти восстановление овуляции и риск</a:t>
            </a:r>
          </a:p>
          <a:p>
            <a:pPr marL="0" indent="0">
              <a:buNone/>
            </a:pPr>
            <a:r>
              <a:rPr lang="ru-RU" sz="2900" dirty="0"/>
              <a:t>наступления последующей беременности. Целесообразно назначение оральных</a:t>
            </a:r>
          </a:p>
          <a:p>
            <a:pPr marL="0" indent="0">
              <a:buNone/>
            </a:pPr>
            <a:r>
              <a:rPr lang="ru-RU" sz="2900" dirty="0"/>
              <a:t>контрацептивов, выбор которых осуществляют в соответствии с</a:t>
            </a:r>
          </a:p>
          <a:p>
            <a:pPr marL="0" indent="0">
              <a:buNone/>
            </a:pPr>
            <a:r>
              <a:rPr lang="ru-RU" sz="2900" dirty="0"/>
              <a:t>общепринятыми рекомендациями. Женщины, поступающие в медицинскую</a:t>
            </a:r>
          </a:p>
          <a:p>
            <a:pPr marL="0" indent="0">
              <a:buNone/>
            </a:pPr>
            <a:r>
              <a:rPr lang="ru-RU" sz="2900" dirty="0"/>
              <a:t>организацию по поводу проведения медикаментозного аборта, могут начинать</a:t>
            </a:r>
          </a:p>
          <a:p>
            <a:pPr marL="0" indent="0">
              <a:buNone/>
            </a:pPr>
            <a:r>
              <a:rPr lang="ru-RU" sz="2900" dirty="0"/>
              <a:t>использовать контрацептивы - в виде таблеток, инъекций и </a:t>
            </a:r>
            <a:r>
              <a:rPr lang="ru-RU" sz="2900" dirty="0" err="1"/>
              <a:t>имплантов</a:t>
            </a:r>
            <a:r>
              <a:rPr lang="ru-RU" sz="2900" dirty="0"/>
              <a:t> - в день</a:t>
            </a:r>
          </a:p>
          <a:p>
            <a:pPr marL="0" indent="0">
              <a:buNone/>
            </a:pPr>
            <a:r>
              <a:rPr lang="ru-RU" sz="2900" dirty="0"/>
              <a:t>приема </a:t>
            </a:r>
            <a:r>
              <a:rPr lang="ru-RU" sz="2900" dirty="0" err="1"/>
              <a:t>мизопростола</a:t>
            </a:r>
            <a:r>
              <a:rPr lang="ru-RU" sz="2900" dirty="0"/>
              <a:t>. Презервативы, противозачаточные гели и пенки,</a:t>
            </a:r>
          </a:p>
          <a:p>
            <a:pPr marL="0" indent="0">
              <a:buNone/>
            </a:pPr>
            <a:r>
              <a:rPr lang="ru-RU" sz="2900" dirty="0"/>
              <a:t>шеечные колпачки и диафрагмы можно начинать использовать сразу после</a:t>
            </a:r>
          </a:p>
          <a:p>
            <a:pPr marL="0" indent="0">
              <a:buNone/>
            </a:pPr>
            <a:r>
              <a:rPr lang="ru-RU" sz="2900" dirty="0"/>
              <a:t>возобновления половой жизни. Женщинам, которые планируют использовать</a:t>
            </a:r>
          </a:p>
          <a:p>
            <a:pPr marL="0" indent="0">
              <a:buNone/>
            </a:pPr>
            <a:r>
              <a:rPr lang="ru-RU" sz="2900" dirty="0"/>
              <a:t>внутриматочную спираль, рекомендуется установить ее после завершения</a:t>
            </a:r>
          </a:p>
          <a:p>
            <a:pPr marL="0" indent="0">
              <a:buNone/>
            </a:pPr>
            <a:r>
              <a:rPr lang="ru-RU" sz="2900" dirty="0"/>
              <a:t>аборта</a:t>
            </a:r>
            <a:r>
              <a:rPr lang="ru-RU" sz="2900" dirty="0" smtClean="0"/>
              <a:t>.</a:t>
            </a:r>
            <a:endParaRPr lang="ru-RU" sz="2900" dirty="0"/>
          </a:p>
        </p:txBody>
      </p:sp>
    </p:spTree>
    <p:extLst>
      <p:ext uri="{BB962C8B-B14F-4D97-AF65-F5344CB8AC3E}">
        <p14:creationId xmlns:p14="http://schemas.microsoft.com/office/powerpoint/2010/main" val="425116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467600" cy="724942"/>
          </a:xfrm>
        </p:spPr>
        <p:txBody>
          <a:bodyPr>
            <a:normAutofit/>
          </a:bodyPr>
          <a:lstStyle/>
          <a:p>
            <a:r>
              <a:rPr lang="ru-RU" sz="2400" dirty="0"/>
              <a:t>Обследование</a:t>
            </a:r>
          </a:p>
        </p:txBody>
      </p:sp>
      <p:sp>
        <p:nvSpPr>
          <p:cNvPr id="3" name="Объект 2"/>
          <p:cNvSpPr>
            <a:spLocks noGrp="1"/>
          </p:cNvSpPr>
          <p:nvPr>
            <p:ph sz="quarter" idx="1"/>
          </p:nvPr>
        </p:nvSpPr>
        <p:spPr>
          <a:xfrm>
            <a:off x="457200" y="1124744"/>
            <a:ext cx="7467600" cy="5472608"/>
          </a:xfrm>
        </p:spPr>
        <p:txBody>
          <a:bodyPr>
            <a:normAutofit fontScale="55000" lnSpcReduction="20000"/>
          </a:bodyPr>
          <a:lstStyle/>
          <a:p>
            <a:pPr marL="0" indent="0">
              <a:buNone/>
            </a:pPr>
            <a:r>
              <a:rPr lang="ru-RU" dirty="0"/>
              <a:t>Цель - диагностика беременности, определение срока и подтверждение</a:t>
            </a:r>
          </a:p>
          <a:p>
            <a:pPr marL="0" indent="0">
              <a:buNone/>
            </a:pPr>
            <a:r>
              <a:rPr lang="ru-RU" dirty="0"/>
              <a:t>локализации плодного яйца в полости матки, лабораторный скрининг.</a:t>
            </a:r>
          </a:p>
          <a:p>
            <a:pPr marL="0" indent="0">
              <a:buNone/>
            </a:pPr>
            <a:r>
              <a:rPr lang="ru-RU" dirty="0"/>
              <a:t>Рекомендуемый объем обследования.</a:t>
            </a:r>
          </a:p>
          <a:p>
            <a:pPr marL="0" indent="0">
              <a:buNone/>
            </a:pPr>
            <a:r>
              <a:rPr lang="ru-RU" dirty="0"/>
              <a:t>1. Сбор анамнеза, в том числе информации о дате первого дня</a:t>
            </a:r>
          </a:p>
          <a:p>
            <a:pPr marL="0" indent="0">
              <a:buNone/>
            </a:pPr>
            <a:r>
              <a:rPr lang="ru-RU" dirty="0"/>
              <a:t>последней нормальной менструации, характеристике менструального цикла,</a:t>
            </a:r>
          </a:p>
          <a:p>
            <a:pPr marL="0" indent="0">
              <a:buNone/>
            </a:pPr>
            <a:r>
              <a:rPr lang="ru-RU" dirty="0"/>
              <a:t>используемых методах контрацепции, выявление противопоказаний к</a:t>
            </a:r>
          </a:p>
          <a:p>
            <a:pPr marL="0" indent="0">
              <a:buNone/>
            </a:pPr>
            <a:r>
              <a:rPr lang="ru-RU" dirty="0"/>
              <a:t>медикаментозному или хирургическому аборту, факторов риска и осложнений</a:t>
            </a:r>
          </a:p>
          <a:p>
            <a:pPr marL="0" indent="0">
              <a:buNone/>
            </a:pPr>
            <a:r>
              <a:rPr lang="ru-RU" dirty="0"/>
              <a:t>процедуры;</a:t>
            </a:r>
          </a:p>
          <a:p>
            <a:pPr marL="0" indent="0">
              <a:buNone/>
            </a:pPr>
            <a:r>
              <a:rPr lang="ru-RU" dirty="0"/>
              <a:t>2. </a:t>
            </a:r>
            <a:r>
              <a:rPr lang="ru-RU" dirty="0" err="1"/>
              <a:t>Физикальное</a:t>
            </a:r>
            <a:r>
              <a:rPr lang="ru-RU" dirty="0"/>
              <a:t> обследование с определением базовых показателей:</a:t>
            </a:r>
          </a:p>
          <a:p>
            <a:pPr marL="0" indent="0">
              <a:buNone/>
            </a:pPr>
            <a:r>
              <a:rPr lang="ru-RU" dirty="0"/>
              <a:t>АД, пульс, ЧД, температура тела; пальпация живота.</a:t>
            </a:r>
          </a:p>
          <a:p>
            <a:pPr marL="0" indent="0">
              <a:buNone/>
            </a:pPr>
            <a:r>
              <a:rPr lang="ru-RU" dirty="0"/>
              <a:t>* 3. Гинекологическое обследование путем </a:t>
            </a:r>
            <a:r>
              <a:rPr lang="ru-RU" dirty="0" err="1"/>
              <a:t>бимануального</a:t>
            </a:r>
            <a:r>
              <a:rPr lang="ru-RU" dirty="0"/>
              <a:t> осмотра,</a:t>
            </a:r>
          </a:p>
          <a:p>
            <a:pPr marL="0" indent="0">
              <a:buNone/>
            </a:pPr>
            <a:r>
              <a:rPr lang="ru-RU" dirty="0"/>
              <a:t>определение размеров матки и ранних признаков беременности;</a:t>
            </a:r>
          </a:p>
          <a:p>
            <a:pPr marL="0" indent="0">
              <a:buNone/>
            </a:pPr>
            <a:r>
              <a:rPr lang="ru-RU" dirty="0"/>
              <a:t>4. Ультразвуковое исследование органов малого таза</a:t>
            </a:r>
          </a:p>
          <a:p>
            <a:pPr marL="0" indent="0">
              <a:buNone/>
            </a:pPr>
            <a:r>
              <a:rPr lang="ru-RU" dirty="0"/>
              <a:t>с определением размеров матки, визуализацией плодного яйца в полости матки,</a:t>
            </a:r>
          </a:p>
          <a:p>
            <a:pPr marL="0" indent="0">
              <a:buNone/>
            </a:pPr>
            <a:r>
              <a:rPr lang="ru-RU" dirty="0"/>
              <a:t>определения размеров плодного яйца и установление срока беременности. В</a:t>
            </a:r>
          </a:p>
          <a:p>
            <a:pPr marL="0" indent="0">
              <a:buNone/>
            </a:pPr>
            <a:r>
              <a:rPr lang="ru-RU" dirty="0"/>
              <a:t>случае затруднения визуализации при ультразвуковом исследовании </a:t>
            </a:r>
            <a:r>
              <a:rPr lang="ru-RU" dirty="0" err="1"/>
              <a:t>плодногояйца</a:t>
            </a:r>
            <a:r>
              <a:rPr lang="ru-RU" dirty="0"/>
              <a:t> в полости матки необходимо провести анализ крови с измерением уровня</a:t>
            </a:r>
          </a:p>
          <a:p>
            <a:pPr marL="0" indent="0">
              <a:buNone/>
            </a:pPr>
            <a:r>
              <a:rPr lang="ru-RU" dirty="0"/>
              <a:t>(3-ХГЧ в сыворотке крови для подтверждения факта беременности. Если</a:t>
            </a:r>
          </a:p>
          <a:p>
            <a:pPr marL="0" indent="0">
              <a:buNone/>
            </a:pPr>
            <a:r>
              <a:rPr lang="ru-RU" dirty="0"/>
              <a:t>беременность подтверждена лабораторно, но плодное яйцо не визуализируется,</a:t>
            </a:r>
          </a:p>
          <a:p>
            <a:pPr marL="0" indent="0">
              <a:buNone/>
            </a:pPr>
            <a:r>
              <a:rPr lang="ru-RU" dirty="0"/>
              <a:t>необходима дальнейшая тактика как для пациенток с подозрением на</a:t>
            </a:r>
          </a:p>
          <a:p>
            <a:pPr marL="0" indent="0">
              <a:buNone/>
            </a:pPr>
            <a:r>
              <a:rPr lang="ru-RU" dirty="0"/>
              <a:t>внематочную беременность.</a:t>
            </a:r>
          </a:p>
        </p:txBody>
      </p:sp>
    </p:spTree>
    <p:extLst>
      <p:ext uri="{BB962C8B-B14F-4D97-AF65-F5344CB8AC3E}">
        <p14:creationId xmlns:p14="http://schemas.microsoft.com/office/powerpoint/2010/main" val="2293453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260648"/>
            <a:ext cx="7601272" cy="6213304"/>
          </a:xfrm>
        </p:spPr>
        <p:txBody>
          <a:bodyPr>
            <a:normAutofit fontScale="70000" lnSpcReduction="20000"/>
          </a:bodyPr>
          <a:lstStyle/>
          <a:p>
            <a:pPr marL="0" indent="0">
              <a:buNone/>
            </a:pPr>
            <a:r>
              <a:rPr lang="ru-RU" dirty="0" smtClean="0"/>
              <a:t>5</a:t>
            </a:r>
            <a:r>
              <a:rPr lang="ru-RU" dirty="0"/>
              <a:t>. Лабораторные исследования перед прерыванием беременности</a:t>
            </a:r>
          </a:p>
          <a:p>
            <a:pPr marL="0" indent="0">
              <a:buNone/>
            </a:pPr>
            <a:r>
              <a:rPr lang="ru-RU" dirty="0"/>
              <a:t>проводятся в объеме, предусмотренном приказом Минздрава России от 1</a:t>
            </a:r>
          </a:p>
          <a:p>
            <a:pPr marL="0" indent="0">
              <a:buNone/>
            </a:pPr>
            <a:r>
              <a:rPr lang="ru-RU" dirty="0"/>
              <a:t>ноября 2012 года № 572 «Об утверждении Порядка оказания медицинской</a:t>
            </a:r>
          </a:p>
          <a:p>
            <a:pPr marL="0" indent="0">
              <a:buNone/>
            </a:pPr>
            <a:r>
              <a:rPr lang="ru-RU" dirty="0"/>
              <a:t>помощи по профилю «акушерство и гинекология (за исключением</a:t>
            </a:r>
          </a:p>
          <a:p>
            <a:pPr marL="0" indent="0">
              <a:buNone/>
            </a:pPr>
            <a:r>
              <a:rPr lang="ru-RU" dirty="0"/>
              <a:t>использования вспомогательных репродуктивных технологий)»».</a:t>
            </a:r>
          </a:p>
          <a:p>
            <a:pPr marL="0" indent="0">
              <a:buNone/>
            </a:pPr>
            <a:r>
              <a:rPr lang="ru-RU" dirty="0"/>
              <a:t>Дополнительное обследование (исследование свертывающей системы</a:t>
            </a:r>
          </a:p>
          <a:p>
            <a:pPr marL="0" indent="0">
              <a:buNone/>
            </a:pPr>
            <a:r>
              <a:rPr lang="ru-RU" dirty="0"/>
              <a:t>крови, биохимический анализ крови, анализ мочи, исследование на инфекции,</a:t>
            </a:r>
          </a:p>
          <a:p>
            <a:pPr marL="0" indent="0">
              <a:buNone/>
            </a:pPr>
            <a:r>
              <a:rPr lang="ru-RU" dirty="0"/>
              <a:t>передаваемые половым путем и др.) перед прерыванием беременности</a:t>
            </a:r>
          </a:p>
          <a:p>
            <a:pPr marL="0" indent="0">
              <a:buNone/>
            </a:pPr>
            <a:r>
              <a:rPr lang="ru-RU" dirty="0"/>
              <a:t>проводится по показаниям при наличии клинических признаков заболеваний и</a:t>
            </a:r>
          </a:p>
          <a:p>
            <a:pPr marL="0" indent="0">
              <a:buNone/>
            </a:pPr>
            <a:r>
              <a:rPr lang="ru-RU" dirty="0"/>
              <a:t>состояний, которые могут оказать влияние на течение и исход аборта.</a:t>
            </a:r>
          </a:p>
          <a:p>
            <a:pPr marL="0" indent="0">
              <a:buNone/>
            </a:pPr>
            <a:r>
              <a:rPr lang="ru-RU" dirty="0"/>
              <a:t>При желании женщины и отсутствии противопоказаний к</a:t>
            </a:r>
          </a:p>
          <a:p>
            <a:pPr marL="0" indent="0">
              <a:buNone/>
            </a:pPr>
            <a:r>
              <a:rPr lang="ru-RU" dirty="0"/>
              <a:t>медикаментозному аборту пациентку информируют об особенностях действия</a:t>
            </a:r>
          </a:p>
          <a:p>
            <a:pPr marL="0" indent="0">
              <a:buNone/>
            </a:pPr>
            <a:r>
              <a:rPr lang="ru-RU" dirty="0"/>
              <a:t>препаратов, сути метода, длительности проведения аборта, возможных</a:t>
            </a:r>
          </a:p>
          <a:p>
            <a:pPr marL="0" indent="0">
              <a:buNone/>
            </a:pPr>
            <a:r>
              <a:rPr lang="ru-RU" dirty="0"/>
              <a:t>побочных эффектах, осложнениях и необходимости строго следовать</a:t>
            </a:r>
          </a:p>
          <a:p>
            <a:pPr marL="0" indent="0">
              <a:buNone/>
            </a:pPr>
            <a:r>
              <a:rPr lang="ru-RU" dirty="0"/>
              <a:t>врачебным рекомендациям.</a:t>
            </a:r>
          </a:p>
          <a:p>
            <a:pPr marL="0" indent="0">
              <a:buNone/>
            </a:pPr>
            <a:endParaRPr lang="ru-RU" dirty="0"/>
          </a:p>
        </p:txBody>
      </p:sp>
    </p:spTree>
    <p:extLst>
      <p:ext uri="{BB962C8B-B14F-4D97-AF65-F5344CB8AC3E}">
        <p14:creationId xmlns:p14="http://schemas.microsoft.com/office/powerpoint/2010/main" val="489099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467600" cy="796950"/>
          </a:xfrm>
        </p:spPr>
        <p:txBody>
          <a:bodyPr/>
          <a:lstStyle/>
          <a:p>
            <a:r>
              <a:rPr lang="ru-RU" dirty="0"/>
              <a:t>2-й визит</a:t>
            </a:r>
          </a:p>
        </p:txBody>
      </p:sp>
      <p:sp>
        <p:nvSpPr>
          <p:cNvPr id="3" name="Объект 2"/>
          <p:cNvSpPr>
            <a:spLocks noGrp="1"/>
          </p:cNvSpPr>
          <p:nvPr>
            <p:ph sz="quarter" idx="1"/>
          </p:nvPr>
        </p:nvSpPr>
        <p:spPr>
          <a:xfrm>
            <a:off x="457200" y="1196752"/>
            <a:ext cx="7467600" cy="5277200"/>
          </a:xfrm>
        </p:spPr>
        <p:txBody>
          <a:bodyPr>
            <a:normAutofit fontScale="85000" lnSpcReduction="20000"/>
          </a:bodyPr>
          <a:lstStyle/>
          <a:p>
            <a:pPr marL="0" indent="0">
              <a:buNone/>
            </a:pPr>
            <a:r>
              <a:rPr lang="ru-RU" dirty="0"/>
              <a:t>Женщина, пришедшая на 2-й визит, должна принять решение</a:t>
            </a:r>
          </a:p>
          <a:p>
            <a:pPr marL="0" indent="0">
              <a:buNone/>
            </a:pPr>
            <a:r>
              <a:rPr lang="ru-RU" dirty="0"/>
              <a:t>относительно беременности.</a:t>
            </a:r>
          </a:p>
          <a:p>
            <a:pPr marL="0" indent="0">
              <a:buNone/>
            </a:pPr>
            <a:r>
              <a:rPr lang="ru-RU" dirty="0"/>
              <a:t>В случае принятия решения о сохранении беременности, необходимо</a:t>
            </a:r>
          </a:p>
          <a:p>
            <a:pPr marL="0" indent="0">
              <a:buNone/>
            </a:pPr>
            <a:r>
              <a:rPr lang="ru-RU" dirty="0"/>
              <a:t>провести комплекс клинико-лабораторного обследования для женщин,</a:t>
            </a:r>
          </a:p>
          <a:p>
            <a:pPr marL="0" indent="0">
              <a:buNone/>
            </a:pPr>
            <a:r>
              <a:rPr lang="ru-RU" dirty="0"/>
              <a:t>вставших на учет по поводу беременности. При принятии окончательного</a:t>
            </a:r>
          </a:p>
          <a:p>
            <a:pPr marL="0" indent="0">
              <a:buNone/>
            </a:pPr>
            <a:r>
              <a:rPr lang="ru-RU" dirty="0"/>
              <a:t>решения о прерывании беременности, необходимо, чтобы пациентка на основе</a:t>
            </a:r>
          </a:p>
          <a:p>
            <a:pPr marL="0" indent="0">
              <a:buNone/>
            </a:pPr>
            <a:r>
              <a:rPr lang="ru-RU" dirty="0"/>
              <a:t>проведенного консультирования выбрала метод прерывания беременности.</a:t>
            </a:r>
          </a:p>
          <a:p>
            <a:pPr marL="0" indent="0">
              <a:buNone/>
            </a:pPr>
            <a:r>
              <a:rPr lang="ru-RU" dirty="0"/>
              <a:t>Необходимым условием перед проведением медикаментозного прерывания</a:t>
            </a:r>
          </a:p>
          <a:p>
            <a:pPr marL="0" indent="0">
              <a:buNone/>
            </a:pPr>
            <a:r>
              <a:rPr lang="ru-RU" dirty="0"/>
              <a:t>беременности является получение информированного согласия пациентки на</a:t>
            </a:r>
          </a:p>
          <a:p>
            <a:pPr marL="0" indent="0">
              <a:buNone/>
            </a:pPr>
            <a:r>
              <a:rPr lang="ru-RU" dirty="0"/>
              <a:t>прерывание беременности выбранным </a:t>
            </a:r>
            <a:r>
              <a:rPr lang="ru-RU" dirty="0" smtClean="0"/>
              <a:t>методом.</a:t>
            </a:r>
            <a:endParaRPr lang="ru-RU" dirty="0"/>
          </a:p>
        </p:txBody>
      </p:sp>
    </p:spTree>
    <p:extLst>
      <p:ext uri="{BB962C8B-B14F-4D97-AF65-F5344CB8AC3E}">
        <p14:creationId xmlns:p14="http://schemas.microsoft.com/office/powerpoint/2010/main" val="3002266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467600" cy="796950"/>
          </a:xfrm>
        </p:spPr>
        <p:txBody>
          <a:bodyPr/>
          <a:lstStyle/>
          <a:p>
            <a:r>
              <a:rPr lang="ru-RU" dirty="0"/>
              <a:t>Информированное согласие</a:t>
            </a:r>
          </a:p>
        </p:txBody>
      </p:sp>
      <p:sp>
        <p:nvSpPr>
          <p:cNvPr id="3" name="Объект 2"/>
          <p:cNvSpPr>
            <a:spLocks noGrp="1"/>
          </p:cNvSpPr>
          <p:nvPr>
            <p:ph sz="quarter" idx="1"/>
          </p:nvPr>
        </p:nvSpPr>
        <p:spPr>
          <a:xfrm>
            <a:off x="395536" y="1196752"/>
            <a:ext cx="7467600" cy="4873752"/>
          </a:xfrm>
        </p:spPr>
        <p:txBody>
          <a:bodyPr>
            <a:normAutofit fontScale="85000" lnSpcReduction="20000"/>
          </a:bodyPr>
          <a:lstStyle/>
          <a:p>
            <a:pPr marL="0" indent="0">
              <a:buNone/>
            </a:pPr>
            <a:r>
              <a:rPr lang="ru-RU" dirty="0"/>
              <a:t>Включает в себя принятие женщиной решения о прерывании</a:t>
            </a:r>
          </a:p>
          <a:p>
            <a:pPr marL="0" indent="0">
              <a:buNone/>
            </a:pPr>
            <a:r>
              <a:rPr lang="ru-RU" dirty="0"/>
              <a:t>беременности медикаментозным способом, согласие на применение</a:t>
            </a:r>
          </a:p>
          <a:p>
            <a:pPr marL="0" indent="0">
              <a:buNone/>
            </a:pPr>
            <a:r>
              <a:rPr lang="ru-RU" dirty="0"/>
              <a:t>лекарственных препаратов. Бланк информированного согласия*</a:t>
            </a:r>
          </a:p>
          <a:p>
            <a:pPr marL="0" indent="0">
              <a:buNone/>
            </a:pPr>
            <a:r>
              <a:rPr lang="ru-RU" dirty="0"/>
              <a:t>(Приложение 2) содержит информацию о возможных осложнениях</a:t>
            </a:r>
          </a:p>
          <a:p>
            <a:pPr marL="0" indent="0">
              <a:buNone/>
            </a:pPr>
            <a:r>
              <a:rPr lang="ru-RU" dirty="0"/>
              <a:t>медикаментозного прерывания беременности (отсутствие аборта и</a:t>
            </a:r>
          </a:p>
          <a:p>
            <a:pPr marL="0" indent="0">
              <a:buNone/>
            </a:pPr>
            <a:r>
              <a:rPr lang="ru-RU" dirty="0"/>
              <a:t>необходимость вакуум-аспирации, болевые ощущения, кровянистые выделения</a:t>
            </a:r>
          </a:p>
          <a:p>
            <a:pPr marL="0" indent="0">
              <a:buNone/>
            </a:pPr>
            <a:r>
              <a:rPr lang="ru-RU" dirty="0"/>
              <a:t>и т.д.), неотложных состояниях и тактике действий. Приводится контактный</a:t>
            </a:r>
          </a:p>
          <a:p>
            <a:pPr marL="0" indent="0">
              <a:buNone/>
            </a:pPr>
            <a:r>
              <a:rPr lang="ru-RU" dirty="0"/>
              <a:t>телефон, по которому пациентка может в любое время связаться с врачом в</a:t>
            </a:r>
          </a:p>
          <a:p>
            <a:pPr marL="0" indent="0">
              <a:buNone/>
            </a:pPr>
            <a:r>
              <a:rPr lang="ru-RU" dirty="0"/>
              <a:t>случае необходимости.</a:t>
            </a:r>
          </a:p>
          <a:p>
            <a:pPr marL="0" indent="0">
              <a:buNone/>
            </a:pPr>
            <a:endParaRPr lang="ru-RU" dirty="0"/>
          </a:p>
        </p:txBody>
      </p:sp>
    </p:spTree>
    <p:extLst>
      <p:ext uri="{BB962C8B-B14F-4D97-AF65-F5344CB8AC3E}">
        <p14:creationId xmlns:p14="http://schemas.microsoft.com/office/powerpoint/2010/main" val="2461930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a:t>Схемы</a:t>
            </a:r>
            <a:br>
              <a:rPr lang="ru-RU" sz="1800" dirty="0"/>
            </a:br>
            <a:r>
              <a:rPr lang="ru-RU" sz="1800" dirty="0"/>
              <a:t>медикаментозного аборта в первом триместре, имеющие доказанную</a:t>
            </a:r>
            <a:br>
              <a:rPr lang="ru-RU" sz="1800" dirty="0"/>
            </a:br>
            <a:r>
              <a:rPr lang="ru-RU" sz="1800" dirty="0"/>
              <a:t>эффективность (ВОЗ, 2014</a:t>
            </a:r>
            <a:r>
              <a:rPr lang="ru-RU" sz="1800" dirty="0" smtClean="0"/>
              <a:t>)</a:t>
            </a:r>
            <a:endParaRPr lang="ru-RU" sz="1800" dirty="0"/>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1646206269"/>
              </p:ext>
            </p:extLst>
          </p:nvPr>
        </p:nvGraphicFramePr>
        <p:xfrm>
          <a:off x="323528" y="1600200"/>
          <a:ext cx="7601272" cy="3838573"/>
        </p:xfrm>
        <a:graphic>
          <a:graphicData uri="http://schemas.openxmlformats.org/drawingml/2006/table">
            <a:tbl>
              <a:tblPr firstRow="1" bandRow="1">
                <a:tableStyleId>{5C22544A-7EE6-4342-B048-85BDC9FD1C3A}</a:tableStyleId>
              </a:tblPr>
              <a:tblGrid>
                <a:gridCol w="1900318"/>
                <a:gridCol w="1900318"/>
                <a:gridCol w="1900318"/>
                <a:gridCol w="1900318"/>
              </a:tblGrid>
              <a:tr h="729613">
                <a:tc>
                  <a:txBody>
                    <a:bodyPr/>
                    <a:lstStyle/>
                    <a:p>
                      <a:r>
                        <a:rPr lang="ru-RU" dirty="0" smtClean="0"/>
                        <a:t>Режимы</a:t>
                      </a:r>
                      <a:endParaRPr lang="ru-RU" dirty="0"/>
                    </a:p>
                  </a:txBody>
                  <a:tcPr/>
                </a:tc>
                <a:tc>
                  <a:txBody>
                    <a:bodyPr/>
                    <a:lstStyle/>
                    <a:p>
                      <a:r>
                        <a:rPr lang="ru-RU" dirty="0" smtClean="0"/>
                        <a:t>Сроки</a:t>
                      </a:r>
                      <a:endParaRPr lang="ru-RU" dirty="0"/>
                    </a:p>
                  </a:txBody>
                  <a:tcPr/>
                </a:tc>
                <a:tc>
                  <a:txBody>
                    <a:bodyPr/>
                    <a:lstStyle/>
                    <a:p>
                      <a:r>
                        <a:rPr lang="ru-RU" dirty="0" smtClean="0"/>
                        <a:t>Критерии доказанности</a:t>
                      </a:r>
                      <a:endParaRPr lang="ru-RU" dirty="0"/>
                    </a:p>
                  </a:txBody>
                  <a:tcPr/>
                </a:tc>
                <a:tc>
                  <a:txBody>
                    <a:bodyPr/>
                    <a:lstStyle/>
                    <a:p>
                      <a:r>
                        <a:rPr lang="ru-RU" sz="1400" dirty="0" smtClean="0"/>
                        <a:t>Настоятельность рекомендаций</a:t>
                      </a:r>
                      <a:endParaRPr lang="ru-RU" sz="1400" dirty="0"/>
                    </a:p>
                  </a:txBody>
                  <a:tcPr/>
                </a:tc>
              </a:tr>
              <a:tr h="729613">
                <a:tc>
                  <a:txBody>
                    <a:bodyPr/>
                    <a:lstStyle/>
                    <a:p>
                      <a:r>
                        <a:rPr lang="ru-RU" sz="1200" dirty="0" err="1" smtClean="0"/>
                        <a:t>Мифепристон</a:t>
                      </a:r>
                      <a:r>
                        <a:rPr lang="ru-RU" sz="1200" dirty="0" smtClean="0"/>
                        <a:t> 200 мг орально</a:t>
                      </a:r>
                    </a:p>
                    <a:p>
                      <a:r>
                        <a:rPr lang="ru-RU" sz="1200" dirty="0" err="1" smtClean="0"/>
                        <a:t>Мизопростол</a:t>
                      </a:r>
                      <a:r>
                        <a:rPr lang="ru-RU" sz="1200" dirty="0" smtClean="0"/>
                        <a:t> 400 мкг орально</a:t>
                      </a:r>
                    </a:p>
                    <a:p>
                      <a:r>
                        <a:rPr lang="ru-RU" sz="1200" dirty="0" smtClean="0"/>
                        <a:t>(или вагинально, </a:t>
                      </a:r>
                      <a:r>
                        <a:rPr lang="ru-RU" sz="1200" dirty="0" err="1" smtClean="0"/>
                        <a:t>буккально</a:t>
                      </a:r>
                      <a:r>
                        <a:rPr lang="ru-RU" sz="1200" dirty="0" smtClean="0"/>
                        <a:t>,</a:t>
                      </a:r>
                    </a:p>
                    <a:p>
                      <a:r>
                        <a:rPr lang="ru-RU" sz="1200" dirty="0" err="1" smtClean="0"/>
                        <a:t>субл</a:t>
                      </a:r>
                      <a:r>
                        <a:rPr lang="ru-RU" sz="1200" dirty="0" smtClean="0"/>
                        <a:t> и </a:t>
                      </a:r>
                      <a:r>
                        <a:rPr lang="ru-RU" sz="1200" dirty="0" err="1" smtClean="0"/>
                        <a:t>нгвал</a:t>
                      </a:r>
                      <a:r>
                        <a:rPr lang="ru-RU" sz="1200" dirty="0" smtClean="0"/>
                        <a:t> </a:t>
                      </a:r>
                      <a:r>
                        <a:rPr lang="ru-RU" sz="1200" dirty="0" err="1" smtClean="0"/>
                        <a:t>ьно</a:t>
                      </a:r>
                      <a:r>
                        <a:rPr lang="ru-RU" sz="1200" dirty="0" smtClean="0"/>
                        <a:t>)</a:t>
                      </a:r>
                    </a:p>
                    <a:p>
                      <a:r>
                        <a:rPr lang="ru-RU" sz="1200" dirty="0" smtClean="0"/>
                        <a:t>через 24-48 часов</a:t>
                      </a:r>
                    </a:p>
                    <a:p>
                      <a:endParaRPr lang="ru-RU" sz="1200" dirty="0"/>
                    </a:p>
                  </a:txBody>
                  <a:tcPr/>
                </a:tc>
                <a:tc>
                  <a:txBody>
                    <a:bodyPr/>
                    <a:lstStyle/>
                    <a:p>
                      <a:r>
                        <a:rPr lang="ru-RU" dirty="0" smtClean="0"/>
                        <a:t>До 49 дней</a:t>
                      </a:r>
                      <a:endParaRPr lang="ru-RU" dirty="0"/>
                    </a:p>
                  </a:txBody>
                  <a:tcPr/>
                </a:tc>
                <a:tc>
                  <a:txBody>
                    <a:bodyPr/>
                    <a:lstStyle/>
                    <a:p>
                      <a:r>
                        <a:rPr lang="ru-RU" dirty="0" smtClean="0"/>
                        <a:t>А</a:t>
                      </a:r>
                      <a:endParaRPr lang="ru-RU" dirty="0"/>
                    </a:p>
                  </a:txBody>
                  <a:tcPr/>
                </a:tc>
                <a:tc>
                  <a:txBody>
                    <a:bodyPr/>
                    <a:lstStyle/>
                    <a:p>
                      <a:r>
                        <a:rPr lang="ru-RU" dirty="0" smtClean="0"/>
                        <a:t>Высокая</a:t>
                      </a:r>
                      <a:endParaRPr lang="ru-RU" dirty="0"/>
                    </a:p>
                  </a:txBody>
                  <a:tcPr/>
                </a:tc>
              </a:tr>
              <a:tr h="729613">
                <a:tc>
                  <a:txBody>
                    <a:bodyPr/>
                    <a:lstStyle/>
                    <a:p>
                      <a:r>
                        <a:rPr lang="ru-RU" sz="1200" dirty="0" err="1" smtClean="0"/>
                        <a:t>Мифепристон</a:t>
                      </a:r>
                      <a:r>
                        <a:rPr lang="ru-RU" sz="1200" dirty="0" smtClean="0"/>
                        <a:t> 200 мг орально</a:t>
                      </a:r>
                    </a:p>
                    <a:p>
                      <a:r>
                        <a:rPr lang="ru-RU" sz="1200" dirty="0" err="1" smtClean="0"/>
                        <a:t>Мизопростол</a:t>
                      </a:r>
                      <a:r>
                        <a:rPr lang="ru-RU" sz="1200" dirty="0" smtClean="0"/>
                        <a:t> 800 мкг вагинально</a:t>
                      </a:r>
                    </a:p>
                    <a:p>
                      <a:r>
                        <a:rPr lang="ru-RU" sz="1200" dirty="0" smtClean="0"/>
                        <a:t>(или под язык или </a:t>
                      </a:r>
                      <a:r>
                        <a:rPr lang="ru-RU" sz="1200" dirty="0" err="1" smtClean="0"/>
                        <a:t>буккально</a:t>
                      </a:r>
                      <a:r>
                        <a:rPr lang="ru-RU" sz="1200" dirty="0" smtClean="0"/>
                        <a:t>) через</a:t>
                      </a:r>
                    </a:p>
                    <a:p>
                      <a:r>
                        <a:rPr lang="ru-RU" sz="1200" dirty="0" smtClean="0"/>
                        <a:t>24-48 часов</a:t>
                      </a:r>
                      <a:endParaRPr lang="ru-RU" sz="1200" dirty="0"/>
                    </a:p>
                  </a:txBody>
                  <a:tcPr/>
                </a:tc>
                <a:tc>
                  <a:txBody>
                    <a:bodyPr/>
                    <a:lstStyle/>
                    <a:p>
                      <a:r>
                        <a:rPr lang="ru-RU" dirty="0" smtClean="0"/>
                        <a:t>50-63 дней</a:t>
                      </a:r>
                      <a:endParaRPr lang="ru-RU" dirty="0"/>
                    </a:p>
                  </a:txBody>
                  <a:tcPr/>
                </a:tc>
                <a:tc>
                  <a:txBody>
                    <a:bodyPr/>
                    <a:lstStyle/>
                    <a:p>
                      <a:r>
                        <a:rPr lang="ru-RU" dirty="0" smtClean="0"/>
                        <a:t>А</a:t>
                      </a:r>
                      <a:endParaRPr lang="ru-RU" dirty="0"/>
                    </a:p>
                  </a:txBody>
                  <a:tcPr/>
                </a:tc>
                <a:tc>
                  <a:txBody>
                    <a:bodyPr/>
                    <a:lstStyle/>
                    <a:p>
                      <a:r>
                        <a:rPr lang="ru-RU" dirty="0" smtClean="0"/>
                        <a:t>Высокая</a:t>
                      </a:r>
                      <a:endParaRPr lang="ru-RU" dirty="0"/>
                    </a:p>
                  </a:txBody>
                  <a:tcPr/>
                </a:tc>
              </a:tr>
            </a:tbl>
          </a:graphicData>
        </a:graphic>
      </p:graphicFrame>
    </p:spTree>
    <p:extLst>
      <p:ext uri="{BB962C8B-B14F-4D97-AF65-F5344CB8AC3E}">
        <p14:creationId xmlns:p14="http://schemas.microsoft.com/office/powerpoint/2010/main" val="316656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332656"/>
            <a:ext cx="7467600" cy="6120680"/>
          </a:xfrm>
        </p:spPr>
        <p:txBody>
          <a:bodyPr>
            <a:normAutofit/>
          </a:bodyPr>
          <a:lstStyle/>
          <a:p>
            <a:pPr marL="0" indent="0">
              <a:buNone/>
            </a:pPr>
            <a:r>
              <a:rPr lang="ru-RU" dirty="0"/>
              <a:t>Режим приема медикаментов</a:t>
            </a:r>
          </a:p>
          <a:p>
            <a:pPr marL="0" indent="0">
              <a:buNone/>
            </a:pPr>
            <a:r>
              <a:rPr lang="ru-RU" dirty="0" err="1"/>
              <a:t>Мифепристон</a:t>
            </a:r>
            <a:r>
              <a:rPr lang="ru-RU" dirty="0"/>
              <a:t> табл. 200 мг (600мг) </a:t>
            </a:r>
            <a:r>
              <a:rPr lang="ru-RU" dirty="0" err="1"/>
              <a:t>per</a:t>
            </a:r>
            <a:r>
              <a:rPr lang="ru-RU" dirty="0"/>
              <a:t> </a:t>
            </a:r>
            <a:r>
              <a:rPr lang="ru-RU" dirty="0" err="1"/>
              <a:t>os</a:t>
            </a:r>
            <a:r>
              <a:rPr lang="ru-RU" dirty="0"/>
              <a:t>.</a:t>
            </a:r>
          </a:p>
          <a:p>
            <a:pPr marL="0" indent="0">
              <a:buNone/>
            </a:pPr>
            <a:r>
              <a:rPr lang="ru-RU" dirty="0"/>
              <a:t>Через 24-48 часов - </a:t>
            </a:r>
            <a:r>
              <a:rPr lang="ru-RU" dirty="0" err="1"/>
              <a:t>мизопростол</a:t>
            </a:r>
            <a:r>
              <a:rPr lang="ru-RU" dirty="0"/>
              <a:t> табл. 400 мкг </a:t>
            </a:r>
            <a:r>
              <a:rPr lang="ru-RU" dirty="0" err="1"/>
              <a:t>per</a:t>
            </a:r>
            <a:r>
              <a:rPr lang="ru-RU" dirty="0"/>
              <a:t> </a:t>
            </a:r>
            <a:r>
              <a:rPr lang="ru-RU" dirty="0" err="1"/>
              <a:t>os</a:t>
            </a:r>
            <a:r>
              <a:rPr lang="ru-RU" dirty="0"/>
              <a:t> при </a:t>
            </a:r>
            <a:r>
              <a:rPr lang="ru-RU" dirty="0" smtClean="0"/>
              <a:t>сроках до </a:t>
            </a:r>
            <a:r>
              <a:rPr lang="ru-RU" dirty="0"/>
              <a:t>49 дней аменореи или 800 мкг </a:t>
            </a:r>
            <a:r>
              <a:rPr lang="ru-RU" dirty="0" err="1"/>
              <a:t>сублингвально</a:t>
            </a:r>
            <a:r>
              <a:rPr lang="ru-RU" dirty="0"/>
              <a:t>, </a:t>
            </a:r>
            <a:r>
              <a:rPr lang="ru-RU" dirty="0" err="1"/>
              <a:t>буккально</a:t>
            </a:r>
            <a:r>
              <a:rPr lang="ru-RU" dirty="0"/>
              <a:t> или </a:t>
            </a:r>
            <a:r>
              <a:rPr lang="ru-RU" dirty="0" smtClean="0"/>
              <a:t>вагинально при </a:t>
            </a:r>
            <a:r>
              <a:rPr lang="ru-RU" dirty="0"/>
              <a:t>сроках до 63 дней аменореи57.</a:t>
            </a:r>
          </a:p>
          <a:p>
            <a:pPr marL="0" indent="0">
              <a:buNone/>
            </a:pPr>
            <a:r>
              <a:rPr lang="ru-RU" dirty="0"/>
              <a:t>После 1-й дозы </a:t>
            </a:r>
            <a:r>
              <a:rPr lang="ru-RU" dirty="0" err="1"/>
              <a:t>мизопростола</a:t>
            </a:r>
            <a:r>
              <a:rPr lang="ru-RU" dirty="0"/>
              <a:t> возможно назначение повторно 400 </a:t>
            </a:r>
            <a:r>
              <a:rPr lang="ru-RU" dirty="0" smtClean="0"/>
              <a:t>мкг </a:t>
            </a:r>
            <a:r>
              <a:rPr lang="ru-RU" dirty="0" err="1" smtClean="0"/>
              <a:t>мизопростола</a:t>
            </a:r>
            <a:r>
              <a:rPr lang="ru-RU" dirty="0" smtClean="0"/>
              <a:t> </a:t>
            </a:r>
            <a:r>
              <a:rPr lang="ru-RU" dirty="0" err="1"/>
              <a:t>per</a:t>
            </a:r>
            <a:r>
              <a:rPr lang="ru-RU" dirty="0"/>
              <a:t> </a:t>
            </a:r>
            <a:r>
              <a:rPr lang="ru-RU" dirty="0" err="1"/>
              <a:t>os</a:t>
            </a:r>
            <a:r>
              <a:rPr lang="ru-RU" dirty="0"/>
              <a:t>, если клиническая эффективность недостаточная (</a:t>
            </a:r>
            <a:r>
              <a:rPr lang="ru-RU" dirty="0" smtClean="0"/>
              <a:t>при отсутствии </a:t>
            </a:r>
            <a:r>
              <a:rPr lang="ru-RU" dirty="0"/>
              <a:t>кровянистых выделений).</a:t>
            </a:r>
          </a:p>
          <a:p>
            <a:pPr marL="0" indent="0">
              <a:buNone/>
            </a:pPr>
            <a:endParaRPr lang="ru-RU" dirty="0" smtClean="0"/>
          </a:p>
          <a:p>
            <a:pPr marL="0" indent="0">
              <a:buNone/>
            </a:pPr>
            <a:r>
              <a:rPr lang="ru-RU" dirty="0" smtClean="0"/>
              <a:t>Оценка </a:t>
            </a:r>
            <a:r>
              <a:rPr lang="ru-RU" dirty="0"/>
              <a:t>эффективности прерывания беременности через 14 дней.</a:t>
            </a:r>
          </a:p>
        </p:txBody>
      </p:sp>
    </p:spTree>
    <p:extLst>
      <p:ext uri="{BB962C8B-B14F-4D97-AF65-F5344CB8AC3E}">
        <p14:creationId xmlns:p14="http://schemas.microsoft.com/office/powerpoint/2010/main" val="343850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Юридические аспекты прерывания беременности</a:t>
            </a:r>
          </a:p>
        </p:txBody>
      </p:sp>
      <p:sp>
        <p:nvSpPr>
          <p:cNvPr id="3" name="Объект 2"/>
          <p:cNvSpPr>
            <a:spLocks noGrp="1"/>
          </p:cNvSpPr>
          <p:nvPr>
            <p:ph sz="quarter" idx="1"/>
          </p:nvPr>
        </p:nvSpPr>
        <p:spPr>
          <a:xfrm>
            <a:off x="457200" y="1600200"/>
            <a:ext cx="7467600" cy="4997152"/>
          </a:xfrm>
        </p:spPr>
        <p:txBody>
          <a:bodyPr>
            <a:normAutofit fontScale="70000" lnSpcReduction="20000"/>
          </a:bodyPr>
          <a:lstStyle/>
          <a:p>
            <a:endParaRPr lang="ru-RU" dirty="0" smtClean="0"/>
          </a:p>
          <a:p>
            <a:r>
              <a:rPr lang="ru-RU" dirty="0" smtClean="0"/>
              <a:t>В </a:t>
            </a:r>
            <a:r>
              <a:rPr lang="ru-RU" dirty="0"/>
              <a:t>соответствии со статьей 56 "Искусственное прерывание беременности" Федерального закона от 21 ноября 2011 г. N 323-ФЗ "Об основах охраны здоровья граждан в Российской Федерации", каждая женщина имеет право самостоятельно решать вопрос о материнстве. Искусственное прерывание беременности проводится по желанию женщины при сроке беременности до 12 недель при наличии информированного добровольного </a:t>
            </a:r>
            <a:r>
              <a:rPr lang="ru-RU" dirty="0" smtClean="0"/>
              <a:t>согласия.</a:t>
            </a:r>
          </a:p>
          <a:p>
            <a:endParaRPr lang="ru-RU" dirty="0" smtClean="0"/>
          </a:p>
          <a:p>
            <a:r>
              <a:rPr lang="ru-RU" dirty="0" smtClean="0"/>
              <a:t>Министерством </a:t>
            </a:r>
            <a:r>
              <a:rPr lang="ru-RU" dirty="0"/>
              <a:t>здравоохранения и социального развития Российской Федерации утвержден приказ от 17 мая 2007 г. N 335 "О рекомендуемом образце информированного добровольного согласия на проведение искусственного прерывания беременности при сроке до 12 недель". Настоящим приказом предусмотрено письменное согласие женщины на медицинское вмешательство на основании предоставленной медицинским работником в доступной форме полной информации о целях, методах оказания медицинской помощи, связанном с ними риске, возможных вариантах медицинского вмешательства, о его последствиях, а также о предполагаемых результатах оказания медицинской помощи.</a:t>
            </a:r>
          </a:p>
        </p:txBody>
      </p:sp>
    </p:spTree>
    <p:extLst>
      <p:ext uri="{BB962C8B-B14F-4D97-AF65-F5344CB8AC3E}">
        <p14:creationId xmlns:p14="http://schemas.microsoft.com/office/powerpoint/2010/main" val="809184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260648"/>
            <a:ext cx="7673280" cy="6213304"/>
          </a:xfrm>
        </p:spPr>
        <p:txBody>
          <a:bodyPr>
            <a:normAutofit fontScale="92500"/>
          </a:bodyPr>
          <a:lstStyle/>
          <a:p>
            <a:pPr marL="0" indent="0">
              <a:buNone/>
            </a:pPr>
            <a:r>
              <a:rPr lang="ru-RU" dirty="0"/>
              <a:t>Для прерывания беременности пациентка во время 2-го визита в</a:t>
            </a:r>
          </a:p>
          <a:p>
            <a:pPr marL="0" indent="0">
              <a:buNone/>
            </a:pPr>
            <a:r>
              <a:rPr lang="ru-RU" dirty="0"/>
              <a:t>присутствии врача принимает первый препарат из комбинации ЛС:</a:t>
            </a:r>
          </a:p>
          <a:p>
            <a:pPr marL="0" indent="0">
              <a:buNone/>
            </a:pPr>
            <a:r>
              <a:rPr lang="ru-RU" dirty="0" err="1"/>
              <a:t>мифепристон</a:t>
            </a:r>
            <a:r>
              <a:rPr lang="ru-RU" dirty="0"/>
              <a:t> однократно внутрь в дозе 200 мг (1 таблетка), согласно</a:t>
            </a:r>
          </a:p>
          <a:p>
            <a:pPr marL="0" indent="0">
              <a:buNone/>
            </a:pPr>
            <a:r>
              <a:rPr lang="ru-RU" dirty="0"/>
              <a:t>рекомендациям ВОЗ (2012) или 600 мг (3 таблетки), согласно </a:t>
            </a:r>
            <a:r>
              <a:rPr lang="ru-RU" dirty="0" smtClean="0"/>
              <a:t>инструкции препарата</a:t>
            </a:r>
            <a:r>
              <a:rPr lang="ru-RU" dirty="0"/>
              <a:t>. </a:t>
            </a:r>
            <a:r>
              <a:rPr lang="ru-RU" dirty="0" err="1"/>
              <a:t>Мифепристон</a:t>
            </a:r>
            <a:r>
              <a:rPr lang="ru-RU" dirty="0"/>
              <a:t> в дозе 200 мг обладает </a:t>
            </a:r>
            <a:r>
              <a:rPr lang="ru-RU" dirty="0" smtClean="0"/>
              <a:t>сопоставимой эффективностью </a:t>
            </a:r>
            <a:r>
              <a:rPr lang="ru-RU" dirty="0"/>
              <a:t>с дозой 600 мг (уровень доказательности </a:t>
            </a:r>
            <a:r>
              <a:rPr lang="ru-RU" dirty="0" smtClean="0"/>
              <a:t>IA.</a:t>
            </a:r>
            <a:endParaRPr lang="ru-RU" dirty="0"/>
          </a:p>
          <a:p>
            <a:pPr marL="0" indent="0">
              <a:buNone/>
            </a:pPr>
            <a:r>
              <a:rPr lang="ru-RU" dirty="0"/>
              <a:t>Динамическое наблюдение за пациенткой осуществляется врачом в</a:t>
            </a:r>
          </a:p>
          <a:p>
            <a:pPr marL="0" indent="0">
              <a:buNone/>
            </a:pPr>
            <a:r>
              <a:rPr lang="ru-RU" dirty="0"/>
              <a:t>течение 1-2 часов после приема препарата, затем пациентка отпускается</a:t>
            </a:r>
          </a:p>
          <a:p>
            <a:pPr marL="0" indent="0">
              <a:buNone/>
            </a:pPr>
            <a:r>
              <a:rPr lang="ru-RU" dirty="0"/>
              <a:t>домой с предоставлением ей контактов для общения с </a:t>
            </a:r>
            <a:r>
              <a:rPr lang="ru-RU" dirty="0" smtClean="0"/>
              <a:t>медицинским персоналом </a:t>
            </a:r>
            <a:r>
              <a:rPr lang="ru-RU" dirty="0"/>
              <a:t>при необходимости.</a:t>
            </a:r>
          </a:p>
          <a:p>
            <a:pPr marL="0" indent="0">
              <a:buNone/>
            </a:pPr>
            <a:endParaRPr lang="ru-RU" dirty="0"/>
          </a:p>
        </p:txBody>
      </p:sp>
    </p:spTree>
    <p:extLst>
      <p:ext uri="{BB962C8B-B14F-4D97-AF65-F5344CB8AC3E}">
        <p14:creationId xmlns:p14="http://schemas.microsoft.com/office/powerpoint/2010/main" val="893558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67600" cy="796950"/>
          </a:xfrm>
        </p:spPr>
        <p:txBody>
          <a:bodyPr/>
          <a:lstStyle/>
          <a:p>
            <a:r>
              <a:rPr lang="ru-RU" dirty="0"/>
              <a:t>3-й визит</a:t>
            </a:r>
          </a:p>
        </p:txBody>
      </p:sp>
      <p:sp>
        <p:nvSpPr>
          <p:cNvPr id="3" name="Объект 2"/>
          <p:cNvSpPr>
            <a:spLocks noGrp="1"/>
          </p:cNvSpPr>
          <p:nvPr>
            <p:ph sz="quarter" idx="1"/>
          </p:nvPr>
        </p:nvSpPr>
        <p:spPr>
          <a:xfrm>
            <a:off x="457200" y="1600200"/>
            <a:ext cx="7859216" cy="5257800"/>
          </a:xfrm>
        </p:spPr>
        <p:txBody>
          <a:bodyPr>
            <a:normAutofit fontScale="70000" lnSpcReduction="20000"/>
          </a:bodyPr>
          <a:lstStyle/>
          <a:p>
            <a:pPr marL="0" indent="0">
              <a:buNone/>
            </a:pPr>
            <a:r>
              <a:rPr lang="ru-RU" dirty="0"/>
              <a:t>Следующий визит осуществляется через 24-48 часов после приема</a:t>
            </a:r>
          </a:p>
          <a:p>
            <a:pPr marL="0" indent="0">
              <a:buNone/>
            </a:pPr>
            <a:r>
              <a:rPr lang="ru-RU" dirty="0" err="1"/>
              <a:t>мифепристона</a:t>
            </a:r>
            <a:r>
              <a:rPr lang="ru-RU" dirty="0"/>
              <a:t>.</a:t>
            </a:r>
          </a:p>
          <a:p>
            <a:pPr marL="0" indent="0">
              <a:buNone/>
            </a:pPr>
            <a:r>
              <a:rPr lang="ru-RU" dirty="0"/>
              <a:t>На визите у врача пациентка принимает второй препарат из</a:t>
            </a:r>
          </a:p>
          <a:p>
            <a:pPr marL="0" indent="0">
              <a:buNone/>
            </a:pPr>
            <a:r>
              <a:rPr lang="ru-RU" dirty="0"/>
              <a:t>комбинации лекарственных средств: </a:t>
            </a:r>
            <a:r>
              <a:rPr lang="ru-RU" dirty="0" err="1"/>
              <a:t>мизопростол</a:t>
            </a:r>
            <a:r>
              <a:rPr lang="ru-RU" dirty="0"/>
              <a:t> 400 мкг (2 таблетки)</a:t>
            </a:r>
          </a:p>
          <a:p>
            <a:pPr marL="0" indent="0">
              <a:buNone/>
            </a:pPr>
            <a:r>
              <a:rPr lang="ru-RU" dirty="0"/>
              <a:t>внутрь при сроке до 49 дней или 800 мкг (4 таблетки) </a:t>
            </a:r>
            <a:r>
              <a:rPr lang="ru-RU" dirty="0" err="1"/>
              <a:t>сублингвально</a:t>
            </a:r>
            <a:r>
              <a:rPr lang="ru-RU" dirty="0"/>
              <a:t>,</a:t>
            </a:r>
          </a:p>
          <a:p>
            <a:pPr marL="0" indent="0">
              <a:buNone/>
            </a:pPr>
            <a:r>
              <a:rPr lang="ru-RU" dirty="0" err="1"/>
              <a:t>буккально</a:t>
            </a:r>
            <a:r>
              <a:rPr lang="ru-RU" dirty="0"/>
              <a:t> или вагинально при задержке до 63 дней.</a:t>
            </a:r>
          </a:p>
          <a:p>
            <a:pPr marL="0" indent="0">
              <a:buNone/>
            </a:pPr>
            <a:r>
              <a:rPr lang="ru-RU" dirty="0"/>
              <a:t>Динамическое наблюдение за пациенткой осуществляется в течение 3-</a:t>
            </a:r>
          </a:p>
          <a:p>
            <a:pPr marL="0" indent="0">
              <a:buNone/>
            </a:pPr>
            <a:r>
              <a:rPr lang="ru-RU" dirty="0"/>
              <a:t>4 часов после приема </a:t>
            </a:r>
            <a:r>
              <a:rPr lang="ru-RU" dirty="0" err="1"/>
              <a:t>мизопростола</a:t>
            </a:r>
            <a:r>
              <a:rPr lang="ru-RU" dirty="0"/>
              <a:t>. После приема </a:t>
            </a:r>
            <a:r>
              <a:rPr lang="ru-RU" dirty="0" err="1"/>
              <a:t>мизопростола</a:t>
            </a:r>
            <a:r>
              <a:rPr lang="ru-RU" dirty="0"/>
              <a:t> у</a:t>
            </a:r>
          </a:p>
          <a:p>
            <a:pPr marL="0" indent="0">
              <a:buNone/>
            </a:pPr>
            <a:r>
              <a:rPr lang="ru-RU" dirty="0"/>
              <a:t>большинства пациенток начинаются кровянистые выделения. Если через 3-4</a:t>
            </a:r>
          </a:p>
          <a:p>
            <a:pPr marL="0" indent="0">
              <a:buNone/>
            </a:pPr>
            <a:r>
              <a:rPr lang="ru-RU" dirty="0"/>
              <a:t>часа наблюдения в клинике кровянистые выделения из половых путей не</a:t>
            </a:r>
          </a:p>
          <a:p>
            <a:pPr marL="0" indent="0">
              <a:buNone/>
            </a:pPr>
            <a:r>
              <a:rPr lang="ru-RU" dirty="0"/>
              <a:t>начались, назначают повторную дозу </a:t>
            </a:r>
            <a:r>
              <a:rPr lang="ru-RU" dirty="0" err="1"/>
              <a:t>мизопростола</a:t>
            </a:r>
            <a:r>
              <a:rPr lang="ru-RU" dirty="0"/>
              <a:t> 400 мкг перорально или</a:t>
            </a:r>
          </a:p>
          <a:p>
            <a:pPr marL="0" indent="0">
              <a:buNone/>
            </a:pPr>
            <a:r>
              <a:rPr lang="ru-RU" dirty="0" err="1"/>
              <a:t>сублингвально</a:t>
            </a:r>
            <a:r>
              <a:rPr lang="ru-RU" dirty="0"/>
              <a:t>, пациентку оставляют под наблюдением еще на 1-1,5 часа.</a:t>
            </a:r>
          </a:p>
          <a:p>
            <a:pPr marL="0" indent="0">
              <a:buNone/>
            </a:pPr>
            <a:r>
              <a:rPr lang="ru-RU" dirty="0"/>
              <a:t>Таким образом, общая доза </a:t>
            </a:r>
            <a:r>
              <a:rPr lang="ru-RU" dirty="0" err="1"/>
              <a:t>мизопростола</a:t>
            </a:r>
            <a:r>
              <a:rPr lang="ru-RU" dirty="0"/>
              <a:t> может составлять 400-800 мкг.</a:t>
            </a:r>
          </a:p>
          <a:p>
            <a:pPr marL="0" indent="0">
              <a:buNone/>
            </a:pPr>
            <a:endParaRPr lang="ru-RU" dirty="0"/>
          </a:p>
        </p:txBody>
      </p:sp>
    </p:spTree>
    <p:extLst>
      <p:ext uri="{BB962C8B-B14F-4D97-AF65-F5344CB8AC3E}">
        <p14:creationId xmlns:p14="http://schemas.microsoft.com/office/powerpoint/2010/main" val="410971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260648"/>
            <a:ext cx="7601272" cy="6213304"/>
          </a:xfrm>
        </p:spPr>
        <p:txBody>
          <a:bodyPr>
            <a:normAutofit fontScale="92500" lnSpcReduction="20000"/>
          </a:bodyPr>
          <a:lstStyle/>
          <a:p>
            <a:pPr marL="0" indent="0">
              <a:buNone/>
            </a:pPr>
            <a:r>
              <a:rPr lang="ru-RU" dirty="0"/>
              <a:t>Клинические проявления медикаментозного аборта </a:t>
            </a:r>
            <a:r>
              <a:rPr lang="ru-RU" dirty="0" smtClean="0"/>
              <a:t>аналогичны проявлениям </a:t>
            </a:r>
            <a:r>
              <a:rPr lang="ru-RU" dirty="0"/>
              <a:t>самопроизвольного аборта и включают схваткообразную боль, обусловленную сокращением матки, и длительное </a:t>
            </a:r>
            <a:r>
              <a:rPr lang="ru-RU" dirty="0" err="1"/>
              <a:t>менструальноподобное</a:t>
            </a:r>
            <a:r>
              <a:rPr lang="ru-RU" dirty="0"/>
              <a:t> кровотечение. Кровотечение длится в среднем 7-9 дней, но изредка сукровичные выделения могут продолжаться до следующей </a:t>
            </a:r>
            <a:r>
              <a:rPr lang="ru-RU" dirty="0" smtClean="0"/>
              <a:t>менструации.</a:t>
            </a:r>
          </a:p>
          <a:p>
            <a:pPr marL="0" indent="0">
              <a:buNone/>
            </a:pPr>
            <a:r>
              <a:rPr lang="ru-RU" dirty="0" smtClean="0"/>
              <a:t>При </a:t>
            </a:r>
            <a:r>
              <a:rPr lang="ru-RU" dirty="0"/>
              <a:t>сроке беременности 3-4 недели у 95% пациенток аборт протекает как обычная менструация. С увеличением срока беременности отмечаются более обильные кровянистые выделения, чем во время менструации, в связи, с чем у 3-5% пациенток может возникнуть необходимость в проведении </a:t>
            </a:r>
            <a:r>
              <a:rPr lang="ru-RU" dirty="0" err="1"/>
              <a:t>гемостатической</a:t>
            </a:r>
            <a:r>
              <a:rPr lang="ru-RU" dirty="0"/>
              <a:t> терапии. После проведения медикаментозного прерывания беременности крайне редки тяжелые осложнения, требующие оказания неотложной медицинской помощи или переливания крови, но все женщины, которым проводится медикаментозный аборт, должны знать, в какое учреждение следует обращаться при возникновении каких-либо осложнений.</a:t>
            </a:r>
          </a:p>
        </p:txBody>
      </p:sp>
    </p:spTree>
    <p:extLst>
      <p:ext uri="{BB962C8B-B14F-4D97-AF65-F5344CB8AC3E}">
        <p14:creationId xmlns:p14="http://schemas.microsoft.com/office/powerpoint/2010/main" val="3678330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260648"/>
            <a:ext cx="7601272" cy="6213304"/>
          </a:xfrm>
        </p:spPr>
        <p:txBody>
          <a:bodyPr/>
          <a:lstStyle/>
          <a:p>
            <a:pPr marL="0" indent="0">
              <a:buNone/>
            </a:pPr>
            <a:r>
              <a:rPr lang="ru-RU" dirty="0"/>
              <a:t>Во время проведения медикаментозного аборта женщинам с </a:t>
            </a:r>
            <a:r>
              <a:rPr lang="ru-RU" dirty="0" err="1"/>
              <a:t>резусотрицательной</a:t>
            </a:r>
            <a:r>
              <a:rPr lang="ru-RU" dirty="0"/>
              <a:t> принадлежностью крови с целью профилактики возможной</a:t>
            </a:r>
          </a:p>
          <a:p>
            <a:pPr marL="0" indent="0">
              <a:buNone/>
            </a:pPr>
            <a:r>
              <a:rPr lang="ru-RU" dirty="0"/>
              <a:t>резус-сенсибилизации рекомендуется введение </a:t>
            </a:r>
            <a:r>
              <a:rPr lang="ru-RU" dirty="0" smtClean="0"/>
              <a:t>анти-резусного иммуноглобулина.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52936"/>
            <a:ext cx="3528392" cy="235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54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724942"/>
          </a:xfrm>
        </p:spPr>
        <p:txBody>
          <a:bodyPr/>
          <a:lstStyle/>
          <a:p>
            <a:r>
              <a:rPr lang="ru-RU" dirty="0"/>
              <a:t>4-й визит</a:t>
            </a:r>
          </a:p>
        </p:txBody>
      </p:sp>
      <p:sp>
        <p:nvSpPr>
          <p:cNvPr id="3" name="Объект 2"/>
          <p:cNvSpPr>
            <a:spLocks noGrp="1"/>
          </p:cNvSpPr>
          <p:nvPr>
            <p:ph sz="quarter" idx="1"/>
          </p:nvPr>
        </p:nvSpPr>
        <p:spPr>
          <a:xfrm>
            <a:off x="251520" y="1052736"/>
            <a:ext cx="7673280" cy="5421216"/>
          </a:xfrm>
        </p:spPr>
        <p:txBody>
          <a:bodyPr>
            <a:normAutofit fontScale="47500" lnSpcReduction="20000"/>
          </a:bodyPr>
          <a:lstStyle/>
          <a:p>
            <a:pPr marL="0" indent="0">
              <a:buNone/>
            </a:pPr>
            <a:r>
              <a:rPr lang="ru-RU" dirty="0"/>
              <a:t>Контрольный визит для оценки эффективности медикаментозного</a:t>
            </a:r>
          </a:p>
          <a:p>
            <a:pPr marL="0" indent="0">
              <a:buNone/>
            </a:pPr>
            <a:r>
              <a:rPr lang="ru-RU" dirty="0"/>
              <a:t>аборта необходимо проводить не ранее 14-го дня от приема </a:t>
            </a:r>
            <a:r>
              <a:rPr lang="ru-RU" dirty="0" err="1"/>
              <a:t>мифепристона</a:t>
            </a:r>
            <a:r>
              <a:rPr lang="ru-RU" dirty="0"/>
              <a:t>.</a:t>
            </a:r>
          </a:p>
          <a:p>
            <a:pPr marL="0" indent="0">
              <a:buNone/>
            </a:pPr>
            <a:r>
              <a:rPr lang="ru-RU" dirty="0"/>
              <a:t>Более ранняя оценка эффективности метода может привести к увеличению</a:t>
            </a:r>
          </a:p>
          <a:p>
            <a:pPr marL="0" indent="0">
              <a:buNone/>
            </a:pPr>
            <a:r>
              <a:rPr lang="ru-RU" dirty="0"/>
              <a:t>ложной диагностики несостоявшегося аборта.</a:t>
            </a:r>
          </a:p>
          <a:p>
            <a:pPr marL="0" indent="0">
              <a:buNone/>
            </a:pPr>
            <a:r>
              <a:rPr lang="ru-RU" dirty="0"/>
              <a:t>Проводится оценка общего состояния, гинекологический осмотр.</a:t>
            </a:r>
          </a:p>
          <a:p>
            <a:pPr marL="0" indent="0">
              <a:buNone/>
            </a:pPr>
            <a:r>
              <a:rPr lang="ru-RU" dirty="0"/>
              <a:t>Обращают внимание на характер и интенсивность кровянистых выделений,</a:t>
            </a:r>
          </a:p>
          <a:p>
            <a:pPr marL="0" indent="0">
              <a:buNone/>
            </a:pPr>
            <a:r>
              <a:rPr lang="ru-RU" dirty="0"/>
              <a:t>абдоминальные боли, слабость, наличие гипертермии. Оценивают состояние</a:t>
            </a:r>
          </a:p>
          <a:p>
            <a:pPr marL="0" indent="0">
              <a:buNone/>
            </a:pPr>
            <a:r>
              <a:rPr lang="ru-RU" dirty="0"/>
              <a:t>внутренних половых органов (шейка матки, размеры и консистенция матки,</a:t>
            </a:r>
          </a:p>
          <a:p>
            <a:pPr marL="0" indent="0">
              <a:buNone/>
            </a:pPr>
            <a:r>
              <a:rPr lang="ru-RU" dirty="0"/>
              <a:t>состояние придатков, болезненные ощущения во время гинекологического</a:t>
            </a:r>
          </a:p>
          <a:p>
            <a:pPr marL="0" indent="0">
              <a:buNone/>
            </a:pPr>
            <a:r>
              <a:rPr lang="ru-RU" dirty="0"/>
              <a:t>исследования).</a:t>
            </a:r>
          </a:p>
          <a:p>
            <a:pPr marL="0" indent="0">
              <a:buNone/>
            </a:pPr>
            <a:r>
              <a:rPr lang="ru-RU" dirty="0"/>
              <a:t>Оценка эффективности метода осуществляется на основании</a:t>
            </a:r>
          </a:p>
          <a:p>
            <a:pPr marL="0" indent="0">
              <a:buNone/>
            </a:pPr>
            <a:r>
              <a:rPr lang="ru-RU" dirty="0"/>
              <a:t>констатации положительного исхода, подтвержденного гинекологическим</a:t>
            </a:r>
          </a:p>
          <a:p>
            <a:pPr marL="0" indent="0">
              <a:buNone/>
            </a:pPr>
            <a:r>
              <a:rPr lang="ru-RU" dirty="0"/>
              <a:t>осмотром (нормальные размеры матки, отсутствие болезненных ощущений,</a:t>
            </a:r>
          </a:p>
          <a:p>
            <a:pPr marL="0" indent="0">
              <a:buNone/>
            </a:pPr>
            <a:r>
              <a:rPr lang="ru-RU" dirty="0"/>
              <a:t>незначительные </a:t>
            </a:r>
            <a:r>
              <a:rPr lang="ru-RU" dirty="0" err="1"/>
              <a:t>слизисто</a:t>
            </a:r>
            <a:r>
              <a:rPr lang="ru-RU" dirty="0"/>
              <a:t>-кровянистые выделения), ультразвуковым</a:t>
            </a:r>
          </a:p>
          <a:p>
            <a:pPr marL="0" indent="0">
              <a:buNone/>
            </a:pPr>
            <a:r>
              <a:rPr lang="ru-RU" dirty="0"/>
              <a:t>исследованием (отсутствие плодного яйца в матке, а также его элементов и</a:t>
            </a:r>
          </a:p>
          <a:p>
            <a:pPr marL="0" indent="0">
              <a:buNone/>
            </a:pPr>
            <a:r>
              <a:rPr lang="ru-RU" dirty="0"/>
              <a:t>состояния эндометрия) и клинического обследования (снижение уровня (3-</a:t>
            </a:r>
          </a:p>
          <a:p>
            <a:pPr marL="0" indent="0">
              <a:buNone/>
            </a:pPr>
            <a:r>
              <a:rPr lang="ru-RU" dirty="0"/>
              <a:t>ХГЧ в периферической крови). По показаниям может быть выполнен общий</a:t>
            </a:r>
          </a:p>
          <a:p>
            <a:pPr marL="0" indent="0">
              <a:buNone/>
            </a:pPr>
            <a:r>
              <a:rPr lang="ru-RU" dirty="0"/>
              <a:t>анализ крови.</a:t>
            </a:r>
          </a:p>
          <a:p>
            <a:pPr marL="0" indent="0">
              <a:buNone/>
            </a:pPr>
            <a:r>
              <a:rPr lang="ru-RU" dirty="0"/>
              <a:t>В случае выявления неэффективности медикаментозного аборта</a:t>
            </a:r>
          </a:p>
          <a:p>
            <a:pPr marL="0" indent="0">
              <a:buNone/>
            </a:pPr>
            <a:r>
              <a:rPr lang="ru-RU" dirty="0"/>
              <a:t>(неполный аборт или прогрессирующая беременность) на контрольном</a:t>
            </a:r>
          </a:p>
          <a:p>
            <a:pPr marL="0" indent="0">
              <a:buNone/>
            </a:pPr>
            <a:r>
              <a:rPr lang="ru-RU" dirty="0"/>
              <a:t>визите, женщине проводится вакуум-аспирация содержимого полости матки.</a:t>
            </a:r>
          </a:p>
          <a:p>
            <a:pPr marL="0" indent="0">
              <a:buNone/>
            </a:pPr>
            <a:r>
              <a:rPr lang="ru-RU" dirty="0"/>
              <a:t>Во время контрольного визита пациентки обсуждаются вопросы</a:t>
            </a:r>
          </a:p>
          <a:p>
            <a:pPr marL="0" indent="0">
              <a:buNone/>
            </a:pPr>
            <a:r>
              <a:rPr lang="ru-RU" dirty="0"/>
              <a:t>контрацепции и реабилитационные мероприятия (по показаниям), если они</a:t>
            </a:r>
          </a:p>
          <a:p>
            <a:pPr marL="0" indent="0">
              <a:buNone/>
            </a:pPr>
            <a:r>
              <a:rPr lang="ru-RU" dirty="0"/>
              <a:t>по каким-либо причинам не были обсуждены ранее.</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307" y="4149080"/>
            <a:ext cx="2887429" cy="248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60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r>
              <a:rPr lang="ru-RU" dirty="0" smtClean="0"/>
              <a:t>Заключение:</a:t>
            </a:r>
            <a:endParaRPr lang="ru-RU" dirty="0"/>
          </a:p>
        </p:txBody>
      </p:sp>
      <p:sp>
        <p:nvSpPr>
          <p:cNvPr id="3" name="Объект 2"/>
          <p:cNvSpPr>
            <a:spLocks noGrp="1"/>
          </p:cNvSpPr>
          <p:nvPr>
            <p:ph sz="quarter" idx="1"/>
          </p:nvPr>
        </p:nvSpPr>
        <p:spPr>
          <a:xfrm>
            <a:off x="395536" y="1124744"/>
            <a:ext cx="7529264" cy="5349208"/>
          </a:xfrm>
        </p:spPr>
        <p:txBody>
          <a:bodyPr>
            <a:normAutofit fontScale="92500" lnSpcReduction="10000"/>
          </a:bodyPr>
          <a:lstStyle/>
          <a:p>
            <a:pPr marL="0" indent="0">
              <a:buNone/>
            </a:pPr>
            <a:r>
              <a:rPr lang="ru-RU" dirty="0"/>
              <a:t>Настоящими клиническими рекомендациями (протоколом </a:t>
            </a:r>
            <a:r>
              <a:rPr lang="ru-RU" dirty="0" smtClean="0"/>
              <a:t>лечения)использование </a:t>
            </a:r>
            <a:r>
              <a:rPr lang="ru-RU" dirty="0"/>
              <a:t>медикаментозного прерывания беременности </a:t>
            </a:r>
            <a:r>
              <a:rPr lang="ru-RU" dirty="0" err="1" smtClean="0"/>
              <a:t>разрешенов</a:t>
            </a:r>
            <a:r>
              <a:rPr lang="ru-RU" dirty="0" smtClean="0"/>
              <a:t> </a:t>
            </a:r>
            <a:r>
              <a:rPr lang="ru-RU" dirty="0"/>
              <a:t>сроках до 63 дней аменореи в амбулаторных условиях, что </a:t>
            </a:r>
            <a:r>
              <a:rPr lang="ru-RU" dirty="0" smtClean="0"/>
              <a:t>обосновано высокой </a:t>
            </a:r>
            <a:r>
              <a:rPr lang="ru-RU" dirty="0"/>
              <a:t>степенью доказательности ее эффективности и безопасности, </a:t>
            </a:r>
            <a:r>
              <a:rPr lang="ru-RU" dirty="0" smtClean="0"/>
              <a:t>опираясь на </a:t>
            </a:r>
            <a:r>
              <a:rPr lang="ru-RU" dirty="0"/>
              <a:t>многочисленные исследования, рекомендации профессиональных </a:t>
            </a:r>
            <a:r>
              <a:rPr lang="ru-RU" dirty="0" smtClean="0"/>
              <a:t>сообществ других </a:t>
            </a:r>
            <a:r>
              <a:rPr lang="ru-RU" dirty="0"/>
              <a:t>стран (RCOG, ACOG) и ВОЗ (2012) </a:t>
            </a:r>
            <a:r>
              <a:rPr lang="ru-RU" dirty="0" smtClean="0"/>
              <a:t>а </a:t>
            </a:r>
            <a:r>
              <a:rPr lang="ru-RU" dirty="0"/>
              <a:t>также </a:t>
            </a:r>
            <a:r>
              <a:rPr lang="ru-RU" dirty="0" smtClean="0"/>
              <a:t>имеющийся опыт </a:t>
            </a:r>
            <a:r>
              <a:rPr lang="ru-RU" dirty="0"/>
              <a:t>ряда регионов Российской </a:t>
            </a:r>
            <a:r>
              <a:rPr lang="ru-RU" dirty="0" smtClean="0"/>
              <a:t>Федерации.</a:t>
            </a:r>
            <a:endParaRPr lang="ru-RU" dirty="0"/>
          </a:p>
          <a:p>
            <a:pPr marL="0" indent="0">
              <a:buNone/>
            </a:pPr>
            <a:r>
              <a:rPr lang="ru-RU" dirty="0"/>
              <a:t>Самым распространенным способом прерывания беременности в </a:t>
            </a:r>
            <a:r>
              <a:rPr lang="ru-RU" dirty="0" smtClean="0"/>
              <a:t>России до </a:t>
            </a:r>
            <a:r>
              <a:rPr lang="ru-RU" dirty="0"/>
              <a:t>настоящего времени остается метод дилатации и </a:t>
            </a:r>
            <a:r>
              <a:rPr lang="ru-RU" dirty="0" err="1" smtClean="0"/>
              <a:t>кюретажа</a:t>
            </a:r>
            <a:r>
              <a:rPr lang="ru-RU" dirty="0" smtClean="0"/>
              <a:t> (до </a:t>
            </a:r>
            <a:r>
              <a:rPr lang="ru-RU" dirty="0"/>
              <a:t>80%), который ВОЗ допускает только в исключительных случаях, когда </a:t>
            </a:r>
            <a:r>
              <a:rPr lang="ru-RU" dirty="0" err="1" smtClean="0"/>
              <a:t>нетвозможности</a:t>
            </a:r>
            <a:r>
              <a:rPr lang="ru-RU" dirty="0" smtClean="0"/>
              <a:t> </a:t>
            </a:r>
            <a:r>
              <a:rPr lang="ru-RU" dirty="0"/>
              <a:t>применить более щадящие методы.</a:t>
            </a:r>
          </a:p>
        </p:txBody>
      </p:sp>
    </p:spTree>
    <p:extLst>
      <p:ext uri="{BB962C8B-B14F-4D97-AF65-F5344CB8AC3E}">
        <p14:creationId xmlns:p14="http://schemas.microsoft.com/office/powerpoint/2010/main" val="719782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317504" cy="323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3"/>
          <p:cNvSpPr>
            <a:spLocks noGrp="1"/>
          </p:cNvSpPr>
          <p:nvPr>
            <p:ph sz="quarter" idx="1"/>
          </p:nvPr>
        </p:nvSpPr>
        <p:spPr/>
        <p:txBody>
          <a:bodyPr/>
          <a:lstStyle/>
          <a:p>
            <a:endParaRPr lang="ru-RU"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264" y="3068960"/>
            <a:ext cx="3858005" cy="289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725144"/>
            <a:ext cx="2901084" cy="193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275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188640"/>
            <a:ext cx="7601272" cy="6285312"/>
          </a:xfrm>
        </p:spPr>
        <p:txBody>
          <a:bodyPr>
            <a:normAutofit fontScale="92500" lnSpcReduction="10000"/>
          </a:bodyPr>
          <a:lstStyle/>
          <a:p>
            <a:pPr marL="0" indent="0">
              <a:buNone/>
            </a:pPr>
            <a:r>
              <a:rPr lang="ru-RU" dirty="0"/>
              <a:t>Согласно рекомендациям ВОЗ (2012), предпочтительными </a:t>
            </a:r>
            <a:r>
              <a:rPr lang="ru-RU" dirty="0" smtClean="0"/>
              <a:t>методами выполнения </a:t>
            </a:r>
            <a:r>
              <a:rPr lang="ru-RU" dirty="0"/>
              <a:t>прерывания беременности в I триместре являются </a:t>
            </a:r>
            <a:r>
              <a:rPr lang="ru-RU" dirty="0" smtClean="0"/>
              <a:t>аспирация (мануальная </a:t>
            </a:r>
            <a:r>
              <a:rPr lang="ru-RU" dirty="0"/>
              <a:t>или электрическая) и медикаментозный аборт (</a:t>
            </a:r>
            <a:r>
              <a:rPr lang="ru-RU" dirty="0" smtClean="0"/>
              <a:t>применение </a:t>
            </a:r>
            <a:r>
              <a:rPr lang="ru-RU" dirty="0" err="1" smtClean="0"/>
              <a:t>мифепристона</a:t>
            </a:r>
            <a:r>
              <a:rPr lang="ru-RU" dirty="0" smtClean="0"/>
              <a:t> </a:t>
            </a:r>
            <a:r>
              <a:rPr lang="ru-RU" dirty="0"/>
              <a:t>с </a:t>
            </a:r>
            <a:r>
              <a:rPr lang="ru-RU" dirty="0" err="1"/>
              <a:t>мизопростолом</a:t>
            </a:r>
            <a:r>
              <a:rPr lang="ru-RU" dirty="0"/>
              <a:t>) </a:t>
            </a:r>
            <a:r>
              <a:rPr lang="ru-RU" dirty="0" smtClean="0"/>
              <a:t>. </a:t>
            </a:r>
            <a:r>
              <a:rPr lang="ru-RU" dirty="0"/>
              <a:t>Более 90% всех абортов в </a:t>
            </a:r>
            <a:r>
              <a:rPr lang="ru-RU" dirty="0" smtClean="0"/>
              <a:t>России выполняются </a:t>
            </a:r>
            <a:r>
              <a:rPr lang="ru-RU" dirty="0"/>
              <a:t>на сроке до 12 недель беременности, но только 23% из них - до </a:t>
            </a:r>
            <a:r>
              <a:rPr lang="ru-RU" dirty="0" smtClean="0"/>
              <a:t>6 недель</a:t>
            </a:r>
            <a:r>
              <a:rPr lang="ru-RU" dirty="0"/>
              <a:t>, хотя известно, что наименьшее число и тяжесть осложнении </a:t>
            </a:r>
            <a:r>
              <a:rPr lang="ru-RU" dirty="0" smtClean="0"/>
              <a:t>отмечается при </a:t>
            </a:r>
            <a:r>
              <a:rPr lang="ru-RU" dirty="0"/>
              <a:t>прерывании беременности в ранние сроки, при этом </a:t>
            </a:r>
            <a:r>
              <a:rPr lang="ru-RU" dirty="0" smtClean="0"/>
              <a:t>медикаментозные аборты </a:t>
            </a:r>
            <a:r>
              <a:rPr lang="ru-RU" dirty="0"/>
              <a:t>в основном осуществляются в коммерческих структурах </a:t>
            </a:r>
            <a:r>
              <a:rPr lang="ru-RU" dirty="0" smtClean="0"/>
              <a:t>.</a:t>
            </a:r>
            <a:endParaRPr lang="ru-RU" dirty="0"/>
          </a:p>
          <a:p>
            <a:pPr marL="0" indent="0">
              <a:buNone/>
            </a:pPr>
            <a:r>
              <a:rPr lang="ru-RU" dirty="0"/>
              <a:t>Следует также отметить, аборты, выполненные методом </a:t>
            </a:r>
            <a:r>
              <a:rPr lang="ru-RU" dirty="0" smtClean="0"/>
              <a:t>вакуум-</a:t>
            </a:r>
            <a:r>
              <a:rPr lang="ru-RU" dirty="0" err="1" smtClean="0"/>
              <a:t>аспирации,составляют</a:t>
            </a:r>
            <a:r>
              <a:rPr lang="ru-RU" dirty="0" smtClean="0"/>
              <a:t> </a:t>
            </a:r>
            <a:r>
              <a:rPr lang="ru-RU" dirty="0"/>
              <a:t>лишь 20-25% </a:t>
            </a:r>
            <a:r>
              <a:rPr lang="ru-RU" dirty="0" smtClean="0"/>
              <a:t>. </a:t>
            </a:r>
            <a:r>
              <a:rPr lang="ru-RU" dirty="0"/>
              <a:t>Государственные учреждения здравоохранения</a:t>
            </a:r>
          </a:p>
          <a:p>
            <a:pPr marL="0" indent="0">
              <a:buNone/>
            </a:pPr>
            <a:r>
              <a:rPr lang="ru-RU" dirty="0"/>
              <a:t>продолжают выполнять аборт хирургическим методом, несмотря на его </a:t>
            </a:r>
            <a:r>
              <a:rPr lang="ru-RU" dirty="0" smtClean="0"/>
              <a:t>вредные последствия </a:t>
            </a:r>
            <a:r>
              <a:rPr lang="ru-RU" dirty="0"/>
              <a:t>для репродуктивного здоровья. Этот метод необходимо </a:t>
            </a:r>
            <a:r>
              <a:rPr lang="ru-RU" dirty="0" err="1" smtClean="0"/>
              <a:t>исключитьиз</a:t>
            </a:r>
            <a:r>
              <a:rPr lang="ru-RU" dirty="0" smtClean="0"/>
              <a:t> </a:t>
            </a:r>
            <a:r>
              <a:rPr lang="ru-RU" dirty="0"/>
              <a:t>повседневной клинической практики.</a:t>
            </a:r>
          </a:p>
        </p:txBody>
      </p:sp>
    </p:spTree>
    <p:extLst>
      <p:ext uri="{BB962C8B-B14F-4D97-AF65-F5344CB8AC3E}">
        <p14:creationId xmlns:p14="http://schemas.microsoft.com/office/powerpoint/2010/main" val="22860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260648"/>
            <a:ext cx="7673280" cy="6213304"/>
          </a:xfrm>
        </p:spPr>
        <p:txBody>
          <a:bodyPr/>
          <a:lstStyle/>
          <a:p>
            <a:pPr marL="0" indent="0">
              <a:buNone/>
            </a:pPr>
            <a:endParaRPr lang="ru-RU" dirty="0" smtClean="0"/>
          </a:p>
          <a:p>
            <a:pPr marL="0" indent="0">
              <a:buNone/>
            </a:pPr>
            <a:endParaRPr lang="ru-RU" dirty="0"/>
          </a:p>
          <a:p>
            <a:pPr marL="0" indent="0">
              <a:buNone/>
            </a:pPr>
            <a:r>
              <a:rPr lang="ru-RU" dirty="0" smtClean="0"/>
              <a:t>ВОЗ </a:t>
            </a:r>
            <a:r>
              <a:rPr lang="ru-RU" dirty="0"/>
              <a:t>и NAF дают основания для более широкого </a:t>
            </a:r>
            <a:r>
              <a:rPr lang="ru-RU" dirty="0" smtClean="0"/>
              <a:t>использования современных </a:t>
            </a:r>
            <a:r>
              <a:rPr lang="ru-RU" dirty="0"/>
              <a:t>протоколов медикаментозного аборта в клинической </a:t>
            </a:r>
            <a:r>
              <a:rPr lang="ru-RU" dirty="0" smtClean="0"/>
              <a:t>практике. </a:t>
            </a:r>
            <a:r>
              <a:rPr lang="ru-RU" dirty="0"/>
              <a:t>Опыт зарубежных организаций, а также ряда регионов </a:t>
            </a:r>
            <a:r>
              <a:rPr lang="ru-RU" dirty="0" smtClean="0"/>
              <a:t>России подтверждает</a:t>
            </a:r>
            <a:r>
              <a:rPr lang="ru-RU" dirty="0"/>
              <a:t>, что доступность безопасного аборта не приводит к </a:t>
            </a:r>
            <a:r>
              <a:rPr lang="ru-RU" dirty="0" smtClean="0"/>
              <a:t>увеличению абортов </a:t>
            </a:r>
            <a:r>
              <a:rPr lang="ru-RU" dirty="0"/>
              <a:t>в регионах, а количество осложнений и материнской </a:t>
            </a:r>
            <a:r>
              <a:rPr lang="ru-RU" dirty="0" smtClean="0"/>
              <a:t>смертности значительно снижается.</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509120"/>
            <a:ext cx="3086472" cy="210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554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Спасибо за внимание!</a:t>
            </a:r>
            <a:endParaRPr lang="ru-RU" dirty="0"/>
          </a:p>
        </p:txBody>
      </p:sp>
      <p:sp>
        <p:nvSpPr>
          <p:cNvPr id="3" name="Объект 2"/>
          <p:cNvSpPr>
            <a:spLocks noGrp="1"/>
          </p:cNvSpPr>
          <p:nvPr>
            <p:ph sz="quarter"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7323534" cy="411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90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908720"/>
            <a:ext cx="7467600" cy="4873752"/>
          </a:xfrm>
        </p:spPr>
        <p:txBody>
          <a:bodyPr>
            <a:normAutofit fontScale="92500" lnSpcReduction="20000"/>
          </a:bodyPr>
          <a:lstStyle/>
          <a:p>
            <a:r>
              <a:rPr lang="ru-RU" dirty="0"/>
              <a:t>Прерывание беременности проводится не ранее 48 часов с момента обращения женщины в медицинскую организацию при сроке беременности 4-7 недель и 11-12 недель, но не позднее окончания двенадцатой недели беременности, и не ранее 7 дней - при сроке беременности 8-10 недели беременности</a:t>
            </a:r>
            <a:r>
              <a:rPr lang="ru-RU" dirty="0" smtClean="0"/>
              <a:t>.</a:t>
            </a:r>
          </a:p>
          <a:p>
            <a:r>
              <a:rPr lang="ru-RU" dirty="0"/>
              <a:t>При медикаментозном методе прерывания беременности используются лекарственные средства, зарегистрированные на территории Российской Федерации.</a:t>
            </a:r>
            <a:br>
              <a:rPr lang="ru-RU" dirty="0"/>
            </a:br>
            <a:r>
              <a:rPr lang="ru-RU" dirty="0"/>
              <a:t/>
            </a:r>
            <a:br>
              <a:rPr lang="ru-RU" dirty="0"/>
            </a:br>
            <a:r>
              <a:rPr lang="ru-RU" dirty="0"/>
              <a:t>Незаконное проведение искусственного прерывания беременности влечет за собой уголовную ответственность, установленную законодательством Российской Федерации.</a:t>
            </a:r>
            <a:br>
              <a:rPr lang="ru-RU" dirty="0"/>
            </a:br>
            <a:endParaRPr lang="ru-RU" dirty="0"/>
          </a:p>
        </p:txBody>
      </p:sp>
    </p:spTree>
    <p:extLst>
      <p:ext uri="{BB962C8B-B14F-4D97-AF65-F5344CB8AC3E}">
        <p14:creationId xmlns:p14="http://schemas.microsoft.com/office/powerpoint/2010/main" val="4009087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127500" cy="606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47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88640"/>
            <a:ext cx="7673280" cy="6285312"/>
          </a:xfrm>
        </p:spPr>
        <p:txBody>
          <a:bodyPr>
            <a:normAutofit fontScale="70000" lnSpcReduction="20000"/>
          </a:bodyPr>
          <a:lstStyle/>
          <a:p>
            <a:r>
              <a:rPr lang="ru-RU" dirty="0"/>
              <a:t>Искусственное прерывание беременности медикаментозным методом проводится только врачом акушером-гинекологом в медицинских организациях, имеющих лицензию на оказание медицинской помощи по профилю "акушерство и гинекология (за исключением использования вспомогательных репродуктивных технологий)". В случае необходимости, медицинская организация должна иметь возможность и условия для оказания экстренной хирургической помощи или возможность экстренной медицинской эвакуации в кратчайшие сроки в гинекологический стационар</a:t>
            </a:r>
            <a:r>
              <a:rPr lang="ru-RU" dirty="0" smtClean="0"/>
              <a:t>.</a:t>
            </a:r>
          </a:p>
          <a:p>
            <a:r>
              <a:rPr lang="ru-RU" dirty="0"/>
              <a:t>При первичном обращении женщины для искусственного прерывания беременности по ее желанию врач акушер-гинеколог (в случае его отсутствия - врач общей практики) направляет беременную в кабинет медико-социальной помощи (Центр медико-социальной поддержки беременных, оказавшихся в трудной жизненной ситуации) для консультирования психологом (специалистом по социальной работе), при отсутствии кабинета медико-социальной помощи консультирование проводит врач акушер-гинеколог на основе информированного добровольного согласия женщины [11, 20].</a:t>
            </a:r>
          </a:p>
          <a:p>
            <a:endParaRPr lang="ru-RU" dirty="0"/>
          </a:p>
          <a:p>
            <a:r>
              <a:rPr lang="ru-RU" dirty="0"/>
              <a:t>При наличии медицинских показаний для проведения искусственного прерывания беременности консилиумом врачей выдается заключение о наличии у беременной женщины заболевания, являющегося показанием для проведения искусственного прерывания беременности, заверенное подписями членов консилиума и печатью медицинской организации.</a:t>
            </a:r>
          </a:p>
          <a:p>
            <a:endParaRPr lang="ru-RU" dirty="0"/>
          </a:p>
        </p:txBody>
      </p:sp>
    </p:spTree>
    <p:extLst>
      <p:ext uri="{BB962C8B-B14F-4D97-AF65-F5344CB8AC3E}">
        <p14:creationId xmlns:p14="http://schemas.microsoft.com/office/powerpoint/2010/main" val="349063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Преимущества медикаментозного прерывания беременности.</a:t>
            </a:r>
            <a:endParaRPr lang="ru-RU" dirty="0"/>
          </a:p>
        </p:txBody>
      </p:sp>
      <p:sp>
        <p:nvSpPr>
          <p:cNvPr id="3" name="Объект 2"/>
          <p:cNvSpPr>
            <a:spLocks noGrp="1"/>
          </p:cNvSpPr>
          <p:nvPr>
            <p:ph sz="quarter" idx="1"/>
          </p:nvPr>
        </p:nvSpPr>
        <p:spPr/>
        <p:txBody>
          <a:bodyPr>
            <a:normAutofit fontScale="47500" lnSpcReduction="20000"/>
          </a:bodyPr>
          <a:lstStyle/>
          <a:p>
            <a:r>
              <a:rPr lang="ru-RU" dirty="0"/>
              <a:t>1. высокая эффективность (95-98%), безопасность и приемлемость;</a:t>
            </a:r>
          </a:p>
          <a:p>
            <a:r>
              <a:rPr lang="ru-RU" dirty="0"/>
              <a:t>2. отсутствие риска, связанного с анестезией;</a:t>
            </a:r>
          </a:p>
          <a:p>
            <a:r>
              <a:rPr lang="ru-RU" dirty="0"/>
              <a:t>3. отсутствие риска осложнений, связанных с хирургическим</a:t>
            </a:r>
          </a:p>
          <a:p>
            <a:r>
              <a:rPr lang="ru-RU" dirty="0"/>
              <a:t>вмешательством: механическим повреждением эндометрия, </a:t>
            </a:r>
            <a:r>
              <a:rPr lang="ru-RU" dirty="0" err="1"/>
              <a:t>миометрия</a:t>
            </a:r>
            <a:r>
              <a:rPr lang="ru-RU" dirty="0"/>
              <a:t>,</a:t>
            </a:r>
          </a:p>
          <a:p>
            <a:r>
              <a:rPr lang="ru-RU" dirty="0"/>
              <a:t>сосудов матки, травмой цервикального канала;</a:t>
            </a:r>
          </a:p>
          <a:p>
            <a:r>
              <a:rPr lang="ru-RU" dirty="0"/>
              <a:t>4. снижение риска развития восходящей инфекции и связанных</a:t>
            </a:r>
          </a:p>
          <a:p>
            <a:r>
              <a:rPr lang="ru-RU" dirty="0"/>
              <a:t>с ней осложнений;</a:t>
            </a:r>
          </a:p>
          <a:p>
            <a:r>
              <a:rPr lang="ru-RU" dirty="0"/>
              <a:t>5. </a:t>
            </a:r>
            <a:r>
              <a:rPr lang="ru-RU" dirty="0" err="1"/>
              <a:t>неинвазивность</a:t>
            </a:r>
            <a:r>
              <a:rPr lang="ru-RU" dirty="0"/>
              <a:t> метода исключает опасность заражения</a:t>
            </a:r>
          </a:p>
          <a:p>
            <a:r>
              <a:rPr lang="ru-RU" dirty="0"/>
              <a:t>ВИЧ-инфекцией, гепатитом В, С и др.;</a:t>
            </a:r>
          </a:p>
          <a:p>
            <a:r>
              <a:rPr lang="ru-RU" dirty="0"/>
              <a:t>6. отсутствие психоэмоциональной травмы, возникающей</a:t>
            </a:r>
          </a:p>
          <a:p>
            <a:r>
              <a:rPr lang="ru-RU" dirty="0"/>
              <a:t>при хирургическом аборте;</a:t>
            </a:r>
          </a:p>
          <a:p>
            <a:r>
              <a:rPr lang="ru-RU" dirty="0"/>
              <a:t>7. отсутствие неблагоприятного влияния на дальнейшую</a:t>
            </a:r>
          </a:p>
          <a:p>
            <a:r>
              <a:rPr lang="ru-RU" dirty="0"/>
              <a:t>репродуктивную функцию, что особенно важно для </a:t>
            </a:r>
            <a:r>
              <a:rPr lang="ru-RU" dirty="0" err="1"/>
              <a:t>первобеременных</a:t>
            </a:r>
            <a:r>
              <a:rPr lang="ru-RU" dirty="0"/>
              <a:t>;</a:t>
            </a:r>
          </a:p>
          <a:p>
            <a:r>
              <a:rPr lang="ru-RU" dirty="0"/>
              <a:t>8. предоставление женщине права выбора метода;</a:t>
            </a:r>
          </a:p>
          <a:p>
            <a:r>
              <a:rPr lang="ru-RU" dirty="0"/>
              <a:t>9. высокая удовлетворенность пациенток качеством медицинской</a:t>
            </a:r>
          </a:p>
          <a:p>
            <a:r>
              <a:rPr lang="ru-RU" dirty="0"/>
              <a:t>помощи при данном методе прерывания беременности.</a:t>
            </a:r>
          </a:p>
          <a:p>
            <a:r>
              <a:rPr lang="ru-RU" dirty="0"/>
              <a:t>Психологически женщине легче перенести раннее прерывание</a:t>
            </a:r>
          </a:p>
          <a:p>
            <a:r>
              <a:rPr lang="ru-RU" dirty="0"/>
              <a:t>беременности медикаментозным путем, чем хирургическую операцию</a:t>
            </a:r>
          </a:p>
          <a:p>
            <a:r>
              <a:rPr lang="ru-RU" dirty="0"/>
              <a:t>под наркозом. При медикаментозном прерывании беременности шейка матки</a:t>
            </a:r>
          </a:p>
          <a:p>
            <a:r>
              <a:rPr lang="ru-RU" dirty="0"/>
              <a:t>и слизистая матки не травмируются хирургическими инструментами,</a:t>
            </a:r>
          </a:p>
          <a:p>
            <a:r>
              <a:rPr lang="ru-RU" dirty="0"/>
              <a:t>что сохраняет репродуктивную функцию женщины и существенно снижает</a:t>
            </a:r>
          </a:p>
          <a:p>
            <a:r>
              <a:rPr lang="ru-RU" dirty="0"/>
              <a:t>процент возможных осложнений, в частности - серьезных кровотечений.</a:t>
            </a:r>
          </a:p>
          <a:p>
            <a:endParaRPr lang="ru-RU" dirty="0"/>
          </a:p>
        </p:txBody>
      </p:sp>
    </p:spTree>
    <p:extLst>
      <p:ext uri="{BB962C8B-B14F-4D97-AF65-F5344CB8AC3E}">
        <p14:creationId xmlns:p14="http://schemas.microsoft.com/office/powerpoint/2010/main" val="212043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Методы искусственного прерывания беременности в I триместре</a:t>
            </a:r>
          </a:p>
        </p:txBody>
      </p:sp>
      <p:sp>
        <p:nvSpPr>
          <p:cNvPr id="3" name="Объект 2"/>
          <p:cNvSpPr>
            <a:spLocks noGrp="1"/>
          </p:cNvSpPr>
          <p:nvPr>
            <p:ph sz="quarter" idx="1"/>
          </p:nvPr>
        </p:nvSpPr>
        <p:spPr/>
        <p:txBody>
          <a:bodyPr>
            <a:normAutofit fontScale="62500" lnSpcReduction="20000"/>
          </a:bodyPr>
          <a:lstStyle/>
          <a:p>
            <a:pPr marL="0" indent="0">
              <a:buNone/>
            </a:pPr>
            <a:r>
              <a:rPr lang="ru-RU" dirty="0"/>
              <a:t>Для прерывания беременности в I триместре беременности могут быть</a:t>
            </a:r>
          </a:p>
          <a:p>
            <a:pPr marL="0" indent="0">
              <a:buNone/>
            </a:pPr>
            <a:r>
              <a:rPr lang="ru-RU" dirty="0"/>
              <a:t>применены следующие методы:</a:t>
            </a:r>
          </a:p>
          <a:p>
            <a:r>
              <a:rPr lang="ru-RU" dirty="0"/>
              <a:t>-ручная или электрическая вакуумная аспирация (до 12 </a:t>
            </a:r>
            <a:r>
              <a:rPr lang="ru-RU" dirty="0" smtClean="0"/>
              <a:t>недель беременности</a:t>
            </a:r>
            <a:r>
              <a:rPr lang="ru-RU" dirty="0"/>
              <a:t>);</a:t>
            </a:r>
          </a:p>
          <a:p>
            <a:r>
              <a:rPr lang="ru-RU" dirty="0"/>
              <a:t>- медикаментозный аборт с применением </a:t>
            </a:r>
            <a:r>
              <a:rPr lang="ru-RU" dirty="0" err="1"/>
              <a:t>мифепристона</a:t>
            </a:r>
            <a:r>
              <a:rPr lang="ru-RU" dirty="0"/>
              <a:t> и последующим</a:t>
            </a:r>
          </a:p>
          <a:p>
            <a:pPr marL="0" indent="0">
              <a:buNone/>
            </a:pPr>
            <a:r>
              <a:rPr lang="ru-RU" dirty="0"/>
              <a:t>назначением </a:t>
            </a:r>
            <a:r>
              <a:rPr lang="ru-RU" dirty="0" err="1"/>
              <a:t>мизопростола</a:t>
            </a:r>
            <a:r>
              <a:rPr lang="ru-RU" dirty="0"/>
              <a:t> (до 9 недель беременности или 63 дней от первого</a:t>
            </a:r>
          </a:p>
          <a:p>
            <a:pPr marL="0" indent="0">
              <a:buNone/>
            </a:pPr>
            <a:r>
              <a:rPr lang="ru-RU" dirty="0"/>
              <a:t>дня последней нормальной менструации).</a:t>
            </a:r>
          </a:p>
          <a:p>
            <a:r>
              <a:rPr lang="ru-RU" dirty="0"/>
              <a:t>Дилатация шейки матки и </a:t>
            </a:r>
            <a:r>
              <a:rPr lang="ru-RU" dirty="0" err="1"/>
              <a:t>юоретаж</a:t>
            </a:r>
            <a:r>
              <a:rPr lang="ru-RU" dirty="0"/>
              <a:t> признаны устаревшими методами</a:t>
            </a:r>
          </a:p>
          <a:p>
            <a:pPr marL="0" indent="0">
              <a:buNone/>
            </a:pPr>
            <a:r>
              <a:rPr lang="ru-RU" dirty="0"/>
              <a:t>хирургического аборта и не рекомендованы для применения в клинической</a:t>
            </a:r>
          </a:p>
          <a:p>
            <a:pPr marL="0" indent="0">
              <a:buNone/>
            </a:pPr>
            <a:r>
              <a:rPr lang="ru-RU" dirty="0"/>
              <a:t>практике при прерывании беременности до 12 недель </a:t>
            </a:r>
            <a:r>
              <a:rPr lang="ru-RU" dirty="0" smtClean="0"/>
              <a:t>.</a:t>
            </a:r>
          </a:p>
          <a:p>
            <a:pPr marL="0" indent="0">
              <a:buNone/>
            </a:pPr>
            <a:endParaRPr lang="ru-RU" dirty="0"/>
          </a:p>
          <a:p>
            <a:pPr marL="0" indent="0">
              <a:buNone/>
            </a:pPr>
            <a:r>
              <a:rPr lang="ru-RU" dirty="0" smtClean="0"/>
              <a:t>Выбор </a:t>
            </a:r>
            <a:r>
              <a:rPr lang="ru-RU" dirty="0"/>
              <a:t>метода искусственного прерывания беременности осуществляется</a:t>
            </a:r>
          </a:p>
          <a:p>
            <a:pPr marL="0" indent="0">
              <a:buNone/>
            </a:pPr>
            <a:r>
              <a:rPr lang="ru-RU" dirty="0"/>
              <a:t>женщиной на основании консультирования и предоставления информации</a:t>
            </a:r>
          </a:p>
          <a:p>
            <a:pPr marL="0" indent="0">
              <a:buNone/>
            </a:pPr>
            <a:r>
              <a:rPr lang="ru-RU" dirty="0"/>
              <a:t>о возможностях методов в зависимости от срока беременности, показаний</a:t>
            </a:r>
          </a:p>
          <a:p>
            <a:pPr marL="0" indent="0">
              <a:buNone/>
            </a:pPr>
            <a:r>
              <a:rPr lang="ru-RU" dirty="0"/>
              <a:t>и противопоказаний, рисках неэффективности и/или осложнений,</a:t>
            </a:r>
          </a:p>
          <a:p>
            <a:pPr marL="0" indent="0">
              <a:buNone/>
            </a:pPr>
            <a:r>
              <a:rPr lang="ru-RU" dirty="0"/>
              <a:t>и подтверждается информированным добровольным согласием на проведение</a:t>
            </a:r>
          </a:p>
          <a:p>
            <a:pPr marL="0" indent="0">
              <a:buNone/>
            </a:pPr>
            <a:r>
              <a:rPr lang="ru-RU" dirty="0" smtClean="0"/>
              <a:t>Процедуры.</a:t>
            </a:r>
            <a:endParaRPr lang="ru-RU" dirty="0"/>
          </a:p>
        </p:txBody>
      </p:sp>
    </p:spTree>
    <p:extLst>
      <p:ext uri="{BB962C8B-B14F-4D97-AF65-F5344CB8AC3E}">
        <p14:creationId xmlns:p14="http://schemas.microsoft.com/office/powerpoint/2010/main" val="56259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40614"/>
            <a:ext cx="8187866" cy="327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53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Препараты используемые для медикаментозного прерывания беременности.</a:t>
            </a:r>
            <a:endParaRPr lang="ru-RU" dirty="0"/>
          </a:p>
        </p:txBody>
      </p:sp>
      <p:sp>
        <p:nvSpPr>
          <p:cNvPr id="3" name="Объект 2"/>
          <p:cNvSpPr>
            <a:spLocks noGrp="1"/>
          </p:cNvSpPr>
          <p:nvPr>
            <p:ph sz="quarter" idx="1"/>
          </p:nvPr>
        </p:nvSpPr>
        <p:spPr/>
        <p:txBody>
          <a:bodyPr>
            <a:normAutofit/>
          </a:bodyPr>
          <a:lstStyle/>
          <a:p>
            <a:pPr marL="0" indent="0">
              <a:buNone/>
            </a:pPr>
            <a:r>
              <a:rPr lang="ru-RU" dirty="0"/>
              <a:t>Медикаментозный аборт с применением </a:t>
            </a:r>
            <a:r>
              <a:rPr lang="ru-RU" dirty="0" err="1" smtClean="0"/>
              <a:t>антипрогестинов</a:t>
            </a:r>
            <a:r>
              <a:rPr lang="ru-RU" dirty="0" smtClean="0"/>
              <a:t> и </a:t>
            </a:r>
            <a:r>
              <a:rPr lang="ru-RU" dirty="0"/>
              <a:t>синтетических аналогов простагландинов в настоящее время </a:t>
            </a:r>
            <a:r>
              <a:rPr lang="ru-RU" dirty="0" smtClean="0"/>
              <a:t>является современным</a:t>
            </a:r>
            <a:r>
              <a:rPr lang="ru-RU" dirty="0"/>
              <a:t>, эффективным и безопасным методом </a:t>
            </a:r>
            <a:r>
              <a:rPr lang="ru-RU" dirty="0" smtClean="0"/>
              <a:t>прерывания беременности</a:t>
            </a:r>
            <a:r>
              <a:rPr lang="ru-RU" dirty="0"/>
              <a:t>.</a:t>
            </a:r>
          </a:p>
          <a:p>
            <a:r>
              <a:rPr lang="ru-RU" dirty="0"/>
              <a:t>Рекомендованные препараты: </a:t>
            </a:r>
            <a:r>
              <a:rPr lang="ru-RU" dirty="0" err="1"/>
              <a:t>мифепристон</a:t>
            </a:r>
            <a:r>
              <a:rPr lang="ru-RU" dirty="0"/>
              <a:t> и </a:t>
            </a:r>
            <a:r>
              <a:rPr lang="ru-RU" dirty="0" err="1"/>
              <a:t>мизопростол</a:t>
            </a:r>
            <a:r>
              <a:rPr lang="ru-RU" dirty="0"/>
              <a:t> </a:t>
            </a:r>
            <a:r>
              <a:rPr lang="ru-RU" dirty="0" smtClean="0"/>
              <a:t>.</a:t>
            </a:r>
          </a:p>
          <a:p>
            <a:pPr marL="0" indent="0">
              <a:buNone/>
            </a:pPr>
            <a:r>
              <a:rPr lang="ru-RU" dirty="0" smtClean="0"/>
              <a:t>Лекарственные </a:t>
            </a:r>
            <a:r>
              <a:rPr lang="ru-RU" dirty="0"/>
              <a:t>средства, сертифицированные в </a:t>
            </a:r>
            <a:r>
              <a:rPr lang="ru-RU" dirty="0" smtClean="0"/>
              <a:t>Российской Федерации </a:t>
            </a:r>
            <a:r>
              <a:rPr lang="ru-RU" dirty="0"/>
              <a:t>для медикаментозного прерывания беременности:</a:t>
            </a:r>
          </a:p>
          <a:p>
            <a:r>
              <a:rPr lang="ru-RU" dirty="0"/>
              <a:t>1. мни </a:t>
            </a:r>
            <a:r>
              <a:rPr lang="ru-RU" dirty="0" err="1"/>
              <a:t>Мифепристон</a:t>
            </a:r>
            <a:r>
              <a:rPr lang="ru-RU" dirty="0"/>
              <a:t>, таблетки 200 мг.</a:t>
            </a:r>
          </a:p>
          <a:p>
            <a:r>
              <a:rPr lang="ru-RU" dirty="0"/>
              <a:t>2. мни </a:t>
            </a:r>
            <a:r>
              <a:rPr lang="ru-RU" dirty="0" err="1"/>
              <a:t>Мизопростол</a:t>
            </a:r>
            <a:r>
              <a:rPr lang="ru-RU" dirty="0"/>
              <a:t>, таблетки 200 мкг</a:t>
            </a:r>
          </a:p>
        </p:txBody>
      </p:sp>
    </p:spTree>
    <p:extLst>
      <p:ext uri="{BB962C8B-B14F-4D97-AF65-F5344CB8AC3E}">
        <p14:creationId xmlns:p14="http://schemas.microsoft.com/office/powerpoint/2010/main" val="2909731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559</TotalTime>
  <Words>4074</Words>
  <Application>Microsoft Office PowerPoint</Application>
  <PresentationFormat>Экран (4:3)</PresentationFormat>
  <Paragraphs>416</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Эркер</vt:lpstr>
      <vt:lpstr>ФЕДЕРАЛЬНОЕГОСУДАРСТВЕННОЕ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Акушерства и гинекологии ИПО</vt:lpstr>
      <vt:lpstr>Введение:</vt:lpstr>
      <vt:lpstr>Юридические аспекты прерывания беременности</vt:lpstr>
      <vt:lpstr>Презентация PowerPoint</vt:lpstr>
      <vt:lpstr>Презентация PowerPoint</vt:lpstr>
      <vt:lpstr>Преимущества медикаментозного прерывания беременности.</vt:lpstr>
      <vt:lpstr>Методы искусственного прерывания беременности в I триместре</vt:lpstr>
      <vt:lpstr>Презентация PowerPoint</vt:lpstr>
      <vt:lpstr>Препараты используемые для медикаментозного прерывания беременности.</vt:lpstr>
      <vt:lpstr>Мифепристон</vt:lpstr>
      <vt:lpstr>Мизопростол</vt:lpstr>
      <vt:lpstr>Побочные реакции на препараты:</vt:lpstr>
      <vt:lpstr>Побочные реакции на препараты:</vt:lpstr>
      <vt:lpstr>Побочные реакции на препараты:</vt:lpstr>
      <vt:lpstr>Побочные реакции на препараты:</vt:lpstr>
      <vt:lpstr>Побочные реакции на препараты:</vt:lpstr>
      <vt:lpstr>Презентация PowerPoint</vt:lpstr>
      <vt:lpstr>Группа риска инфекционных осложнений:</vt:lpstr>
      <vt:lpstr>Показания к применению клинического протокола медикаментозного прерывания беременности: </vt:lpstr>
      <vt:lpstr>Противопоказания к использованию клинического протокола прерывания беременности медикаментозным методом: </vt:lpstr>
      <vt:lpstr>Презентация PowerPoint</vt:lpstr>
      <vt:lpstr>Требования к медицинскому работнику и медицинскому учреждению для проведения медикаментозного аборта</vt:lpstr>
      <vt:lpstr>Последовательность выполнения протокола:</vt:lpstr>
      <vt:lpstr>Обследование</vt:lpstr>
      <vt:lpstr>Презентация PowerPoint</vt:lpstr>
      <vt:lpstr>2-й визит</vt:lpstr>
      <vt:lpstr>Информированное согласие</vt:lpstr>
      <vt:lpstr>Схемы медикаментозного аборта в первом триместре, имеющие доказанную эффективность (ВОЗ, 2014)</vt:lpstr>
      <vt:lpstr>Презентация PowerPoint</vt:lpstr>
      <vt:lpstr>Презентация PowerPoint</vt:lpstr>
      <vt:lpstr>3-й визит</vt:lpstr>
      <vt:lpstr>Презентация PowerPoint</vt:lpstr>
      <vt:lpstr>Презентация PowerPoint</vt:lpstr>
      <vt:lpstr>4-й визит</vt:lpstr>
      <vt:lpstr>Заключение:</vt:lpstr>
      <vt:lpstr>Презентация PowerPoint</vt:lpstr>
      <vt:lpstr>Презентация PowerPoint</vt:lpstr>
      <vt:lpstr>Презентация PowerPoint</vt:lpstr>
      <vt:lpstr>             Спасибо за внимание!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Акушерства и гинекологии ИПО</dc:title>
  <dc:creator>Алена</dc:creator>
  <cp:lastModifiedBy>Алена</cp:lastModifiedBy>
  <cp:revision>19</cp:revision>
  <dcterms:created xsi:type="dcterms:W3CDTF">2021-01-13T10:17:58Z</dcterms:created>
  <dcterms:modified xsi:type="dcterms:W3CDTF">2021-01-18T15:03:11Z</dcterms:modified>
</cp:coreProperties>
</file>