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9" r:id="rId4"/>
    <p:sldId id="263" r:id="rId5"/>
    <p:sldId id="266" r:id="rId6"/>
    <p:sldId id="271" r:id="rId7"/>
    <p:sldId id="264" r:id="rId8"/>
    <p:sldId id="274" r:id="rId9"/>
    <p:sldId id="275" r:id="rId10"/>
    <p:sldId id="265" r:id="rId11"/>
    <p:sldId id="267" r:id="rId12"/>
    <p:sldId id="270" r:id="rId13"/>
    <p:sldId id="268" r:id="rId14"/>
    <p:sldId id="272" r:id="rId15"/>
    <p:sldId id="273" r:id="rId16"/>
    <p:sldId id="276" r:id="rId17"/>
    <p:sldId id="277" r:id="rId18"/>
    <p:sldId id="260" r:id="rId19"/>
    <p:sldId id="261" r:id="rId20"/>
    <p:sldId id="26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05.12.2022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2214554"/>
            <a:ext cx="7406640" cy="1472184"/>
          </a:xfrm>
        </p:spPr>
        <p:txBody>
          <a:bodyPr>
            <a:normAutofit/>
          </a:bodyPr>
          <a:lstStyle/>
          <a:p>
            <a:r>
              <a:rPr lang="ru-RU" dirty="0" smtClean="0"/>
              <a:t>Индивидуальная гигиена полости рта у дошкольников</a:t>
            </a:r>
            <a:endParaRPr lang="ru-RU" dirty="0"/>
          </a:p>
        </p:txBody>
      </p:sp>
      <p:sp>
        <p:nvSpPr>
          <p:cNvPr id="3" name="Подзаголовок 2"/>
          <p:cNvSpPr>
            <a:spLocks noGrp="1"/>
          </p:cNvSpPr>
          <p:nvPr>
            <p:ph type="subTitle" idx="1"/>
          </p:nvPr>
        </p:nvSpPr>
        <p:spPr>
          <a:xfrm>
            <a:off x="2743200" y="4071942"/>
            <a:ext cx="6400800" cy="1752600"/>
          </a:xfrm>
        </p:spPr>
        <p:txBody>
          <a:bodyPr>
            <a:normAutofit fontScale="77500" lnSpcReduction="20000"/>
          </a:bodyPr>
          <a:lstStyle/>
          <a:p>
            <a:pPr algn="l"/>
            <a:r>
              <a:rPr lang="ru-RU" altLang="ru-RU" dirty="0">
                <a:solidFill>
                  <a:schemeClr val="tx1"/>
                </a:solidFill>
                <a:latin typeface="Calibri" pitchFamily="34" charset="0"/>
              </a:rPr>
              <a:t>Выполнил ординатор </a:t>
            </a:r>
          </a:p>
          <a:p>
            <a:pPr algn="l"/>
            <a:r>
              <a:rPr lang="ru-RU" altLang="ru-RU" dirty="0">
                <a:solidFill>
                  <a:schemeClr val="tx1"/>
                </a:solidFill>
                <a:latin typeface="Calibri" pitchFamily="34" charset="0"/>
              </a:rPr>
              <a:t>кафедры стоматологии ИПО</a:t>
            </a:r>
          </a:p>
          <a:p>
            <a:pPr algn="l"/>
            <a:r>
              <a:rPr lang="ru-RU" dirty="0">
                <a:solidFill>
                  <a:schemeClr val="tx1"/>
                </a:solidFill>
              </a:rPr>
              <a:t>по специальности «Стоматология детская»</a:t>
            </a:r>
          </a:p>
          <a:p>
            <a:pPr algn="l"/>
            <a:r>
              <a:rPr lang="ru-RU" dirty="0">
                <a:solidFill>
                  <a:schemeClr val="tx1"/>
                </a:solidFill>
              </a:rPr>
              <a:t>Бутова Анастасия Олеговна</a:t>
            </a:r>
          </a:p>
          <a:p>
            <a:pPr algn="l"/>
            <a:r>
              <a:rPr lang="ru-RU" dirty="0">
                <a:solidFill>
                  <a:schemeClr val="tx1"/>
                </a:solidFill>
              </a:rPr>
              <a:t>рецензент  к.м.н.,  доцент </a:t>
            </a:r>
            <a:r>
              <a:rPr lang="ru-RU" dirty="0" err="1">
                <a:solidFill>
                  <a:schemeClr val="tx1"/>
                </a:solidFill>
              </a:rPr>
              <a:t>Буянкина</a:t>
            </a:r>
            <a:r>
              <a:rPr lang="ru-RU" dirty="0">
                <a:solidFill>
                  <a:schemeClr val="tx1"/>
                </a:solidFill>
              </a:rPr>
              <a:t> Римма Геннадьевна</a:t>
            </a:r>
          </a:p>
          <a:p>
            <a:endParaRPr lang="ru-RU" dirty="0"/>
          </a:p>
        </p:txBody>
      </p:sp>
      <p:sp>
        <p:nvSpPr>
          <p:cNvPr id="5" name="Прямоугольник 4"/>
          <p:cNvSpPr/>
          <p:nvPr/>
        </p:nvSpPr>
        <p:spPr>
          <a:xfrm>
            <a:off x="785754" y="142852"/>
            <a:ext cx="8358246" cy="1477328"/>
          </a:xfrm>
          <a:prstGeom prst="rect">
            <a:avLst/>
          </a:prstGeom>
        </p:spPr>
        <p:txBody>
          <a:bodyPr wrap="square">
            <a:spAutoFit/>
          </a:bodyPr>
          <a:lstStyle/>
          <a:p>
            <a:pPr algn="ctr"/>
            <a:r>
              <a:rPr lang="ru-RU" altLang="ru-RU" dirty="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altLang="ru-RU" dirty="0" err="1"/>
              <a:t>Войно-Ясенецкого</a:t>
            </a:r>
            <a:r>
              <a:rPr lang="ru-RU" altLang="ru-RU" dirty="0"/>
              <a:t>» </a:t>
            </a:r>
            <a:br>
              <a:rPr lang="ru-RU" altLang="ru-RU" dirty="0"/>
            </a:br>
            <a:r>
              <a:rPr lang="ru-RU" altLang="ru-RU" dirty="0"/>
              <a:t>Министерства здравоохранения Российской Федерации</a:t>
            </a:r>
            <a:br>
              <a:rPr lang="ru-RU" altLang="ru-RU" dirty="0"/>
            </a:br>
            <a:r>
              <a:rPr lang="ru-RU" altLang="ru-RU" dirty="0"/>
              <a:t>Кафедра стоматологии ИПО</a:t>
            </a:r>
            <a:endParaRPr lang="ru-RU" dirty="0"/>
          </a:p>
        </p:txBody>
      </p:sp>
      <p:sp>
        <p:nvSpPr>
          <p:cNvPr id="6" name="Прямоугольник 5"/>
          <p:cNvSpPr/>
          <p:nvPr/>
        </p:nvSpPr>
        <p:spPr>
          <a:xfrm>
            <a:off x="3643306" y="6072206"/>
            <a:ext cx="1842171" cy="369332"/>
          </a:xfrm>
          <a:prstGeom prst="rect">
            <a:avLst/>
          </a:prstGeom>
        </p:spPr>
        <p:txBody>
          <a:bodyPr wrap="none">
            <a:spAutoFit/>
          </a:bodyPr>
          <a:lstStyle/>
          <a:p>
            <a:r>
              <a:rPr lang="ru-RU" altLang="ru-RU" dirty="0">
                <a:latin typeface="Calibri" pitchFamily="34" charset="0"/>
              </a:rPr>
              <a:t>Красноярск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 3 до 6-ти лет.</a:t>
            </a:r>
            <a:endParaRPr lang="ru-RU" dirty="0"/>
          </a:p>
        </p:txBody>
      </p:sp>
      <p:sp>
        <p:nvSpPr>
          <p:cNvPr id="3" name="Содержимое 2"/>
          <p:cNvSpPr>
            <a:spLocks noGrp="1"/>
          </p:cNvSpPr>
          <p:nvPr>
            <p:ph idx="1"/>
          </p:nvPr>
        </p:nvSpPr>
        <p:spPr>
          <a:xfrm>
            <a:off x="1435608" y="1447800"/>
            <a:ext cx="7208358" cy="4800600"/>
          </a:xfrm>
        </p:spPr>
        <p:txBody>
          <a:bodyPr>
            <a:normAutofit lnSpcReduction="10000"/>
          </a:bodyPr>
          <a:lstStyle/>
          <a:p>
            <a:pPr algn="just"/>
            <a:r>
              <a:rPr lang="ru-RU" dirty="0" smtClean="0"/>
              <a:t>К этому времени у ребенка полностью прорезались временные зубки и сформировался временный прикус. Зубные пасты со специальными минерализующими добавками и низким содержанием фтора, зубные щетки с мягкими </a:t>
            </a:r>
            <a:r>
              <a:rPr lang="ru-RU" dirty="0" smtClean="0"/>
              <a:t>щетинками - </a:t>
            </a:r>
            <a:r>
              <a:rPr lang="ru-RU" dirty="0" smtClean="0"/>
              <a:t>надежные помощники и друзья детских зубов в возрасте от 3 до 6 лет.</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Зубные щетки с 3 до 6 лет</a:t>
            </a:r>
            <a:endParaRPr lang="ru-RU" dirty="0"/>
          </a:p>
        </p:txBody>
      </p:sp>
      <p:pic>
        <p:nvPicPr>
          <p:cNvPr id="5122" name="Picture 2" descr="Зубная щетка R.O.C.S. Junior мягкая с 6 до 12лет в ассортименте: купить по  цене 219 ₽ в интернет-магазине Детский мир в Москве и России, отзывы, фото"/>
          <p:cNvPicPr>
            <a:picLocks noChangeAspect="1" noChangeArrowheads="1"/>
          </p:cNvPicPr>
          <p:nvPr/>
        </p:nvPicPr>
        <p:blipFill>
          <a:blip r:embed="rId2" cstate="print"/>
          <a:srcRect/>
          <a:stretch>
            <a:fillRect/>
          </a:stretch>
        </p:blipFill>
        <p:spPr bwMode="auto">
          <a:xfrm>
            <a:off x="5572100" y="3857628"/>
            <a:ext cx="3571900" cy="2714644"/>
          </a:xfrm>
          <a:prstGeom prst="rect">
            <a:avLst/>
          </a:prstGeom>
          <a:noFill/>
        </p:spPr>
      </p:pic>
      <p:pic>
        <p:nvPicPr>
          <p:cNvPr id="5124" name="Picture 4" descr="Здоровье :: Здоровье зубов :: Для детей :: DONTODENT Зубная щётка для  молочных зубов от 3 до 6 лет мягкая"/>
          <p:cNvPicPr>
            <a:picLocks noChangeAspect="1" noChangeArrowheads="1"/>
          </p:cNvPicPr>
          <p:nvPr/>
        </p:nvPicPr>
        <p:blipFill>
          <a:blip r:embed="rId3" cstate="print"/>
          <a:srcRect/>
          <a:stretch>
            <a:fillRect/>
          </a:stretch>
        </p:blipFill>
        <p:spPr bwMode="auto">
          <a:xfrm>
            <a:off x="2214546" y="857232"/>
            <a:ext cx="4357717" cy="3643338"/>
          </a:xfrm>
          <a:prstGeom prst="rect">
            <a:avLst/>
          </a:prstGeom>
          <a:noFill/>
        </p:spPr>
      </p:pic>
      <p:pic>
        <p:nvPicPr>
          <p:cNvPr id="5126" name="Picture 6" descr="Купить Зубная щетка для детей 3-6 лет CREATE Зубные щетки: цена и отзывы -  Зубные щетки - Центр Здоровья Кожи"/>
          <p:cNvPicPr>
            <a:picLocks noChangeAspect="1" noChangeArrowheads="1"/>
          </p:cNvPicPr>
          <p:nvPr/>
        </p:nvPicPr>
        <p:blipFill>
          <a:blip r:embed="rId4" cstate="print"/>
          <a:srcRect l="26086"/>
          <a:stretch>
            <a:fillRect/>
          </a:stretch>
        </p:blipFill>
        <p:spPr bwMode="auto">
          <a:xfrm>
            <a:off x="1142976" y="1285860"/>
            <a:ext cx="2428924" cy="2928958"/>
          </a:xfrm>
          <a:prstGeom prst="rect">
            <a:avLst/>
          </a:prstGeom>
          <a:noFill/>
        </p:spPr>
      </p:pic>
      <p:pic>
        <p:nvPicPr>
          <p:cNvPr id="5128" name="Picture 8" descr="Детская зубная щетка – Как выбрать зубную щетку ребенку"/>
          <p:cNvPicPr>
            <a:picLocks noChangeAspect="1" noChangeArrowheads="1"/>
          </p:cNvPicPr>
          <p:nvPr/>
        </p:nvPicPr>
        <p:blipFill>
          <a:blip r:embed="rId5" cstate="print"/>
          <a:srcRect l="11842"/>
          <a:stretch>
            <a:fillRect/>
          </a:stretch>
        </p:blipFill>
        <p:spPr bwMode="auto">
          <a:xfrm>
            <a:off x="1214414" y="4214818"/>
            <a:ext cx="4786308" cy="2328859"/>
          </a:xfrm>
          <a:prstGeom prst="rect">
            <a:avLst/>
          </a:prstGeom>
          <a:noFill/>
        </p:spPr>
      </p:pic>
      <p:pic>
        <p:nvPicPr>
          <p:cNvPr id="5130" name="Picture 10" descr="Лучшие детские электрические зубные щетки - Рейтинг 2022"/>
          <p:cNvPicPr>
            <a:picLocks noChangeAspect="1" noChangeArrowheads="1"/>
          </p:cNvPicPr>
          <p:nvPr/>
        </p:nvPicPr>
        <p:blipFill>
          <a:blip r:embed="rId6" cstate="print"/>
          <a:srcRect/>
          <a:stretch>
            <a:fillRect/>
          </a:stretch>
        </p:blipFill>
        <p:spPr bwMode="auto">
          <a:xfrm>
            <a:off x="5715008" y="1357298"/>
            <a:ext cx="2162175" cy="21145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Зубные пасты с 3 до 6 лет</a:t>
            </a:r>
            <a:endParaRPr lang="ru-RU" dirty="0"/>
          </a:p>
        </p:txBody>
      </p:sp>
      <p:sp>
        <p:nvSpPr>
          <p:cNvPr id="25602" name="AutoShape 2" descr="Зубная паста детская President Kids Клубника RDA 50 от 3 до 6 лет, без  фтора, 50 мл - купить по выгодной цене в интернет-магазине OZ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Зубная паста детская President Kids Клубника RDA 50 от 3 до 6 лет, без  фтора, 50 мл - купить по выгодной цене в интернет-магазине OZ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6" name="AutoShape 6" descr="Зубная паста детская President Kids Клубника RDA 50 от 3 до 6 лет, без  фтора, 50 мл - купить по выгодной цене в интернет-магазине OZ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8" name="AutoShape 8" descr="Elmex Зубная паста для детей от 2 до 6 лет, 50 мл 1 шт - купить, цена и  отзывы, Elmex Зубная паста для детей от 2 до 6 лет, 50 мл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10" name="Picture 10" descr="Elmex Зубная паста для детей от 2 до 6 лет, 50 мл 1 шт - купить, цена и  отзывы, Elmex Зубная паста для детей от 2 до 6 лет, 50 мл 1"/>
          <p:cNvPicPr>
            <a:picLocks noChangeAspect="1" noChangeArrowheads="1"/>
          </p:cNvPicPr>
          <p:nvPr/>
        </p:nvPicPr>
        <p:blipFill>
          <a:blip r:embed="rId2" cstate="print"/>
          <a:srcRect/>
          <a:stretch>
            <a:fillRect/>
          </a:stretch>
        </p:blipFill>
        <p:spPr bwMode="auto">
          <a:xfrm>
            <a:off x="5500662" y="3214662"/>
            <a:ext cx="3643338" cy="3643338"/>
          </a:xfrm>
          <a:prstGeom prst="rect">
            <a:avLst/>
          </a:prstGeom>
          <a:noFill/>
        </p:spPr>
      </p:pic>
      <p:pic>
        <p:nvPicPr>
          <p:cNvPr id="25612" name="Picture 12" descr="Зубная паста SPLAT Восток от 3 до 8 лет Junior | отзывы"/>
          <p:cNvPicPr>
            <a:picLocks noChangeAspect="1" noChangeArrowheads="1"/>
          </p:cNvPicPr>
          <p:nvPr/>
        </p:nvPicPr>
        <p:blipFill>
          <a:blip r:embed="rId3" cstate="print"/>
          <a:srcRect/>
          <a:stretch>
            <a:fillRect/>
          </a:stretch>
        </p:blipFill>
        <p:spPr bwMode="auto">
          <a:xfrm>
            <a:off x="1071538" y="1500174"/>
            <a:ext cx="2143140" cy="2143140"/>
          </a:xfrm>
          <a:prstGeom prst="rect">
            <a:avLst/>
          </a:prstGeom>
          <a:noFill/>
        </p:spPr>
      </p:pic>
      <p:pic>
        <p:nvPicPr>
          <p:cNvPr id="25614" name="Picture 14" descr="Купить Детская зубная паста Junior Kids Strawberry 0 - 6 лет, 50 мл  Biorepair Детская гамма: цена и отзывы - Зубные пасты - Центр Здоровья Кожи"/>
          <p:cNvPicPr>
            <a:picLocks noChangeAspect="1" noChangeArrowheads="1"/>
          </p:cNvPicPr>
          <p:nvPr/>
        </p:nvPicPr>
        <p:blipFill>
          <a:blip r:embed="rId4" cstate="print"/>
          <a:srcRect l="17947"/>
          <a:stretch>
            <a:fillRect/>
          </a:stretch>
        </p:blipFill>
        <p:spPr bwMode="auto">
          <a:xfrm>
            <a:off x="1000100" y="3571876"/>
            <a:ext cx="2286016" cy="2786050"/>
          </a:xfrm>
          <a:prstGeom prst="rect">
            <a:avLst/>
          </a:prstGeom>
          <a:noFill/>
        </p:spPr>
      </p:pic>
      <p:pic>
        <p:nvPicPr>
          <p:cNvPr id="25616" name="Picture 16" descr="Детская линейка - PRESIDENT Kids 3-6 зубная паста-гель со вкусом колы |  PRESIDENT — зубные пасты на основе контролируемой абразивности, зубные  щетки с контролем жесткости щетины"/>
          <p:cNvPicPr>
            <a:picLocks noChangeAspect="1" noChangeArrowheads="1"/>
          </p:cNvPicPr>
          <p:nvPr/>
        </p:nvPicPr>
        <p:blipFill>
          <a:blip r:embed="rId5" cstate="print"/>
          <a:srcRect/>
          <a:stretch>
            <a:fillRect/>
          </a:stretch>
        </p:blipFill>
        <p:spPr bwMode="auto">
          <a:xfrm>
            <a:off x="3143240" y="1071546"/>
            <a:ext cx="3071834" cy="3571900"/>
          </a:xfrm>
          <a:prstGeom prst="rect">
            <a:avLst/>
          </a:prstGeom>
          <a:noFill/>
        </p:spPr>
      </p:pic>
      <p:pic>
        <p:nvPicPr>
          <p:cNvPr id="25618" name="Picture 18" descr="Купить детские зубные пасты РОКС от 3 до 7 лет недорого в Москве, цены на зубные  пасты для детей 3, 4, 5, 6, 7 лет в интернет-магазине Personal-care.ru"/>
          <p:cNvPicPr>
            <a:picLocks noChangeAspect="1" noChangeArrowheads="1"/>
          </p:cNvPicPr>
          <p:nvPr/>
        </p:nvPicPr>
        <p:blipFill>
          <a:blip r:embed="rId6" cstate="print"/>
          <a:srcRect/>
          <a:stretch>
            <a:fillRect/>
          </a:stretch>
        </p:blipFill>
        <p:spPr bwMode="auto">
          <a:xfrm>
            <a:off x="3000364" y="4000500"/>
            <a:ext cx="2571748" cy="2571748"/>
          </a:xfrm>
          <a:prstGeom prst="rect">
            <a:avLst/>
          </a:prstGeom>
          <a:noFill/>
        </p:spPr>
      </p:pic>
      <p:pic>
        <p:nvPicPr>
          <p:cNvPr id="25620" name="Picture 20" descr="Детская зубная паста Colgate 3-5 с фторидом Клубника | отзывы"/>
          <p:cNvPicPr>
            <a:picLocks noChangeAspect="1" noChangeArrowheads="1"/>
          </p:cNvPicPr>
          <p:nvPr/>
        </p:nvPicPr>
        <p:blipFill>
          <a:blip r:embed="rId7" cstate="print"/>
          <a:srcRect/>
          <a:stretch>
            <a:fillRect/>
          </a:stretch>
        </p:blipFill>
        <p:spPr bwMode="auto">
          <a:xfrm>
            <a:off x="6215074" y="1500174"/>
            <a:ext cx="2286016" cy="22860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Методы чистки зубов</a:t>
            </a:r>
            <a:endParaRPr lang="ru-RU" dirty="0"/>
          </a:p>
        </p:txBody>
      </p:sp>
      <p:sp>
        <p:nvSpPr>
          <p:cNvPr id="3" name="Содержимое 2"/>
          <p:cNvSpPr>
            <a:spLocks noGrp="1"/>
          </p:cNvSpPr>
          <p:nvPr>
            <p:ph idx="1"/>
          </p:nvPr>
        </p:nvSpPr>
        <p:spPr>
          <a:xfrm>
            <a:off x="5072066" y="1600200"/>
            <a:ext cx="3857652" cy="4525963"/>
          </a:xfrm>
        </p:spPr>
        <p:txBody>
          <a:bodyPr>
            <a:normAutofit fontScale="62500" lnSpcReduction="20000"/>
          </a:bodyPr>
          <a:lstStyle/>
          <a:p>
            <a:pPr marL="36576" indent="0" algn="just" fontAlgn="auto">
              <a:spcAft>
                <a:spcPts val="0"/>
              </a:spcAft>
              <a:buClr>
                <a:schemeClr val="accent6">
                  <a:lumMod val="75000"/>
                </a:schemeClr>
              </a:buClr>
              <a:buFont typeface="Georgia" pitchFamily="18" charset="0"/>
              <a:buNone/>
              <a:defRPr/>
            </a:pPr>
            <a:r>
              <a:rPr lang="ru-RU" dirty="0" smtClean="0"/>
              <a:t>Известны различные методики удаления зубного налета, однако, учитывая индивидуальные особенности полости рта, целесообразно рекомендовать пациенту наилучший метод, с помощью которого будет получен хороший очищающий эффект. </a:t>
            </a:r>
          </a:p>
          <a:p>
            <a:pPr marL="36576" indent="0" algn="just" fontAlgn="auto">
              <a:spcAft>
                <a:spcPts val="0"/>
              </a:spcAft>
              <a:buClr>
                <a:schemeClr val="accent6">
                  <a:lumMod val="75000"/>
                </a:schemeClr>
              </a:buClr>
              <a:buFont typeface="Georgia" pitchFamily="18" charset="0"/>
              <a:buNone/>
              <a:defRPr/>
            </a:pPr>
            <a:r>
              <a:rPr lang="ru-RU" dirty="0" smtClean="0"/>
              <a:t>От врача требуется подробный инструктаж и демонстрация на модели выбранного метода, а от пациента – последовательное исполнение движений до полного овладения выбранной методикой с ежедневным проведением чистки зубов.</a:t>
            </a:r>
          </a:p>
        </p:txBody>
      </p:sp>
      <p:sp>
        <p:nvSpPr>
          <p:cNvPr id="4098" name="AutoShape 2" descr="Когда начинать чистить зубы ребенку - ответ врача | Комментарии.Харьк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Когда начинать чистить зубы ребенку - ответ врача | Комментарии.Харьк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Когда начинать чистить зубы ребенку - ответ врача | Комментарии.Харьк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4" name="Picture 8" descr="Треть детей в возрасте до 12 лет отказывается чистить зубы перед сном -  DENTALMAGAZINE.RU"/>
          <p:cNvPicPr>
            <a:picLocks noChangeAspect="1" noChangeArrowheads="1"/>
          </p:cNvPicPr>
          <p:nvPr/>
        </p:nvPicPr>
        <p:blipFill>
          <a:blip r:embed="rId2" cstate="print"/>
          <a:srcRect/>
          <a:stretch>
            <a:fillRect/>
          </a:stretch>
        </p:blipFill>
        <p:spPr bwMode="auto">
          <a:xfrm>
            <a:off x="1071538" y="1928802"/>
            <a:ext cx="3892158" cy="291151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714356"/>
            <a:ext cx="7400948" cy="5411807"/>
          </a:xfrm>
        </p:spPr>
        <p:txBody>
          <a:bodyPr>
            <a:noAutofit/>
          </a:bodyPr>
          <a:lstStyle/>
          <a:p>
            <a:pPr marL="45720" indent="0" algn="just" fontAlgn="auto">
              <a:buClr>
                <a:schemeClr val="accent6">
                  <a:lumMod val="75000"/>
                </a:schemeClr>
              </a:buClr>
              <a:buFont typeface="Georgia" pitchFamily="18" charset="0"/>
              <a:buNone/>
              <a:defRPr/>
            </a:pPr>
            <a:r>
              <a:rPr lang="ru-RU" sz="1600" b="1" u="sng" dirty="0" smtClean="0">
                <a:solidFill>
                  <a:schemeClr val="bg2">
                    <a:lumMod val="75000"/>
                  </a:schemeClr>
                </a:solidFill>
              </a:rPr>
              <a:t>Метод </a:t>
            </a:r>
            <a:r>
              <a:rPr lang="ru-RU" sz="1600" b="1" u="sng" dirty="0" smtClean="0">
                <a:solidFill>
                  <a:schemeClr val="bg2">
                    <a:lumMod val="75000"/>
                  </a:schemeClr>
                </a:solidFill>
              </a:rPr>
              <a:t>Леонарда</a:t>
            </a:r>
            <a:endParaRPr lang="ru-RU" sz="1600" dirty="0" smtClean="0">
              <a:solidFill>
                <a:schemeClr val="bg2">
                  <a:lumMod val="75000"/>
                </a:schemeClr>
              </a:solidFill>
            </a:endParaRPr>
          </a:p>
          <a:p>
            <a:pPr marL="45720" indent="0" algn="just" fontAlgn="auto">
              <a:buClr>
                <a:schemeClr val="accent6">
                  <a:lumMod val="75000"/>
                </a:schemeClr>
              </a:buClr>
              <a:buFont typeface="Georgia" pitchFamily="18" charset="0"/>
              <a:buNone/>
              <a:defRPr/>
            </a:pPr>
            <a:r>
              <a:rPr lang="ru-RU" sz="1300" dirty="0" smtClean="0"/>
              <a:t>Зубную щетку располагают перпендикулярно поверхности зубов, производя вертикальные движения в направлении от десны к коронке зуба. Вестибулярные поверхности зубов чистят при сомкнутых зубных рядах, небные - при несомкнутых, жевательные очищают движениями щетки вперед-назад. Этот метод позволяет избежать повреждения десен.</a:t>
            </a:r>
          </a:p>
          <a:p>
            <a:pPr marL="36576" indent="0" algn="just" fontAlgn="auto">
              <a:spcAft>
                <a:spcPts val="0"/>
              </a:spcAft>
              <a:buClr>
                <a:schemeClr val="accent6">
                  <a:lumMod val="75000"/>
                </a:schemeClr>
              </a:buClr>
              <a:buFont typeface="Georgia" pitchFamily="18" charset="0"/>
              <a:buNone/>
              <a:defRPr/>
            </a:pPr>
            <a:r>
              <a:rPr lang="ru-RU" sz="1600" b="1" u="sng" dirty="0" smtClean="0">
                <a:solidFill>
                  <a:schemeClr val="bg2">
                    <a:lumMod val="75000"/>
                  </a:schemeClr>
                </a:solidFill>
              </a:rPr>
              <a:t>Метод </a:t>
            </a:r>
            <a:r>
              <a:rPr lang="en-US" sz="1600" b="1" u="sng" dirty="0" smtClean="0">
                <a:solidFill>
                  <a:schemeClr val="bg2">
                    <a:lumMod val="75000"/>
                  </a:schemeClr>
                </a:solidFill>
              </a:rPr>
              <a:t>Bass</a:t>
            </a:r>
            <a:endParaRPr lang="ru-RU" sz="1600" b="1" dirty="0" smtClean="0">
              <a:solidFill>
                <a:schemeClr val="bg2">
                  <a:lumMod val="75000"/>
                </a:schemeClr>
              </a:solidFill>
            </a:endParaRPr>
          </a:p>
          <a:p>
            <a:pPr marL="36576" indent="0" algn="just" fontAlgn="auto">
              <a:spcAft>
                <a:spcPts val="0"/>
              </a:spcAft>
              <a:buClr>
                <a:schemeClr val="accent6">
                  <a:lumMod val="75000"/>
                </a:schemeClr>
              </a:buClr>
              <a:buFont typeface="Georgia" pitchFamily="18" charset="0"/>
              <a:buNone/>
              <a:defRPr/>
            </a:pPr>
            <a:r>
              <a:rPr lang="ru-RU" sz="1300" dirty="0" smtClean="0"/>
              <a:t>Головку зубной щетки располагают под углом 45 градусов к оси зуба, несколько придавливая концы волокон к эмали и </a:t>
            </a:r>
            <a:r>
              <a:rPr lang="ru-RU" sz="1300" dirty="0" err="1" smtClean="0"/>
              <a:t>десневым</a:t>
            </a:r>
            <a:r>
              <a:rPr lang="ru-RU" sz="1300" dirty="0" smtClean="0"/>
              <a:t> сосочкам. В таком положении осуществляют вибрирующие движения щетки с небольшой амплитудой. При этом щетинки проникают в межзубные промежутки и </a:t>
            </a:r>
            <a:r>
              <a:rPr lang="ru-RU" sz="1300" dirty="0" err="1" smtClean="0"/>
              <a:t>десневую</a:t>
            </a:r>
            <a:r>
              <a:rPr lang="ru-RU" sz="1300" dirty="0" smtClean="0"/>
              <a:t> бороздку, тем самым способствуя хорошему удалению налета.</a:t>
            </a:r>
          </a:p>
          <a:p>
            <a:pPr marL="36576" indent="0" algn="just" fontAlgn="auto">
              <a:spcAft>
                <a:spcPts val="0"/>
              </a:spcAft>
              <a:buClr>
                <a:schemeClr val="accent6">
                  <a:lumMod val="75000"/>
                </a:schemeClr>
              </a:buClr>
              <a:buFont typeface="Georgia" pitchFamily="18" charset="0"/>
              <a:buNone/>
              <a:defRPr/>
            </a:pPr>
            <a:r>
              <a:rPr lang="ru-RU" sz="1300" dirty="0" smtClean="0"/>
              <a:t>Неправильное положение зубной щетки, например, вертикально к оси зуба, приводит к повреждению эпителиального прикрепления и десны. Этот метод рекомендуется для взрослых</a:t>
            </a:r>
            <a:r>
              <a:rPr lang="ru-RU" sz="1300" dirty="0" smtClean="0"/>
              <a:t>.</a:t>
            </a:r>
            <a:endParaRPr lang="ru-RU" sz="1300"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sz="1600" b="1" u="sng" dirty="0" smtClean="0">
                <a:solidFill>
                  <a:schemeClr val="bg2">
                    <a:lumMod val="75000"/>
                  </a:schemeClr>
                </a:solidFill>
              </a:rPr>
              <a:t>Метод </a:t>
            </a:r>
            <a:r>
              <a:rPr lang="en-US" sz="1600" b="1" u="sng" dirty="0" smtClean="0">
                <a:solidFill>
                  <a:schemeClr val="bg2">
                    <a:lumMod val="75000"/>
                  </a:schemeClr>
                </a:solidFill>
              </a:rPr>
              <a:t>Charters</a:t>
            </a:r>
            <a:endParaRPr lang="ru-RU" sz="1600" b="1" dirty="0" smtClean="0">
              <a:solidFill>
                <a:schemeClr val="bg2">
                  <a:lumMod val="75000"/>
                </a:schemeClr>
              </a:solidFill>
            </a:endParaRPr>
          </a:p>
          <a:p>
            <a:pPr marL="36576" indent="0" algn="just" fontAlgn="auto">
              <a:spcAft>
                <a:spcPts val="0"/>
              </a:spcAft>
              <a:buClr>
                <a:schemeClr val="accent6">
                  <a:lumMod val="75000"/>
                </a:schemeClr>
              </a:buClr>
              <a:buFont typeface="Georgia" pitchFamily="18" charset="0"/>
              <a:buNone/>
              <a:defRPr/>
            </a:pPr>
            <a:r>
              <a:rPr lang="ru-RU" sz="1300" dirty="0" smtClean="0"/>
              <a:t>Головку зубной щетки устанавливают под углом 45 градусов к оси зуба так, чтобы концы волокон, касаясь наружной поверхности коронки, достигали режущего края. Легким нажатием кончики щетинок осторожно проталкивают в межзубные промежутки и в этом положении осуществляют вибрирующие движения. Контактируя с краевой десной, щетинки осуществляют ее массаж</a:t>
            </a:r>
            <a:r>
              <a:rPr lang="ru-RU" sz="1300" dirty="0" smtClean="0"/>
              <a:t>.</a:t>
            </a:r>
            <a:endParaRPr lang="ru-RU" sz="1300" b="1" dirty="0" smtClean="0"/>
          </a:p>
          <a:p>
            <a:pPr algn="just">
              <a:buNone/>
            </a:pPr>
            <a:r>
              <a:rPr lang="ru-RU" sz="1600" b="1" u="sng" dirty="0" smtClean="0">
                <a:solidFill>
                  <a:schemeClr val="bg2">
                    <a:lumMod val="75000"/>
                  </a:schemeClr>
                </a:solidFill>
              </a:rPr>
              <a:t>Метод </a:t>
            </a:r>
            <a:r>
              <a:rPr lang="ru-RU" sz="1600" b="1" u="sng" dirty="0" err="1" smtClean="0">
                <a:solidFill>
                  <a:schemeClr val="bg2">
                    <a:lumMod val="75000"/>
                  </a:schemeClr>
                </a:solidFill>
              </a:rPr>
              <a:t>Фонеса</a:t>
            </a:r>
            <a:endParaRPr lang="ru-RU" sz="1600" b="1" dirty="0" smtClean="0">
              <a:solidFill>
                <a:schemeClr val="bg2">
                  <a:lumMod val="75000"/>
                </a:schemeClr>
              </a:solidFill>
            </a:endParaRPr>
          </a:p>
          <a:p>
            <a:pPr algn="just">
              <a:buNone/>
            </a:pPr>
            <a:r>
              <a:rPr lang="ru-RU" sz="1400" dirty="0" smtClean="0"/>
              <a:t>Щетку </a:t>
            </a:r>
            <a:r>
              <a:rPr lang="ru-RU" sz="1400" dirty="0" smtClean="0"/>
              <a:t>необходимо держать горизонтально, таким образом, чтобы щетинки </a:t>
            </a:r>
            <a:r>
              <a:rPr lang="ru-RU" sz="1400" dirty="0" smtClean="0"/>
              <a:t>располагались</a:t>
            </a:r>
          </a:p>
          <a:p>
            <a:pPr algn="just">
              <a:buNone/>
            </a:pPr>
            <a:r>
              <a:rPr lang="ru-RU" sz="1400" dirty="0" smtClean="0"/>
              <a:t>перпендикулярно поверхности</a:t>
            </a:r>
            <a:r>
              <a:rPr lang="ru-RU" sz="1400" dirty="0" smtClean="0"/>
              <a:t> зубов. Головкой щетки выполняются круговые </a:t>
            </a:r>
            <a:r>
              <a:rPr lang="ru-RU" sz="1400" dirty="0" smtClean="0"/>
              <a:t>и</a:t>
            </a:r>
          </a:p>
          <a:p>
            <a:pPr algn="just">
              <a:buNone/>
            </a:pPr>
            <a:r>
              <a:rPr lang="ru-RU" sz="1400" dirty="0" smtClean="0"/>
              <a:t>спиралевидные </a:t>
            </a:r>
            <a:r>
              <a:rPr lang="ru-RU" sz="1400" dirty="0" smtClean="0"/>
              <a:t>движения с </a:t>
            </a:r>
            <a:r>
              <a:rPr lang="ru-RU" sz="1400" dirty="0" smtClean="0"/>
              <a:t>одновременным захватом</a:t>
            </a:r>
            <a:r>
              <a:rPr lang="ru-RU" sz="1400" dirty="0" smtClean="0"/>
              <a:t> зубов верхней и нижней челюстей, </a:t>
            </a:r>
            <a:r>
              <a:rPr lang="ru-RU" sz="1400" dirty="0" smtClean="0"/>
              <a:t>а</a:t>
            </a:r>
          </a:p>
          <a:p>
            <a:pPr algn="just">
              <a:buNone/>
            </a:pPr>
            <a:r>
              <a:rPr lang="ru-RU" sz="1400" dirty="0" smtClean="0"/>
              <a:t>также</a:t>
            </a:r>
            <a:r>
              <a:rPr lang="ru-RU" sz="1400" dirty="0" smtClean="0"/>
              <a:t>, с захватом прилегающей к ним </a:t>
            </a:r>
            <a:r>
              <a:rPr lang="ru-RU" sz="1400" dirty="0" smtClean="0"/>
              <a:t>десны. Далее</a:t>
            </a:r>
            <a:r>
              <a:rPr lang="ru-RU" sz="1400" dirty="0" smtClean="0"/>
              <a:t> зубы размыкают.</a:t>
            </a:r>
            <a:endParaRPr lang="ru-RU"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500042"/>
            <a:ext cx="7329510" cy="5626121"/>
          </a:xfrm>
        </p:spPr>
        <p:txBody>
          <a:bodyPr>
            <a:normAutofit fontScale="47500" lnSpcReduction="20000"/>
          </a:bodyPr>
          <a:lstStyle/>
          <a:p>
            <a:pPr marL="36576" indent="0" algn="just" fontAlgn="auto">
              <a:spcAft>
                <a:spcPts val="0"/>
              </a:spcAft>
              <a:buClr>
                <a:schemeClr val="accent6">
                  <a:lumMod val="75000"/>
                </a:schemeClr>
              </a:buClr>
              <a:buFont typeface="Georgia" pitchFamily="18" charset="0"/>
              <a:buNone/>
              <a:defRPr/>
            </a:pPr>
            <a:r>
              <a:rPr lang="ru-RU" sz="4400" b="1" u="sng" dirty="0" smtClean="0">
                <a:solidFill>
                  <a:schemeClr val="bg2">
                    <a:lumMod val="75000"/>
                  </a:schemeClr>
                </a:solidFill>
              </a:rPr>
              <a:t>Метод Рейте (1970 г.)</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dirty="0" smtClean="0">
                <a:solidFill>
                  <a:schemeClr val="tx1">
                    <a:lumMod val="75000"/>
                    <a:lumOff val="25000"/>
                  </a:schemeClr>
                </a:solidFill>
              </a:rPr>
              <a:t>Щетка ставится параллельно оси зуба в начале и под углом 90 градусов к оси зуба в конце движения. Производятся скатывающие движения от десны к коронке. Жевательные поверхности зубов очищают движениями щетки вперед-назад.</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sz="4400" b="1" u="sng" dirty="0" smtClean="0">
                <a:solidFill>
                  <a:schemeClr val="bg2">
                    <a:lumMod val="75000"/>
                  </a:schemeClr>
                </a:solidFill>
              </a:rPr>
              <a:t>Метод Смита-Белла (1948 г.)</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dirty="0" smtClean="0">
                <a:solidFill>
                  <a:schemeClr val="tx1">
                    <a:lumMod val="75000"/>
                    <a:lumOff val="25000"/>
                  </a:schemeClr>
                </a:solidFill>
              </a:rPr>
              <a:t>Зубную щетку устанавливают перпендикулярно жевательной поверхности. Движения зубной щетки повторяют движения пищи при жевании: надавливая и вращая, головка щетки продвигается к десне, скользит по ней и перемещается к следующему зубу.</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sz="4400" b="1" u="sng" dirty="0" smtClean="0">
                <a:solidFill>
                  <a:schemeClr val="bg2">
                    <a:lumMod val="75000"/>
                  </a:schemeClr>
                </a:solidFill>
              </a:rPr>
              <a:t>Метод </a:t>
            </a:r>
            <a:r>
              <a:rPr lang="ru-RU" sz="4400" b="1" u="sng" dirty="0" err="1" smtClean="0">
                <a:solidFill>
                  <a:schemeClr val="bg2">
                    <a:lumMod val="75000"/>
                  </a:schemeClr>
                </a:solidFill>
              </a:rPr>
              <a:t>Стилмана</a:t>
            </a:r>
            <a:r>
              <a:rPr lang="ru-RU" sz="4400" b="1" u="sng" dirty="0" smtClean="0">
                <a:solidFill>
                  <a:schemeClr val="bg2">
                    <a:lumMod val="75000"/>
                  </a:schemeClr>
                </a:solidFill>
              </a:rPr>
              <a:t> (1933 г.)</a:t>
            </a:r>
          </a:p>
          <a:p>
            <a:pPr marL="36576" indent="0" algn="just"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a:p>
            <a:pPr marL="36576" indent="0" algn="just" fontAlgn="auto">
              <a:spcAft>
                <a:spcPts val="0"/>
              </a:spcAft>
              <a:buClr>
                <a:schemeClr val="accent6">
                  <a:lumMod val="75000"/>
                </a:schemeClr>
              </a:buClr>
              <a:buFont typeface="Georgia" pitchFamily="18" charset="0"/>
              <a:buNone/>
              <a:defRPr/>
            </a:pPr>
            <a:r>
              <a:rPr lang="ru-RU" dirty="0" smtClean="0">
                <a:solidFill>
                  <a:schemeClr val="tx1">
                    <a:lumMod val="75000"/>
                    <a:lumOff val="25000"/>
                  </a:schemeClr>
                </a:solidFill>
              </a:rPr>
              <a:t>Зубная щетка устанавливается под углом 45 градусов к оси зуба и максимально надавливается на </a:t>
            </a:r>
            <a:r>
              <a:rPr lang="ru-RU" dirty="0" err="1" smtClean="0">
                <a:solidFill>
                  <a:schemeClr val="tx1">
                    <a:lumMod val="75000"/>
                    <a:lumOff val="25000"/>
                  </a:schemeClr>
                </a:solidFill>
              </a:rPr>
              <a:t>десневой</a:t>
            </a:r>
            <a:r>
              <a:rPr lang="ru-RU" dirty="0" smtClean="0">
                <a:solidFill>
                  <a:schemeClr val="tx1">
                    <a:lumMod val="75000"/>
                    <a:lumOff val="25000"/>
                  </a:schemeClr>
                </a:solidFill>
              </a:rPr>
              <a:t> край до видимой анемичности десны. Далее проводится слабое вращательное движение до восстановления кровотока в десне данного участка. Язычные поверхности зубов очищают, ставя щетку параллельно оси зуба. Жевательные поверхности очищают движениями, направленными перпендикулярно к </a:t>
            </a:r>
            <a:r>
              <a:rPr lang="ru-RU" dirty="0" err="1" smtClean="0">
                <a:solidFill>
                  <a:schemeClr val="tx1">
                    <a:lumMod val="75000"/>
                    <a:lumOff val="25000"/>
                  </a:schemeClr>
                </a:solidFill>
              </a:rPr>
              <a:t>окклюзионной</a:t>
            </a:r>
            <a:r>
              <a:rPr lang="ru-RU" dirty="0" smtClean="0">
                <a:solidFill>
                  <a:schemeClr val="tx1">
                    <a:lumMod val="75000"/>
                    <a:lumOff val="25000"/>
                  </a:schemeClr>
                </a:solidFill>
              </a:rPr>
              <a:t> </a:t>
            </a:r>
            <a:r>
              <a:rPr lang="ru-RU" dirty="0" smtClean="0">
                <a:solidFill>
                  <a:schemeClr val="tx1">
                    <a:lumMod val="75000"/>
                    <a:lumOff val="25000"/>
                  </a:schemeClr>
                </a:solidFill>
              </a:rPr>
              <a:t>плоскости.</a:t>
            </a:r>
          </a:p>
          <a:p>
            <a:pPr marL="36576" indent="0" fontAlgn="auto">
              <a:spcAft>
                <a:spcPts val="0"/>
              </a:spcAft>
              <a:buClr>
                <a:schemeClr val="accent6">
                  <a:lumMod val="75000"/>
                </a:schemeClr>
              </a:buClr>
              <a:buFont typeface="Georgia" pitchFamily="18" charset="0"/>
              <a:buNone/>
              <a:defRPr/>
            </a:pPr>
            <a:endParaRPr lang="ru-RU" dirty="0" smtClean="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t>Стандартный метод чистки </a:t>
            </a:r>
            <a:r>
              <a:rPr lang="ru-RU" sz="4400" dirty="0" smtClean="0"/>
              <a:t>зубов по Пахомову</a:t>
            </a:r>
            <a:endParaRPr lang="ru-RU" dirty="0"/>
          </a:p>
        </p:txBody>
      </p:sp>
      <p:sp>
        <p:nvSpPr>
          <p:cNvPr id="3" name="Содержимое 2"/>
          <p:cNvSpPr>
            <a:spLocks noGrp="1"/>
          </p:cNvSpPr>
          <p:nvPr>
            <p:ph idx="1"/>
          </p:nvPr>
        </p:nvSpPr>
        <p:spPr/>
        <p:txBody>
          <a:bodyPr>
            <a:normAutofit fontScale="47500" lnSpcReduction="20000"/>
          </a:bodyPr>
          <a:lstStyle/>
          <a:p>
            <a:pPr marL="44450" indent="0">
              <a:buFont typeface="Georgia" pitchFamily="18" charset="0"/>
              <a:buNone/>
            </a:pPr>
            <a:r>
              <a:rPr lang="ru-RU" altLang="ru-RU" dirty="0" smtClean="0"/>
              <a:t>Зубной ряд условно делят на несколько сегментов : моляры, </a:t>
            </a:r>
            <a:r>
              <a:rPr lang="ru-RU" altLang="ru-RU" dirty="0" err="1" smtClean="0"/>
              <a:t>премоляры</a:t>
            </a:r>
            <a:r>
              <a:rPr lang="ru-RU" altLang="ru-RU" dirty="0" smtClean="0"/>
              <a:t> ( если таковые имеются ) и передние зубы с каждой стороны ( получается 4-6 сегментов ).</a:t>
            </a:r>
          </a:p>
          <a:p>
            <a:pPr marL="44450" indent="0">
              <a:buFont typeface="Georgia" pitchFamily="18" charset="0"/>
              <a:buNone/>
            </a:pPr>
            <a:r>
              <a:rPr lang="ru-RU" altLang="ru-RU" dirty="0" smtClean="0"/>
              <a:t>Чистку зубов осуществляют при несомкнутых зубных рядах. Щетку располагают под углом 45 градусов к поверхности зуба.</a:t>
            </a:r>
          </a:p>
          <a:p>
            <a:pPr marL="44450" indent="0">
              <a:buFont typeface="Georgia" pitchFamily="18" charset="0"/>
              <a:buNone/>
            </a:pPr>
            <a:r>
              <a:rPr lang="ru-RU" altLang="ru-RU" dirty="0" smtClean="0"/>
              <a:t>Начинают чистить зубы с щечной поверхности верхней челюсти слева ( сегмент 1 ), где выполняют щеткой 10 подметающих движений, после чего проходят постепенно по всем остальным сегментам ( по 10 движений на каждый сегмент ).</a:t>
            </a:r>
          </a:p>
          <a:p>
            <a:pPr marL="44450" indent="0">
              <a:buFont typeface="Georgia" pitchFamily="18" charset="0"/>
              <a:buNone/>
            </a:pPr>
            <a:r>
              <a:rPr lang="ru-RU" altLang="ru-RU" dirty="0" smtClean="0"/>
              <a:t>После этого чистят небную поверхность верхних зубов, проходя по сегментам слева на право, делая на каждом сегменте по 10 подметающих движений.</a:t>
            </a:r>
          </a:p>
          <a:p>
            <a:pPr marL="44450" indent="0">
              <a:buFont typeface="Georgia" pitchFamily="18" charset="0"/>
              <a:buNone/>
            </a:pPr>
            <a:r>
              <a:rPr lang="ru-RU" altLang="ru-RU" dirty="0" smtClean="0"/>
              <a:t>Следующим этапом чистки зубов является чистка жевательной поверхности моляров и </a:t>
            </a:r>
            <a:r>
              <a:rPr lang="ru-RU" altLang="ru-RU" dirty="0" err="1" smtClean="0"/>
              <a:t>премоляров</a:t>
            </a:r>
            <a:r>
              <a:rPr lang="ru-RU" altLang="ru-RU" dirty="0" smtClean="0"/>
              <a:t>. Чистка осуществляется скребущими движениями по их жевательной поверхности по направлению изо рта. Необходимо произвести 10-15 движений с каждой стороны.</a:t>
            </a:r>
          </a:p>
          <a:p>
            <a:pPr marL="44450" indent="0">
              <a:buFont typeface="Georgia" pitchFamily="18" charset="0"/>
              <a:buNone/>
            </a:pPr>
            <a:r>
              <a:rPr lang="ru-RU" altLang="ru-RU" dirty="0" smtClean="0"/>
              <a:t>На нижней челюсти осуществляют чистку зубов в той же последовательности. Сначала на щечной, а затем на язычной и в конце на жевательной поверхности зубов ( слева на право ).</a:t>
            </a:r>
          </a:p>
          <a:p>
            <a:pPr marL="44450" indent="0">
              <a:buFont typeface="Georgia" pitchFamily="18" charset="0"/>
              <a:buNone/>
            </a:pPr>
            <a:r>
              <a:rPr lang="ru-RU" altLang="ru-RU" dirty="0" smtClean="0"/>
              <a:t>При чистке небной поверхности верхних резцов и язычной поверхности нижних щетка располагается перпендикулярно зубному ряду. Процедура чистки должна заканчиваться массажем десен, который осуществляют при сомкнутых зубных рядах круговыми движениями зубной щетки с захватом зубов и десен, перемещаясь в направлении слева направо.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ЭФФЕКТИВНАЯ И БЕЗОПАСНАЯ ПРОФИЛАКТИКА КАРИЕСА ЗУБОВ И ИНДИВИДУАЛЬ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ЭФФЕКТИВНАЯ И БЕЗОПАСНАЯ ПРОФИЛАКТИКА КАРИЕСА ЗУБОВ И ИНДИВИДУАЛЬ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ЭФФЕКТИВНАЯ И БЕЗОПАСНАЯ ПРОФИЛАКТИКА КАРИЕСА ЗУБОВ И ИНДИВИДУАЛЬ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2" name="Picture 8" descr="Полезная информация для родителей | Детская стомалогическая поликлиника 25"/>
          <p:cNvPicPr>
            <a:picLocks noChangeAspect="1" noChangeArrowheads="1"/>
          </p:cNvPicPr>
          <p:nvPr/>
        </p:nvPicPr>
        <p:blipFill>
          <a:blip r:embed="rId2" cstate="print"/>
          <a:srcRect/>
          <a:stretch>
            <a:fillRect/>
          </a:stretch>
        </p:blipFill>
        <p:spPr bwMode="auto">
          <a:xfrm>
            <a:off x="1428729" y="500042"/>
            <a:ext cx="7403726" cy="57150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t>Гигиена полости рта является одним из наиболее доступных и одним из ведущих методов профилактики заболеваний полости рта. Массовые обследования населения, проведенные во всех странах мира, убедительно показали, что систематический уход за полостью рта оказывает профилактическое воздействие (до 40 %) на ткани зуба. Таким образом соблюдая индивидуальную гигиену полости рта, можно сохранить здоровье зубов.</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3" name="Содержимое 2"/>
          <p:cNvSpPr>
            <a:spLocks noGrp="1"/>
          </p:cNvSpPr>
          <p:nvPr>
            <p:ph idx="1"/>
          </p:nvPr>
        </p:nvSpPr>
        <p:spPr/>
        <p:txBody>
          <a:bodyPr>
            <a:normAutofit fontScale="47500" lnSpcReduction="20000"/>
          </a:bodyPr>
          <a:lstStyle/>
          <a:p>
            <a:pPr>
              <a:defRPr/>
            </a:pPr>
            <a:endParaRPr lang="ru-RU" dirty="0" smtClean="0"/>
          </a:p>
          <a:p>
            <a:pPr>
              <a:defRPr/>
            </a:pPr>
            <a:r>
              <a:rPr lang="ru-RU" dirty="0" smtClean="0"/>
              <a:t>1.Бородовицина </a:t>
            </a:r>
            <a:r>
              <a:rPr lang="ru-RU" dirty="0" smtClean="0"/>
              <a:t>С.И. Б 833 Профилактика стоматологических заболеваний: учебное пособие / С.И. </a:t>
            </a:r>
            <a:r>
              <a:rPr lang="ru-RU" dirty="0" err="1" smtClean="0"/>
              <a:t>Бородовицина</a:t>
            </a:r>
            <a:r>
              <a:rPr lang="ru-RU" dirty="0" smtClean="0"/>
              <a:t>, Н.А.Савельева, Е.С.Таболина; ФГБОУ ВО </a:t>
            </a:r>
            <a:r>
              <a:rPr lang="ru-RU" dirty="0" err="1" smtClean="0"/>
              <a:t>РязГМУ</a:t>
            </a:r>
            <a:r>
              <a:rPr lang="ru-RU" dirty="0" smtClean="0"/>
              <a:t> Минздрава России. – Рязань: </a:t>
            </a:r>
            <a:r>
              <a:rPr lang="ru-RU" dirty="0" err="1" smtClean="0"/>
              <a:t>ОТСиОП</a:t>
            </a:r>
            <a:r>
              <a:rPr lang="ru-RU" dirty="0" smtClean="0"/>
              <a:t>, 2019. – 264 с</a:t>
            </a:r>
            <a:r>
              <a:rPr lang="ru-RU" dirty="0" smtClean="0"/>
              <a:t>.</a:t>
            </a:r>
            <a:endParaRPr lang="ru-RU" dirty="0" smtClean="0"/>
          </a:p>
          <a:p>
            <a:pPr>
              <a:defRPr/>
            </a:pPr>
            <a:r>
              <a:rPr lang="ru-RU" dirty="0" smtClean="0"/>
              <a:t>2</a:t>
            </a:r>
            <a:r>
              <a:rPr lang="ru-RU" dirty="0" smtClean="0"/>
              <a:t>.  </a:t>
            </a:r>
            <a:r>
              <a:rPr lang="ru-RU" dirty="0" smtClean="0"/>
              <a:t>Стоматология детского возраста </a:t>
            </a:r>
            <a:r>
              <a:rPr lang="ru-RU" dirty="0" smtClean="0"/>
              <a:t>: </a:t>
            </a:r>
            <a:r>
              <a:rPr lang="ru-RU" dirty="0" smtClean="0"/>
              <a:t>учебник. В 3 ч. Ч. 1. Терапия / В. М. Елизарова. - 2-е изд., </a:t>
            </a:r>
            <a:r>
              <a:rPr lang="ru-RU" dirty="0" err="1" smtClean="0"/>
              <a:t>перераб</a:t>
            </a:r>
            <a:r>
              <a:rPr lang="ru-RU" dirty="0" smtClean="0"/>
              <a:t>. и доп. - М. : </a:t>
            </a:r>
            <a:r>
              <a:rPr lang="ru-RU" dirty="0" err="1" smtClean="0"/>
              <a:t>ГЭОТАР-Медиа</a:t>
            </a:r>
            <a:r>
              <a:rPr lang="ru-RU" dirty="0" smtClean="0"/>
              <a:t>, 2016. - 480 с</a:t>
            </a:r>
            <a:r>
              <a:rPr lang="ru-RU" dirty="0" smtClean="0"/>
              <a:t>.</a:t>
            </a:r>
          </a:p>
          <a:p>
            <a:pPr>
              <a:defRPr/>
            </a:pPr>
            <a:r>
              <a:rPr lang="ru-RU" dirty="0" smtClean="0"/>
              <a:t>3</a:t>
            </a:r>
            <a:r>
              <a:rPr lang="ru-RU" dirty="0" smtClean="0"/>
              <a:t>.Сунцов </a:t>
            </a:r>
            <a:r>
              <a:rPr lang="ru-RU" dirty="0" smtClean="0"/>
              <a:t>В.Г., Леонтьев В.К., </a:t>
            </a:r>
            <a:r>
              <a:rPr lang="ru-RU" dirty="0" err="1" smtClean="0"/>
              <a:t>Дистель</a:t>
            </a:r>
            <a:r>
              <a:rPr lang="ru-RU" dirty="0" smtClean="0"/>
              <a:t> В.А., Вагнер В.Д. Стоматологическая профилактика у детей. –М.: </a:t>
            </a:r>
            <a:r>
              <a:rPr lang="ru-RU" dirty="0" err="1" smtClean="0"/>
              <a:t>Мед.книга</a:t>
            </a:r>
            <a:r>
              <a:rPr lang="ru-RU" dirty="0" smtClean="0"/>
              <a:t>., Н.Новгород: Изд-во НГМА, -2001. -344 </a:t>
            </a:r>
            <a:r>
              <a:rPr lang="ru-RU" dirty="0" smtClean="0"/>
              <a:t>с</a:t>
            </a:r>
          </a:p>
          <a:p>
            <a:pPr>
              <a:defRPr/>
            </a:pPr>
            <a:r>
              <a:rPr lang="ru-RU" dirty="0" smtClean="0"/>
              <a:t>4</a:t>
            </a:r>
            <a:r>
              <a:rPr lang="ru-RU" dirty="0" smtClean="0"/>
              <a:t>. </a:t>
            </a:r>
            <a:r>
              <a:rPr lang="ru-RU" dirty="0" smtClean="0"/>
              <a:t>Персии Л.С, Елизарова В.М., Дьякова СВ. П26 Стоматология детского возраста. — Изд. 5-е, </a:t>
            </a:r>
            <a:r>
              <a:rPr lang="ru-RU" dirty="0" err="1" smtClean="0"/>
              <a:t>перераб</a:t>
            </a:r>
            <a:r>
              <a:rPr lang="ru-RU" dirty="0" smtClean="0"/>
              <a:t>. и доп. — М.: Медицина, 2003. — 640 с: ил. (Учеб. лит. Для студентов мед. вузов.) </a:t>
            </a:r>
            <a:endParaRPr lang="ru-RU" dirty="0" smtClean="0"/>
          </a:p>
          <a:p>
            <a:pPr>
              <a:defRPr/>
            </a:pPr>
            <a:r>
              <a:rPr lang="ru-RU" dirty="0" smtClean="0"/>
              <a:t>5</a:t>
            </a:r>
            <a:r>
              <a:rPr lang="ru-RU" dirty="0" smtClean="0"/>
              <a:t>. </a:t>
            </a:r>
            <a:r>
              <a:rPr lang="ru-RU" dirty="0" smtClean="0"/>
              <a:t>Лукиных, Л. М. Роль и значение гигиены полости рта / Л. М. Лукиных // Материалы XII и XIII </a:t>
            </a:r>
            <a:r>
              <a:rPr lang="ru-RU" dirty="0" err="1" smtClean="0"/>
              <a:t>Всерос</a:t>
            </a:r>
            <a:r>
              <a:rPr lang="ru-RU" dirty="0" smtClean="0"/>
              <a:t>. </a:t>
            </a:r>
            <a:r>
              <a:rPr lang="ru-RU" dirty="0" err="1" smtClean="0"/>
              <a:t>науч.-практ</a:t>
            </a:r>
            <a:r>
              <a:rPr lang="ru-RU" dirty="0" smtClean="0"/>
              <a:t>. </a:t>
            </a:r>
            <a:r>
              <a:rPr lang="ru-RU" dirty="0" err="1" smtClean="0"/>
              <a:t>конф</a:t>
            </a:r>
            <a:r>
              <a:rPr lang="ru-RU" dirty="0" smtClean="0"/>
              <a:t>. и труды IX съезда СТАР. – М., 2004. – С. 334–336</a:t>
            </a:r>
            <a:r>
              <a:rPr lang="ru-RU" dirty="0" smtClean="0"/>
              <a:t>.</a:t>
            </a:r>
          </a:p>
          <a:p>
            <a:pPr>
              <a:defRPr/>
            </a:pPr>
            <a:r>
              <a:rPr lang="ru-RU" dirty="0" smtClean="0"/>
              <a:t>6. </a:t>
            </a:r>
            <a:r>
              <a:rPr lang="ru-RU" dirty="0" err="1" smtClean="0"/>
              <a:t>Улитовский</a:t>
            </a:r>
            <a:r>
              <a:rPr lang="ru-RU" dirty="0" smtClean="0"/>
              <a:t>, С. Б. Прикладная гигиена полости рта / С. Б. </a:t>
            </a:r>
            <a:r>
              <a:rPr lang="ru-RU" dirty="0" err="1" smtClean="0"/>
              <a:t>Улитовский</a:t>
            </a:r>
            <a:r>
              <a:rPr lang="ru-RU" dirty="0" smtClean="0"/>
              <a:t> // Новое в стоматологии. – 2000. – Спец. </a:t>
            </a:r>
            <a:r>
              <a:rPr lang="ru-RU" dirty="0" err="1" smtClean="0"/>
              <a:t>вып</a:t>
            </a:r>
            <a:r>
              <a:rPr lang="ru-RU" dirty="0" smtClean="0"/>
              <a:t>. – С. 36</a:t>
            </a:r>
            <a:r>
              <a:rPr lang="ru-RU" dirty="0" smtClean="0"/>
              <a:t>.</a:t>
            </a:r>
          </a:p>
          <a:p>
            <a:pPr>
              <a:defRPr/>
            </a:pPr>
            <a:r>
              <a:rPr lang="ru-RU" dirty="0" smtClean="0"/>
              <a:t>7</a:t>
            </a:r>
            <a:r>
              <a:rPr lang="ru-RU" dirty="0" smtClean="0"/>
              <a:t>. Харитонова</a:t>
            </a:r>
            <a:r>
              <a:rPr lang="ru-RU" dirty="0" smtClean="0"/>
              <a:t>, М. П. Х207 Профилактика основных стоматологических заболеваний у детей и подростков / М. П. Харитонова, О. А. </a:t>
            </a:r>
            <a:r>
              <a:rPr lang="ru-RU" dirty="0" err="1" smtClean="0"/>
              <a:t>Мосейчук</a:t>
            </a:r>
            <a:r>
              <a:rPr lang="ru-RU" dirty="0" smtClean="0"/>
              <a:t>. – Екатеринбург : Изд-во «Знак качества», 2019. – 24 </a:t>
            </a:r>
            <a:r>
              <a:rPr lang="ru-RU" dirty="0" smtClean="0"/>
              <a:t>с.</a:t>
            </a:r>
          </a:p>
          <a:p>
            <a:pPr>
              <a:defRPr/>
            </a:pPr>
            <a:endParaRPr lang="ru-RU" dirty="0" smtClean="0"/>
          </a:p>
          <a:p>
            <a:pPr>
              <a:defRPr/>
            </a:pPr>
            <a:endParaRPr lang="ru-RU" dirty="0" smtClean="0"/>
          </a:p>
          <a:p>
            <a:pPr>
              <a:defRPr/>
            </a:pP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a:t>
            </a:r>
            <a:endParaRPr lang="ru-RU" dirty="0"/>
          </a:p>
        </p:txBody>
      </p:sp>
      <p:sp>
        <p:nvSpPr>
          <p:cNvPr id="3" name="Содержимое 2"/>
          <p:cNvSpPr>
            <a:spLocks noGrp="1"/>
          </p:cNvSpPr>
          <p:nvPr>
            <p:ph idx="1"/>
          </p:nvPr>
        </p:nvSpPr>
        <p:spPr>
          <a:xfrm>
            <a:off x="1214414" y="1357298"/>
            <a:ext cx="7498080" cy="1338258"/>
          </a:xfrm>
        </p:spPr>
        <p:txBody>
          <a:bodyPr/>
          <a:lstStyle/>
          <a:p>
            <a:pPr>
              <a:buNone/>
            </a:pPr>
            <a:r>
              <a:rPr lang="ru-RU" altLang="ru-RU" dirty="0" smtClean="0"/>
              <a:t>Ознакомиться с</a:t>
            </a:r>
            <a:r>
              <a:rPr lang="ru-RU" altLang="ru-RU" dirty="0" smtClean="0"/>
              <a:t> предметами и</a:t>
            </a:r>
          </a:p>
          <a:p>
            <a:pPr>
              <a:buNone/>
            </a:pPr>
            <a:r>
              <a:rPr lang="ru-RU" altLang="ru-RU" dirty="0" smtClean="0"/>
              <a:t>средствами </a:t>
            </a:r>
            <a:r>
              <a:rPr lang="ru-RU" altLang="ru-RU" dirty="0" smtClean="0"/>
              <a:t>гигиены </a:t>
            </a:r>
            <a:r>
              <a:rPr lang="ru-RU" altLang="ru-RU" dirty="0" smtClean="0"/>
              <a:t>для полости рта</a:t>
            </a:r>
          </a:p>
          <a:p>
            <a:pPr>
              <a:buNone/>
            </a:pPr>
            <a:endParaRPr lang="ru-RU" altLang="ru-RU" dirty="0" smtClean="0"/>
          </a:p>
        </p:txBody>
      </p:sp>
      <p:sp>
        <p:nvSpPr>
          <p:cNvPr id="4" name="Прямоугольник 3"/>
          <p:cNvSpPr/>
          <p:nvPr/>
        </p:nvSpPr>
        <p:spPr>
          <a:xfrm>
            <a:off x="1214414" y="4071942"/>
            <a:ext cx="7500990" cy="2062103"/>
          </a:xfrm>
          <a:prstGeom prst="rect">
            <a:avLst/>
          </a:prstGeom>
        </p:spPr>
        <p:txBody>
          <a:bodyPr wrap="square">
            <a:spAutoFit/>
          </a:bodyPr>
          <a:lstStyle/>
          <a:p>
            <a:r>
              <a:rPr lang="ru-RU" altLang="ru-RU" sz="3200" dirty="0" smtClean="0"/>
              <a:t>Научить </a:t>
            </a:r>
            <a:r>
              <a:rPr lang="ru-RU" altLang="ru-RU" sz="3200" dirty="0" smtClean="0"/>
              <a:t>осуществлять индивидуальный подбор предметов и средств гигиены полости рта в зависимости от возраста, стоматологического статуса пациента</a:t>
            </a:r>
            <a:endParaRPr lang="ru-RU" sz="3200" dirty="0"/>
          </a:p>
        </p:txBody>
      </p:sp>
      <p:sp>
        <p:nvSpPr>
          <p:cNvPr id="5" name="Прямоугольник 4"/>
          <p:cNvSpPr/>
          <p:nvPr/>
        </p:nvSpPr>
        <p:spPr>
          <a:xfrm>
            <a:off x="1428728" y="3000372"/>
            <a:ext cx="2810606" cy="754053"/>
          </a:xfrm>
          <a:prstGeom prst="rect">
            <a:avLst/>
          </a:prstGeom>
        </p:spPr>
        <p:txBody>
          <a:bodyPr wrap="square">
            <a:spAutoFit/>
          </a:bodyPr>
          <a:lstStyle/>
          <a:p>
            <a:r>
              <a:rPr lang="ru-RU" sz="4300" dirty="0" smtClean="0">
                <a:effectLst>
                  <a:outerShdw blurRad="38100" dist="38100" dir="2700000" algn="tl">
                    <a:srgbClr val="000000">
                      <a:alpha val="43137"/>
                    </a:srgbClr>
                  </a:outerShdw>
                </a:effectLst>
                <a:latin typeface="+mj-lt"/>
              </a:rPr>
              <a:t>Задачи</a:t>
            </a:r>
            <a:endParaRPr lang="ru-RU" sz="4300" dirty="0">
              <a:effectLst>
                <a:outerShdw blurRad="38100" dist="38100" dir="2700000" algn="tl">
                  <a:srgbClr val="000000">
                    <a:alpha val="43137"/>
                  </a:srgbClr>
                </a:outerShdw>
              </a:effectLst>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1026" name="Picture 2" descr="https://sun9-81.userapi.com/impg/OoaT5yHd9WJz07Q-62u5tmsNlHWjrXP_Zbf_lw/9FBvL-94hcw.jpg?size=547x325&amp;quality=96&amp;sign=05e034df7cf434ce7008a80e21170edb&amp;type=album"/>
          <p:cNvPicPr>
            <a:picLocks noChangeAspect="1" noChangeArrowheads="1"/>
          </p:cNvPicPr>
          <p:nvPr/>
        </p:nvPicPr>
        <p:blipFill>
          <a:blip r:embed="rId2" cstate="print"/>
          <a:srcRect/>
          <a:stretch>
            <a:fillRect/>
          </a:stretch>
        </p:blipFill>
        <p:spPr bwMode="auto">
          <a:xfrm>
            <a:off x="1088252" y="1785926"/>
            <a:ext cx="8055748" cy="478632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1447800"/>
            <a:ext cx="7498080" cy="3338522"/>
          </a:xfrm>
        </p:spPr>
        <p:txBody>
          <a:bodyPr>
            <a:normAutofit lnSpcReduction="10000"/>
          </a:bodyPr>
          <a:lstStyle/>
          <a:p>
            <a:pPr algn="just">
              <a:buNone/>
            </a:pPr>
            <a:r>
              <a:rPr lang="ru-RU" dirty="0" smtClean="0"/>
              <a:t>Индивидуальная </a:t>
            </a:r>
            <a:r>
              <a:rPr lang="ru-RU" dirty="0" smtClean="0"/>
              <a:t>гигиена</a:t>
            </a:r>
          </a:p>
          <a:p>
            <a:pPr algn="just">
              <a:buNone/>
            </a:pPr>
            <a:r>
              <a:rPr lang="ru-RU" dirty="0" smtClean="0"/>
              <a:t>предусматривает </a:t>
            </a:r>
            <a:r>
              <a:rPr lang="ru-RU" dirty="0" smtClean="0"/>
              <a:t>тщательное </a:t>
            </a:r>
            <a:r>
              <a:rPr lang="ru-RU" dirty="0" smtClean="0"/>
              <a:t>и</a:t>
            </a:r>
          </a:p>
          <a:p>
            <a:pPr algn="just">
              <a:buNone/>
            </a:pPr>
            <a:r>
              <a:rPr lang="ru-RU" dirty="0" smtClean="0"/>
              <a:t>регулярное </a:t>
            </a:r>
            <a:r>
              <a:rPr lang="ru-RU" dirty="0" smtClean="0"/>
              <a:t>удаление зубных </a:t>
            </a:r>
            <a:r>
              <a:rPr lang="ru-RU" dirty="0" smtClean="0"/>
              <a:t>отложений</a:t>
            </a:r>
          </a:p>
          <a:p>
            <a:pPr algn="just">
              <a:buNone/>
            </a:pPr>
            <a:r>
              <a:rPr lang="ru-RU" dirty="0" smtClean="0"/>
              <a:t>с </a:t>
            </a:r>
            <a:r>
              <a:rPr lang="ru-RU" dirty="0" smtClean="0"/>
              <a:t>поверхностей зубов и десен </a:t>
            </a:r>
            <a:r>
              <a:rPr lang="ru-RU" dirty="0" smtClean="0"/>
              <a:t>самим</a:t>
            </a:r>
          </a:p>
          <a:p>
            <a:pPr algn="just">
              <a:buNone/>
            </a:pPr>
            <a:r>
              <a:rPr lang="ru-RU" dirty="0" smtClean="0"/>
              <a:t>пациентом </a:t>
            </a:r>
            <a:r>
              <a:rPr lang="ru-RU" dirty="0" smtClean="0"/>
              <a:t>с помощью </a:t>
            </a:r>
            <a:r>
              <a:rPr lang="ru-RU" dirty="0" smtClean="0"/>
              <a:t>различных</a:t>
            </a:r>
          </a:p>
          <a:p>
            <a:pPr algn="just">
              <a:buNone/>
            </a:pPr>
            <a:r>
              <a:rPr lang="ru-RU" dirty="0" smtClean="0"/>
              <a:t>средств </a:t>
            </a:r>
            <a:r>
              <a:rPr lang="ru-RU" dirty="0" smtClean="0"/>
              <a:t>гигиены.</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 6 месяцев до 3 лет</a:t>
            </a:r>
            <a:endParaRPr lang="ru-RU" dirty="0"/>
          </a:p>
        </p:txBody>
      </p:sp>
      <p:sp>
        <p:nvSpPr>
          <p:cNvPr id="3" name="Содержимое 2"/>
          <p:cNvSpPr>
            <a:spLocks noGrp="1"/>
          </p:cNvSpPr>
          <p:nvPr>
            <p:ph idx="1"/>
          </p:nvPr>
        </p:nvSpPr>
        <p:spPr>
          <a:xfrm>
            <a:off x="1071538" y="1600200"/>
            <a:ext cx="4286280" cy="4525963"/>
          </a:xfrm>
        </p:spPr>
        <p:txBody>
          <a:bodyPr>
            <a:normAutofit fontScale="62500" lnSpcReduction="20000"/>
          </a:bodyPr>
          <a:lstStyle/>
          <a:p>
            <a:pPr algn="just"/>
            <a:r>
              <a:rPr lang="ru-RU" dirty="0" smtClean="0"/>
              <a:t> С момента прорезывания первых временных зубов их необходимо очищать не менее одного раза в день специальной зубной щеточкой, которую родители надевают себе на палец.</a:t>
            </a:r>
          </a:p>
          <a:p>
            <a:pPr algn="just"/>
            <a:r>
              <a:rPr lang="ru-RU" dirty="0" smtClean="0"/>
              <a:t> С года ребенку необходимо чистить зубы два раза в день мягкой зубной щеткой.</a:t>
            </a:r>
          </a:p>
          <a:p>
            <a:pPr algn="just"/>
            <a:r>
              <a:rPr lang="ru-RU" dirty="0" smtClean="0"/>
              <a:t> С двух лет два раза в день, используя при этом мягкую зубную щетку и гелеобразную детскую зубную пасту, то есть содержать минимальное количество абразивных веществ и совсем не содержать фтора.</a:t>
            </a:r>
            <a:endParaRPr lang="ru-RU" dirty="0"/>
          </a:p>
        </p:txBody>
      </p:sp>
      <p:pic>
        <p:nvPicPr>
          <p:cNvPr id="9218" name="Picture 2" descr="Новый ребенок палец мягкая зубная щетка дети обучение новорожденных  Силиконовый мундштук зубная щетка ребенок прорезывания зубов кольца палец  зубная щетка"/>
          <p:cNvPicPr>
            <a:picLocks noChangeAspect="1" noChangeArrowheads="1"/>
          </p:cNvPicPr>
          <p:nvPr/>
        </p:nvPicPr>
        <p:blipFill>
          <a:blip r:embed="rId2" cstate="print"/>
          <a:srcRect/>
          <a:stretch>
            <a:fillRect/>
          </a:stretch>
        </p:blipFill>
        <p:spPr bwMode="auto">
          <a:xfrm>
            <a:off x="5572101" y="1928802"/>
            <a:ext cx="3571899" cy="3571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Зубные щетки  до 3 лет</a:t>
            </a:r>
            <a:endParaRPr lang="ru-RU" dirty="0"/>
          </a:p>
        </p:txBody>
      </p:sp>
      <p:pic>
        <p:nvPicPr>
          <p:cNvPr id="6146" name="Picture 2" descr="ROCS Baby Зубная щетка для детей от 0 до 3 лет купить в Москве, цены от 107  руб., инструкция по применению ROCS Baby Зубная щетка для детей от 0 до 3  лет - Ютека"/>
          <p:cNvPicPr>
            <a:picLocks noChangeAspect="1" noChangeArrowheads="1"/>
          </p:cNvPicPr>
          <p:nvPr/>
        </p:nvPicPr>
        <p:blipFill>
          <a:blip r:embed="rId2" cstate="print"/>
          <a:srcRect/>
          <a:stretch>
            <a:fillRect/>
          </a:stretch>
        </p:blipFill>
        <p:spPr bwMode="auto">
          <a:xfrm>
            <a:off x="4643438" y="1928802"/>
            <a:ext cx="4500562" cy="4286280"/>
          </a:xfrm>
          <a:prstGeom prst="rect">
            <a:avLst/>
          </a:prstGeom>
          <a:noFill/>
        </p:spPr>
      </p:pic>
      <p:pic>
        <p:nvPicPr>
          <p:cNvPr id="6152" name="Picture 8" descr="Зубная щетка детская от 0 до 3 лет, для новорожденных, для первых зубов,  прорезыватель, щётка-прорезыватель, высота 12 см Нет бренда, арт  101724295284, цена 586 р., фото и отзывы | polmira82.ru"/>
          <p:cNvPicPr>
            <a:picLocks noChangeAspect="1" noChangeArrowheads="1"/>
          </p:cNvPicPr>
          <p:nvPr/>
        </p:nvPicPr>
        <p:blipFill>
          <a:blip r:embed="rId3" cstate="print"/>
          <a:srcRect l="15789"/>
          <a:stretch>
            <a:fillRect/>
          </a:stretch>
        </p:blipFill>
        <p:spPr bwMode="auto">
          <a:xfrm>
            <a:off x="3214678" y="2357430"/>
            <a:ext cx="1905012" cy="2262202"/>
          </a:xfrm>
          <a:prstGeom prst="rect">
            <a:avLst/>
          </a:prstGeom>
          <a:noFill/>
        </p:spPr>
      </p:pic>
      <p:pic>
        <p:nvPicPr>
          <p:cNvPr id="6154" name="Picture 10" descr="Зубная щётка R.O.C.S. Pro Baby от 0 до 3 лет в ассортименте: купить по цене  189 ₽ в интернет-магазине Детский мир в Москве и России, отзывы, фото"/>
          <p:cNvPicPr>
            <a:picLocks noChangeAspect="1" noChangeArrowheads="1"/>
          </p:cNvPicPr>
          <p:nvPr/>
        </p:nvPicPr>
        <p:blipFill>
          <a:blip r:embed="rId4" cstate="print"/>
          <a:srcRect l="24390"/>
          <a:stretch>
            <a:fillRect/>
          </a:stretch>
        </p:blipFill>
        <p:spPr bwMode="auto">
          <a:xfrm>
            <a:off x="1214414" y="1214422"/>
            <a:ext cx="2214546" cy="2928926"/>
          </a:xfrm>
          <a:prstGeom prst="rect">
            <a:avLst/>
          </a:prstGeom>
          <a:noFill/>
        </p:spPr>
      </p:pic>
      <p:pic>
        <p:nvPicPr>
          <p:cNvPr id="14338" name="Picture 2" descr="Детская зубная щетка Jordan Step by Step 0-2"/>
          <p:cNvPicPr>
            <a:picLocks noChangeAspect="1" noChangeArrowheads="1"/>
          </p:cNvPicPr>
          <p:nvPr/>
        </p:nvPicPr>
        <p:blipFill>
          <a:blip r:embed="rId5" cstate="print"/>
          <a:srcRect/>
          <a:stretch>
            <a:fillRect/>
          </a:stretch>
        </p:blipFill>
        <p:spPr bwMode="auto">
          <a:xfrm>
            <a:off x="1214414" y="4143380"/>
            <a:ext cx="2214578" cy="24370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Зубная паста до 3 лет</a:t>
            </a:r>
            <a:endParaRPr lang="ru-RU" dirty="0"/>
          </a:p>
        </p:txBody>
      </p:sp>
      <p:sp>
        <p:nvSpPr>
          <p:cNvPr id="26628" name="AutoShape 4" descr="Детство - выбираем зубную пасту для ребенка | Стоматология Космоден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Детство - выбираем зубную пасту для ребенка | Стоматология Космоден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2" name="AutoShape 8" descr="Детство - выбираем зубную пасту для ребенка | Стоматология Космоден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4" name="AutoShape 10" descr="Детство - выбираем зубную пасту для ребенка | Стоматология Космоден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40" name="Picture 16" descr="Зубная паста для детей - какая самая безопасная?"/>
          <p:cNvPicPr>
            <a:picLocks noChangeAspect="1" noChangeArrowheads="1"/>
          </p:cNvPicPr>
          <p:nvPr/>
        </p:nvPicPr>
        <p:blipFill>
          <a:blip r:embed="rId2" cstate="print"/>
          <a:srcRect/>
          <a:stretch>
            <a:fillRect/>
          </a:stretch>
        </p:blipFill>
        <p:spPr bwMode="auto">
          <a:xfrm>
            <a:off x="1000100" y="1285860"/>
            <a:ext cx="8143900" cy="5357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642918"/>
            <a:ext cx="4686304" cy="5929354"/>
          </a:xfrm>
        </p:spPr>
        <p:txBody>
          <a:bodyPr>
            <a:normAutofit fontScale="85000" lnSpcReduction="20000"/>
          </a:bodyPr>
          <a:lstStyle/>
          <a:p>
            <a:pPr>
              <a:buNone/>
            </a:pPr>
            <a:r>
              <a:rPr lang="ru-RU" dirty="0" smtClean="0"/>
              <a:t>Чем раньше ребёнок привыкнет к зубной щётке и пасте, тем лучше. Примером ему будут служить родители, которые сами добросовестно ухаживают за своими зубами. Первое время чистить зубы ребенку должны Вы сами. Делайте это перед зеркалом, показывая, как правильно держать щётку и двигать ей. К 3-м годам ребенок должен освоить основные движения щёткой. </a:t>
            </a:r>
            <a:endParaRPr lang="ru-RU"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910" y="1785926"/>
            <a:ext cx="3717479" cy="2667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642918"/>
            <a:ext cx="4207962" cy="5605482"/>
          </a:xfrm>
        </p:spPr>
        <p:txBody>
          <a:bodyPr>
            <a:normAutofit fontScale="70000" lnSpcReduction="20000"/>
          </a:bodyPr>
          <a:lstStyle/>
          <a:p>
            <a:pPr algn="just"/>
            <a:r>
              <a:rPr lang="ru-RU" dirty="0" smtClean="0"/>
              <a:t>Детям в возрасте 1,5–2 года начинают чистить зубы щеткой с мягкой искусственной щетиной. Детская щетка должна иметь </a:t>
            </a:r>
            <a:r>
              <a:rPr lang="ru-RU" dirty="0" smtClean="0"/>
              <a:t>отполированные закругленные </a:t>
            </a:r>
            <a:r>
              <a:rPr lang="ru-RU" dirty="0" smtClean="0"/>
              <a:t>щетинки (чтобы не травмировать десну) и удобную нескользящую ручку с большим количеством впрессованного в нее </a:t>
            </a:r>
            <a:r>
              <a:rPr lang="ru-RU" dirty="0" err="1" smtClean="0"/>
              <a:t>резинопластика</a:t>
            </a:r>
            <a:r>
              <a:rPr lang="ru-RU" dirty="0" smtClean="0"/>
              <a:t>. Головка щетки должна быть маленькой – величиной в 2–2,5 зуба ребенка и иметь около 20 пучков щетины. Детскую щетку нужно менять раз в 1,5–2 месяца</a:t>
            </a:r>
            <a:endParaRPr lang="ru-RU" dirty="0"/>
          </a:p>
        </p:txBody>
      </p:sp>
      <p:pic>
        <p:nvPicPr>
          <p:cNvPr id="2050" name="Picture 2" descr="Зубная щетка Curaprox CuraKID | отзывы"/>
          <p:cNvPicPr>
            <a:picLocks noChangeAspect="1" noChangeArrowheads="1"/>
          </p:cNvPicPr>
          <p:nvPr/>
        </p:nvPicPr>
        <p:blipFill>
          <a:blip r:embed="rId2" cstate="print"/>
          <a:srcRect l="22413" r="8083"/>
          <a:stretch>
            <a:fillRect/>
          </a:stretch>
        </p:blipFill>
        <p:spPr bwMode="auto">
          <a:xfrm>
            <a:off x="6215074" y="928670"/>
            <a:ext cx="2928926" cy="45409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Уход и хранение зубной щетки</a:t>
            </a:r>
            <a:endParaRPr lang="ru-RU" dirty="0"/>
          </a:p>
        </p:txBody>
      </p:sp>
      <p:sp>
        <p:nvSpPr>
          <p:cNvPr id="3" name="Содержимое 2"/>
          <p:cNvSpPr>
            <a:spLocks noGrp="1"/>
          </p:cNvSpPr>
          <p:nvPr>
            <p:ph idx="1"/>
          </p:nvPr>
        </p:nvSpPr>
        <p:spPr>
          <a:xfrm>
            <a:off x="4286248" y="1447800"/>
            <a:ext cx="4647440" cy="4800600"/>
          </a:xfrm>
        </p:spPr>
        <p:txBody>
          <a:bodyPr>
            <a:normAutofit fontScale="85000" lnSpcReduction="20000"/>
          </a:bodyPr>
          <a:lstStyle/>
          <a:p>
            <a:r>
              <a:rPr lang="ru-RU" dirty="0" smtClean="0"/>
              <a:t>До и после использования зубную щетку необходимо промывать теплой кипяченой водой, а не кипятком, который способен размягчить синтетическое волокно щетины и сделать щетку непригодной. Хранить детскую зубную щетку ребенка нужно только в положении ручкой книзу и отдельно от зубных щеток остальных членов семьи.</a:t>
            </a:r>
            <a:endParaRPr lang="ru-RU" dirty="0"/>
          </a:p>
        </p:txBody>
      </p:sp>
      <p:pic>
        <p:nvPicPr>
          <p:cNvPr id="1026" name="Picture 2" descr="Умная зубная электрощетка для детей Xiaomi SOOCAS C1 Children Electric  Toothbrush Green купить в Киеве: цена, отзывы, описание, фото - miot.ua"/>
          <p:cNvPicPr>
            <a:picLocks noChangeAspect="1" noChangeArrowheads="1"/>
          </p:cNvPicPr>
          <p:nvPr/>
        </p:nvPicPr>
        <p:blipFill>
          <a:blip r:embed="rId2" cstate="print"/>
          <a:srcRect/>
          <a:stretch>
            <a:fillRect/>
          </a:stretch>
        </p:blipFill>
        <p:spPr bwMode="auto">
          <a:xfrm>
            <a:off x="1214414" y="1714488"/>
            <a:ext cx="3315498" cy="38576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412</TotalTime>
  <Words>1341</Words>
  <Application>Microsoft Office PowerPoint</Application>
  <PresentationFormat>Экран (4:3)</PresentationFormat>
  <Paragraphs>80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Солнцестояние</vt:lpstr>
      <vt:lpstr>Индивидуальная гигиена полости рта у дошкольников</vt:lpstr>
      <vt:lpstr>Цель </vt:lpstr>
      <vt:lpstr>Слайд 3</vt:lpstr>
      <vt:lpstr>С 6 месяцев до 3 лет</vt:lpstr>
      <vt:lpstr>Зубные щетки  до 3 лет</vt:lpstr>
      <vt:lpstr>Зубная паста до 3 лет</vt:lpstr>
      <vt:lpstr>Слайд 7</vt:lpstr>
      <vt:lpstr>Слайд 8</vt:lpstr>
      <vt:lpstr>Уход и хранение зубной щетки</vt:lpstr>
      <vt:lpstr>С 3 до 6-ти лет.</vt:lpstr>
      <vt:lpstr>Зубные щетки с 3 до 6 лет</vt:lpstr>
      <vt:lpstr>Зубные пасты с 3 до 6 лет</vt:lpstr>
      <vt:lpstr>Методы чистки зубов</vt:lpstr>
      <vt:lpstr>Слайд 14</vt:lpstr>
      <vt:lpstr>Слайд 15</vt:lpstr>
      <vt:lpstr>Стандартный метод чистки зубов по Пахомову</vt:lpstr>
      <vt:lpstr>Слайд 17</vt:lpstr>
      <vt:lpstr>Заключение</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Индивидуальная гигиена полости рта у дошкольников</dc:title>
  <dc:creator>Глеб</dc:creator>
  <cp:lastModifiedBy>Глеб</cp:lastModifiedBy>
  <cp:revision>30</cp:revision>
  <dcterms:created xsi:type="dcterms:W3CDTF">2022-11-21T10:51:04Z</dcterms:created>
  <dcterms:modified xsi:type="dcterms:W3CDTF">2022-12-05T09:36:49Z</dcterms:modified>
</cp:coreProperties>
</file>