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l" defTabSz="2438337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 b="def" i="def"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 b="def" i="def"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 b="def" i="def"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/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06029" indent="-359929" algn="ctr" defTabSz="808990">
              <a:lnSpc>
                <a:spcPct val="100000"/>
              </a:lnSpc>
              <a:spcBef>
                <a:spcPts val="0"/>
              </a:spcBef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52129" indent="-359929" algn="ctr" defTabSz="808990">
              <a:lnSpc>
                <a:spcPct val="100000"/>
              </a:lnSpc>
              <a:spcBef>
                <a:spcPts val="0"/>
              </a:spcBef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98229" indent="-359929" algn="ctr" defTabSz="808990">
              <a:lnSpc>
                <a:spcPct val="100000"/>
              </a:lnSpc>
              <a:spcBef>
                <a:spcPts val="0"/>
              </a:spcBef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544329" indent="-359929" algn="ctr" defTabSz="808990">
              <a:lnSpc>
                <a:spcPct val="100000"/>
              </a:lnSpc>
              <a:spcBef>
                <a:spcPts val="0"/>
              </a:spcBef>
              <a:defRPr spc="-29" sz="29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3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sz="quarter" idx="1" hasCustomPrompt="1"/>
          </p:nvPr>
        </p:nvSpPr>
        <p:spPr>
          <a:xfrm>
            <a:off x="1219200" y="846223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Информация о факте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Уровень текста 1…"/>
          <p:cNvSpPr txBox="1"/>
          <p:nvPr>
            <p:ph type="body" sz="half" idx="13" hasCustomPrompt="1"/>
          </p:nvPr>
        </p:nvSpPr>
        <p:spPr>
          <a:xfrm>
            <a:off x="1219200" y="4214483"/>
            <a:ext cx="21945600" cy="4269709"/>
          </a:xfrm>
          <a:prstGeom prst="rect">
            <a:avLst/>
          </a:prstGeom>
        </p:spPr>
        <p:txBody>
          <a:bodyPr anchor="b"/>
          <a:lstStyle/>
          <a:p>
            <a:pPr lvl="4" marL="0" indent="365760" algn="ctr" defTabSz="975360">
              <a:lnSpc>
                <a:spcPct val="80000"/>
              </a:lnSpc>
              <a:spcBef>
                <a:spcPts val="0"/>
              </a:spcBef>
              <a:buSzTx/>
              <a:buNone/>
              <a:defRPr sz="896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100 %
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/>
          <p:nvPr>
            <p:ph type="body" sz="quarter" idx="1" hasCustomPrompt="1"/>
          </p:nvPr>
        </p:nvSpPr>
        <p:spPr>
          <a:xfrm>
            <a:off x="1219200" y="11100052"/>
            <a:ext cx="21945602" cy="832614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Авторство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Уровень текста 1…"/>
          <p:cNvSpPr txBox="1"/>
          <p:nvPr>
            <p:ph type="body" sz="half" idx="13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lvl="4" marL="0" indent="566927" algn="ctr" defTabSz="1511808">
              <a:lnSpc>
                <a:spcPct val="80000"/>
              </a:lnSpc>
              <a:spcBef>
                <a:spcPts val="0"/>
              </a:spcBef>
              <a:buSzTx/>
              <a:buNone/>
              <a:defRPr sz="5208">
                <a:latin typeface="Canela Bold"/>
                <a:ea typeface="Canela Bold"/>
                <a:cs typeface="Canela Bold"/>
                <a:sym typeface="Canela Bold"/>
              </a:defRPr>
            </a:pPr>
            <a:r>
              <a:t>«Важная цитата»
</a:t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13"/>
          </p:nvPr>
        </p:nvSpPr>
        <p:spPr>
          <a:xfrm>
            <a:off x="15744825" y="5581751"/>
            <a:ext cx="7365408" cy="828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14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15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13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Автор и дата"/>
          <p:cNvSpPr txBox="1"/>
          <p:nvPr>
            <p:ph type="body" sz="quarter" idx="14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100" sz="29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/>
          <p:nvPr>
            <p:ph type="title" hasCustomPrompt="1"/>
          </p:nvPr>
        </p:nvSpPr>
        <p:spPr>
          <a:xfrm>
            <a:off x="1215494" y="4585101"/>
            <a:ext cx="9757339" cy="2540002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3" name="Изображение"/>
          <p:cNvSpPr/>
          <p:nvPr>
            <p:ph type="pic" idx="13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Подзаголовок слайда"/>
          <p:cNvSpPr txBox="1"/>
          <p:nvPr>
            <p:ph type="body" sz="quarter" idx="13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100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3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1" name="Изображение"/>
          <p:cNvSpPr/>
          <p:nvPr>
            <p:ph type="pic" idx="13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Уровень текста 1…"/>
          <p:cNvSpPr txBox="1"/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Уровень текста 1…"/>
          <p:cNvSpPr txBox="1"/>
          <p:nvPr>
            <p:ph type="body" sz="half" idx="14" hasCustomPrompt="1"/>
          </p:nvPr>
        </p:nvSpPr>
        <p:spPr>
          <a:xfrm>
            <a:off x="1219199" y="4023221"/>
            <a:ext cx="9757571" cy="838468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19200" y="3242269"/>
            <a:ext cx="21945600" cy="6604002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Уровень текста 1…"/>
          <p:cNvSpPr txBox="1"/>
          <p:nvPr>
            <p:ph type="body" sz="quarter" idx="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10673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16134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21595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2705677" indent="-521277" algn="ctr" defTabSz="792479">
              <a:lnSpc>
                <a:spcPct val="100000"/>
              </a:lnSpc>
              <a:spcBef>
                <a:spcPts val="0"/>
              </a:spcBef>
              <a:defRPr spc="-42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Подзаголовок повестки дня"/>
          <p:cNvSpPr txBox="1"/>
          <p:nvPr>
            <p:ph type="body" sz="quarter" idx="13" hasCustomPrompt="1"/>
          </p:nvPr>
        </p:nvSpPr>
        <p:spPr>
          <a:xfrm>
            <a:off x="1219200" y="2387114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100" sz="4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Выполнил ординатор 2-го года обучения…"/>
          <p:cNvSpPr txBox="1"/>
          <p:nvPr>
            <p:ph type="body" sz="half" idx="1"/>
          </p:nvPr>
        </p:nvSpPr>
        <p:spPr>
          <a:xfrm>
            <a:off x="9078276" y="8110036"/>
            <a:ext cx="15305725" cy="5075802"/>
          </a:xfrm>
          <a:prstGeom prst="rect">
            <a:avLst/>
          </a:prstGeom>
        </p:spPr>
        <p:txBody>
          <a:bodyPr/>
          <a:lstStyle/>
          <a:p>
            <a:pPr indent="4743506" algn="l" defTabSz="333756">
              <a:lnSpc>
                <a:spcPts val="9600"/>
              </a:lnSpc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Выполнил ординатор 2-го года обучения</a:t>
            </a:r>
          </a:p>
          <a:p>
            <a:pPr indent="4743506" algn="l" defTabSz="333756">
              <a:lnSpc>
                <a:spcPts val="9600"/>
              </a:lnSpc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по специальности «стоматология ортопедическая» </a:t>
            </a:r>
          </a:p>
          <a:p>
            <a:pPr indent="4743506" algn="l" defTabSz="333756">
              <a:lnSpc>
                <a:spcPts val="9600"/>
              </a:lnSpc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Джамбровский Владимир Алексеевич </a:t>
            </a:r>
          </a:p>
          <a:p>
            <a:pPr indent="4743506" algn="l" defTabSz="333756">
              <a:lnSpc>
                <a:spcPts val="9600"/>
              </a:lnSpc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рецензент профессор Чижов Юрий Васильевич</a:t>
            </a:r>
          </a:p>
        </p:txBody>
      </p:sp>
      <p:sp>
        <p:nvSpPr>
          <p:cNvPr id="152" name="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"/>
          <p:cNvSpPr txBox="1"/>
          <p:nvPr>
            <p:ph type="title"/>
          </p:nvPr>
        </p:nvSpPr>
        <p:spPr>
          <a:xfrm>
            <a:off x="1219200" y="360742"/>
            <a:ext cx="21945600" cy="2063202"/>
          </a:xfrm>
          <a:prstGeom prst="rect">
            <a:avLst/>
          </a:prstGeom>
        </p:spPr>
        <p:txBody>
          <a:bodyPr/>
          <a:lstStyle>
            <a:lvl1pPr defTabSz="301752">
              <a:lnSpc>
                <a:spcPct val="100000"/>
              </a:lnSpc>
              <a:defRPr spc="0" sz="3400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Федеральное государственное бюджетное образовательное учреждение высшего образования «Красноярский медицинский университет имени профессора В.Ф. Войно-Ясенецкого» Министерства здравоохранения Российской Федерации Кафедра стоматологии ортопедической </a:t>
            </a:r>
          </a:p>
        </p:txBody>
      </p:sp>
      <p:sp>
        <p:nvSpPr>
          <p:cNvPr id="153" name="ПРАВИЛА ПРИПАСОВКИ ПРОТЕЗА ОБТУРАТОРА, ОШИБКИ И ОСЛОЖНЕНИЯ"/>
          <p:cNvSpPr txBox="1"/>
          <p:nvPr/>
        </p:nvSpPr>
        <p:spPr>
          <a:xfrm>
            <a:off x="1219199" y="3355371"/>
            <a:ext cx="21945602" cy="225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1200"/>
              </a:spcBef>
              <a:defRPr sz="37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ПРАВИЛА ПРИПАСОВКИ ПРОТЕЗА ОБТУРАТОРА, ОШИБКИ И ОСЛОЖНЕНИЯ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Правила припасовки протеза обтуратора"/>
          <p:cNvSpPr txBox="1"/>
          <p:nvPr>
            <p:ph type="title"/>
          </p:nvPr>
        </p:nvSpPr>
        <p:spPr>
          <a:xfrm>
            <a:off x="1219200" y="688358"/>
            <a:ext cx="21945602" cy="2468273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defTabSz="1130300">
              <a:lnSpc>
                <a:spcPct val="100000"/>
              </a:lnSpc>
              <a:defRPr spc="0" sz="43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Правила припасовки протеза обтуратора </a:t>
            </a:r>
          </a:p>
        </p:txBody>
      </p:sp>
      <p:sp>
        <p:nvSpPr>
          <p:cNvPr id="201" name="Затем пациент с установленным обтуратором отпускается на несколько часов для выявления под базисом зон перегрузки; за этот период на них появляются очаги острого и хронического воспаления. Такие очаги обычно не выявляются визуальным способом, для них исп"/>
          <p:cNvSpPr txBox="1"/>
          <p:nvPr>
            <p:ph type="body" idx="1"/>
          </p:nvPr>
        </p:nvSpPr>
        <p:spPr>
          <a:xfrm>
            <a:off x="1219200" y="3516476"/>
            <a:ext cx="21945600" cy="9850463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pc="0" sz="4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Затем пациент с установленным обтуратором отпускается на несколько часов для выявления под базисом зон перегрузки; за этот период на них появляются очаги острого и хронического воспаления. Такие очаги обычно не выявляются визуальным способом, для них используется метод макрогистохимической реакции Н. И. Лесных (1990). Протезное ложе вначале покрывается раствором Шиллера — Писарева, затем — 3%-ным раствором толлуидинового синего или генциан-виолета или азур- эозина. Через 30–60 секунд воспаленный участок слизистой оболочки полости рта окрашивается от слабого буро-фиолетового при остром воспалении до сине-черного при хроническом воспалении и остается окрашенным длительное время. Пациентам с йод- негативной реакцией и в области открытой раневой поверхности применять раствор Шиллера — Писарева нельзя.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Такие очаги острого и хронического воспаления должны быть устранены методом сошлифовывания зон перегрузки на базисе протеза. Эти зоны должны быть устранены как на протезном ложе, так и на поле.…"/>
          <p:cNvSpPr txBox="1"/>
          <p:nvPr>
            <p:ph type="body" idx="1"/>
          </p:nvPr>
        </p:nvSpPr>
        <p:spPr>
          <a:xfrm>
            <a:off x="1219199" y="894222"/>
            <a:ext cx="21945602" cy="10569279"/>
          </a:xfrm>
          <a:prstGeom prst="rect">
            <a:avLst/>
          </a:prstGeom>
        </p:spPr>
        <p:txBody>
          <a:bodyPr/>
          <a:lstStyle/>
          <a:p>
            <a:pPr marL="457200" indent="-317500" algn="l" defTabSz="457200">
              <a:spcBef>
                <a:spcPts val="29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Такие очаги острого и хронического воспаления должны быть устранены методом сошлифовывания зон перегрузки на базисе протеза. Эти зоны должны быть устранены как на протезном ложе, так и на поле. </a:t>
            </a:r>
            <a:br/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29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Протезное ложе — участок слизистой, сформированный иммедиат-протезом и обтуратором в зоне резекции после операции. </a:t>
            </a:r>
            <a:br/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29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Протезное поле — зона контакта базиса протеза со слизистой оболочкой, покрывающей альвеолярный отросток. </a:t>
            </a:r>
          </a:p>
        </p:txBody>
      </p:sp>
      <p:pic>
        <p:nvPicPr>
          <p:cNvPr id="204" name="page11image8041680.png" descr="page11image80416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8449" y="4495167"/>
            <a:ext cx="8547102" cy="703580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Рабочая область для создания будущего протеза обтуратора"/>
          <p:cNvSpPr txBox="1"/>
          <p:nvPr/>
        </p:nvSpPr>
        <p:spPr>
          <a:xfrm>
            <a:off x="4733056" y="12085463"/>
            <a:ext cx="14314860" cy="7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Рабочая область для создания будущего протеза обтуратора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Устранение зон перегрузки протезного ложа и поля на конструкциях с жестким базисом осуществляется с помощью ярких непрозрачных корригирующих масс на основе С- силиконов. В первом варианте корригирующая масса наносится на всю тщательно высушенную поверхно"/>
          <p:cNvSpPr txBox="1"/>
          <p:nvPr>
            <p:ph type="body" idx="1"/>
          </p:nvPr>
        </p:nvSpPr>
        <p:spPr>
          <a:xfrm>
            <a:off x="1219199" y="1004331"/>
            <a:ext cx="21945602" cy="10292282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pc="0" sz="37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Устранение зон перегрузки протезного ложа и поля на конструкциях с жестким базисом осуществляется с помощью ярких непрозрачных корригирующих масс на основе С- силиконов. В первом варианте корригирующая масса наносится на всю тщательно высушенную поверхность обтуратора и базиса протеза равномерным слоем с уменьшенным количеством активатора, при этом пациент делает жевательные движения. Участки продавленной массы очерчиваются на протезе черным маркером и сошлифовываются фрезой. Такая манипуляция делается до равномерного прилегания протеза по всей поверхности. </a:t>
            </a:r>
          </a:p>
        </p:txBody>
      </p:sp>
      <p:pic>
        <p:nvPicPr>
          <p:cNvPr id="208" name="page12image8050368.png" descr="page12image80503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1451" y="3436337"/>
            <a:ext cx="12079413" cy="810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Корригирующая масса системы Speedex"/>
          <p:cNvSpPr txBox="1"/>
          <p:nvPr/>
        </p:nvSpPr>
        <p:spPr>
          <a:xfrm>
            <a:off x="7238178" y="9464534"/>
            <a:ext cx="9706125" cy="7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Корригирующая масса системы Speedex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При выявлении перегруженных зон на этапах коррекции в полости рта С- силикон накладывается на воспаленный участок тонким слоем, и высушенный протез устанавливается на несколько секунд на протезное ложе. Участок, покрытый силиконом, на протезе очерчива"/>
          <p:cNvSpPr txBox="1"/>
          <p:nvPr>
            <p:ph type="body" idx="1"/>
          </p:nvPr>
        </p:nvSpPr>
        <p:spPr>
          <a:xfrm>
            <a:off x="1219200" y="323963"/>
            <a:ext cx="21945600" cy="9494209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pc="0" sz="5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При выявлении перегруженных зон на этапах коррекции в полости рта С- силикон накладывается на воспаленный участок тонким слоем, и высушенный протез устанавливается на несколько секунд на протезное ложе. Участок, покрытый силиконом, на протезе очерчивается и также сошлифовывается, обязательно проводится макрогистохимическая реакция и тщательная полировка протеза. </a:t>
            </a:r>
          </a:p>
        </p:txBody>
      </p:sp>
      <p:pic>
        <p:nvPicPr>
          <p:cNvPr id="212" name="page13image8060560.jpg" descr="page13image80605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254" y="5887290"/>
            <a:ext cx="5638802" cy="563880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Текст"/>
          <p:cNvSpPr txBox="1"/>
          <p:nvPr/>
        </p:nvSpPr>
        <p:spPr>
          <a:xfrm>
            <a:off x="784376" y="6753132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14" name="page13image8056816.png" descr="page13image80568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81938" y="4676683"/>
            <a:ext cx="7607302" cy="76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Текст"/>
          <p:cNvSpPr txBox="1"/>
          <p:nvPr/>
        </p:nvSpPr>
        <p:spPr>
          <a:xfrm>
            <a:off x="12226138" y="5768883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16" name="Жидкость для проведения макрогистохимической реакции"/>
          <p:cNvSpPr txBox="1"/>
          <p:nvPr/>
        </p:nvSpPr>
        <p:spPr>
          <a:xfrm>
            <a:off x="1695364" y="11271250"/>
            <a:ext cx="7812378" cy="1310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Жидкость для проведения макрогистохимической реакции</a:t>
            </a:r>
          </a:p>
        </p:txBody>
      </p:sp>
      <p:sp>
        <p:nvSpPr>
          <p:cNvPr id="217" name="Полировка протеза"/>
          <p:cNvSpPr txBox="1"/>
          <p:nvPr/>
        </p:nvSpPr>
        <p:spPr>
          <a:xfrm>
            <a:off x="15518884" y="12363450"/>
            <a:ext cx="4659462" cy="7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Полировка протеза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оведение пикфлоуметрии, получение и сравнение показателей максимальной скорости выдоха пациента без протеза с открытыми и закрытыми носовыми ходами, с протезом и открытыми носовыми ходами, полученные с применением спирографа «Микропик»"/>
          <p:cNvSpPr txBox="1"/>
          <p:nvPr>
            <p:ph type="body" idx="1"/>
          </p:nvPr>
        </p:nvSpPr>
        <p:spPr>
          <a:xfrm>
            <a:off x="1219200" y="222900"/>
            <a:ext cx="21945600" cy="9595272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pc="0" sz="59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Проведение пикфлоуметрии, получение и сравнение показателей максимальной скорости выдоха пациента без протеза с открытыми и закрытыми носовыми ходами, с протезом и открытыми носовыми ходами, полученные с применением спирографа «Микропик» </a:t>
            </a:r>
          </a:p>
        </p:txBody>
      </p:sp>
      <p:pic>
        <p:nvPicPr>
          <p:cNvPr id="220" name="page14image7924496.png" descr="page14image79244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5441" y="4049507"/>
            <a:ext cx="8509002" cy="849630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Текст"/>
          <p:cNvSpPr txBox="1"/>
          <p:nvPr/>
        </p:nvSpPr>
        <p:spPr>
          <a:xfrm>
            <a:off x="963955" y="5065507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22" name="page14image7922208.png" descr="page14image79222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03528" y="4267864"/>
            <a:ext cx="10821491" cy="8059589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Текст"/>
          <p:cNvSpPr txBox="1"/>
          <p:nvPr/>
        </p:nvSpPr>
        <p:spPr>
          <a:xfrm>
            <a:off x="13483572" y="6753438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4" name="Пикфлоуметрия"/>
          <p:cNvSpPr txBox="1"/>
          <p:nvPr/>
        </p:nvSpPr>
        <p:spPr>
          <a:xfrm>
            <a:off x="10054766" y="12592050"/>
            <a:ext cx="3919761" cy="7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Пикфлоуметрия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Ошибки и осложнения"/>
          <p:cNvSpPr txBox="1"/>
          <p:nvPr>
            <p:ph type="title"/>
          </p:nvPr>
        </p:nvSpPr>
        <p:spPr>
          <a:xfrm>
            <a:off x="1219200" y="196935"/>
            <a:ext cx="21945602" cy="1843672"/>
          </a:xfrm>
          <a:prstGeom prst="rect">
            <a:avLst/>
          </a:prstGeom>
          <a:solidFill>
            <a:srgbClr val="7CADED"/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Ошибки и осложнения </a:t>
            </a:r>
          </a:p>
        </p:txBody>
      </p:sp>
      <p:sp>
        <p:nvSpPr>
          <p:cNvPr id="227" name="При наложении протезов может снижаться или повышаться межальвеолярная высота, отсутствовать центральная окклюзия, наблюдаться погрешности в смыкании отдельных зубов, несоответствие протеза границам протезного ложа, деформации базиса и др.…"/>
          <p:cNvSpPr txBox="1"/>
          <p:nvPr>
            <p:ph type="body" idx="1"/>
          </p:nvPr>
        </p:nvSpPr>
        <p:spPr>
          <a:xfrm>
            <a:off x="1219200" y="2851344"/>
            <a:ext cx="21945600" cy="9886213"/>
          </a:xfrm>
          <a:prstGeom prst="rect">
            <a:avLst/>
          </a:prstGeom>
        </p:spPr>
        <p:txBody>
          <a:bodyPr/>
          <a:lstStyle/>
          <a:p>
            <a:pPr marL="457200" indent="-317500" algn="l" defTabSz="457200">
              <a:spcBef>
                <a:spcPts val="36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При наложении протезов может снижаться или повышаться межальвеолярная высота, отсутствовать центральная окклюзия, наблюдаться погрешности в смыкании отдельных зубов, несоответствие протеза границам протезного ложа, деформации базиса и др. </a:t>
            </a:r>
            <a:br/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36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Эти дефекты могли остаться незамеченными при проверке конструкции протезов, а также явиться следствием технических погрешностей, допущенныхв процессе изготовления протеза. </a:t>
            </a:r>
            <a:br/>
          </a:p>
        </p:txBody>
      </p:sp>
      <p:sp>
        <p:nvSpPr>
          <p:cNvPr id="228" name="Текст"/>
          <p:cNvSpPr txBox="1"/>
          <p:nvPr/>
        </p:nvSpPr>
        <p:spPr>
          <a:xfrm>
            <a:off x="1286405" y="6808941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9" name="Текст"/>
          <p:cNvSpPr txBox="1"/>
          <p:nvPr/>
        </p:nvSpPr>
        <p:spPr>
          <a:xfrm>
            <a:off x="12386898" y="6764491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Однимиз существенных недостатков является укорочение границ (краев) протеза, вызывающее нарушение замыкающего клапана и плохую фиксацию конструкции."/>
          <p:cNvSpPr txBox="1"/>
          <p:nvPr>
            <p:ph type="body" idx="1"/>
          </p:nvPr>
        </p:nvSpPr>
        <p:spPr>
          <a:xfrm>
            <a:off x="1219200" y="599130"/>
            <a:ext cx="21945600" cy="9219043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pc="0" sz="4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Одним из существенных недостатков является укорочение границ (краев) протеза, вызывающее нарушение замыкающего клапана и плохую фиксацию конструкции. </a:t>
            </a:r>
          </a:p>
        </p:txBody>
      </p:sp>
      <p:sp>
        <p:nvSpPr>
          <p:cNvPr id="232" name="Текст"/>
          <p:cNvSpPr txBox="1"/>
          <p:nvPr/>
        </p:nvSpPr>
        <p:spPr>
          <a:xfrm>
            <a:off x="676572" y="2299315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33" name="Текст"/>
          <p:cNvSpPr txBox="1"/>
          <p:nvPr/>
        </p:nvSpPr>
        <p:spPr>
          <a:xfrm>
            <a:off x="12109619" y="5873372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3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8369" y="1888488"/>
            <a:ext cx="16827262" cy="11300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Автор и дата"/>
          <p:cNvSpPr txBox="1"/>
          <p:nvPr>
            <p:ph type="body" sz="quarter" idx="1"/>
          </p:nvPr>
        </p:nvSpPr>
        <p:spPr>
          <a:xfrm>
            <a:off x="1219199" y="11986162"/>
            <a:ext cx="21945600" cy="60579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Если нарушен замыкающий клапан по линии «А», ухудшается фиксация протеза при откусывании пищи, кашле, разговоре."/>
          <p:cNvSpPr txBox="1"/>
          <p:nvPr/>
        </p:nvSpPr>
        <p:spPr>
          <a:xfrm>
            <a:off x="1219200" y="176876"/>
            <a:ext cx="21945600" cy="9641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57200">
              <a:lnSpc>
                <a:spcPct val="100000"/>
              </a:lnSpc>
              <a:spcBef>
                <a:spcPts val="1200"/>
              </a:spcBef>
              <a:defRPr sz="53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Если нарушен замыкающий клапан по линии «А», ухудшается фиксация протеза при откусывании пищи, кашле, разговоре. </a:t>
            </a:r>
          </a:p>
        </p:txBody>
      </p:sp>
      <p:sp>
        <p:nvSpPr>
          <p:cNvPr id="238" name="Текст"/>
          <p:cNvSpPr txBox="1"/>
          <p:nvPr/>
        </p:nvSpPr>
        <p:spPr>
          <a:xfrm>
            <a:off x="11483651" y="3426707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3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4971" y="90971"/>
            <a:ext cx="13534058" cy="13534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Автор и дата"/>
          <p:cNvSpPr txBox="1"/>
          <p:nvPr>
            <p:ph type="body" sz="quarter" idx="1"/>
          </p:nvPr>
        </p:nvSpPr>
        <p:spPr>
          <a:xfrm>
            <a:off x="1219199" y="11986162"/>
            <a:ext cx="21945600" cy="60579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Осложнениями при ношении некорректного протеза обтуратора являются:…"/>
          <p:cNvSpPr txBox="1"/>
          <p:nvPr/>
        </p:nvSpPr>
        <p:spPr>
          <a:xfrm>
            <a:off x="1219200" y="1681064"/>
            <a:ext cx="21945600" cy="8137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Осложнениями при ношении неправильно изготовленного протеза обтуратора являются: </a:t>
            </a:r>
            <a:endParaRPr sz="1200"/>
          </a:p>
          <a:p>
            <a:pPr marL="529554" indent="-529554" defTabSz="457200">
              <a:lnSpc>
                <a:spcPct val="100000"/>
              </a:lnSpc>
              <a:spcBef>
                <a:spcPts val="1200"/>
              </a:spcBef>
              <a:buSzPct val="150000"/>
              <a:buChar char="•"/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очаги чрезмерной атрофии/ гипертрофии слизистой </a:t>
            </a:r>
            <a:endParaRPr sz="1200"/>
          </a:p>
          <a:p>
            <a:pPr marL="457200" indent="-317500" defTabSz="457200">
              <a:lnSpc>
                <a:spcPct val="100000"/>
              </a:lnSpc>
              <a:spcBef>
                <a:spcPts val="4200"/>
              </a:spcBef>
              <a:buClr>
                <a:srgbClr val="000000"/>
              </a:buClr>
              <a:buSzPct val="150000"/>
              <a:buFont typeface="Times Roman"/>
              <a:buChar char="•"/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Нарушения функции ВНЧС </a:t>
            </a:r>
            <a:br/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lnSpc>
                <a:spcPct val="100000"/>
              </a:lnSpc>
              <a:spcBef>
                <a:spcPts val="4200"/>
              </a:spcBef>
              <a:buClr>
                <a:srgbClr val="000000"/>
              </a:buClr>
              <a:buSzPct val="150000"/>
              <a:buFont typeface="Times Roman"/>
              <a:buChar char="•"/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Психоэмоциональные нарушения </a:t>
            </a:r>
            <a:br/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defTabSz="457200">
              <a:lnSpc>
                <a:spcPct val="100000"/>
              </a:lnSpc>
              <a:spcBef>
                <a:spcPts val="4200"/>
              </a:spcBef>
              <a:buClr>
                <a:srgbClr val="000000"/>
              </a:buClr>
              <a:buSzPct val="150000"/>
              <a:buFont typeface="Times Roman"/>
              <a:buChar char="•"/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Нарушения работы ЛОР-органов и органов пищеварения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ключение"/>
          <p:cNvSpPr txBox="1"/>
          <p:nvPr>
            <p:ph type="title"/>
          </p:nvPr>
        </p:nvSpPr>
        <p:spPr>
          <a:xfrm>
            <a:off x="1219199" y="173534"/>
            <a:ext cx="21945602" cy="2091852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pc="0" sz="4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Заключение</a:t>
            </a:r>
            <a:r>
              <a:rPr sz="3200"/>
              <a:t> </a:t>
            </a:r>
          </a:p>
        </p:txBody>
      </p:sp>
      <p:sp>
        <p:nvSpPr>
          <p:cNvPr id="245" name="Качественно изготовленный и припасованный в полости рта протез обтуратор помогает восстановить утраченные функции жевания, глотания и речи, а так же ускорить процессы реабилитации пациента."/>
          <p:cNvSpPr txBox="1"/>
          <p:nvPr>
            <p:ph type="body" idx="1"/>
          </p:nvPr>
        </p:nvSpPr>
        <p:spPr>
          <a:xfrm>
            <a:off x="1219200" y="2901110"/>
            <a:ext cx="21945600" cy="6917061"/>
          </a:xfrm>
          <a:prstGeom prst="rect">
            <a:avLst/>
          </a:prstGeom>
        </p:spPr>
        <p:txBody>
          <a:bodyPr/>
          <a:lstStyle>
            <a:lvl1pPr algn="l" defTabSz="457200">
              <a:spcBef>
                <a:spcPts val="1200"/>
              </a:spcBef>
              <a:defRPr spc="0" sz="4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Качественно изготовленный и правильно установленный в полости рта протез обтуратор помогает восстановить утраченные функции жевания, глотания и речи, а так же ускорить процессы реабилитации пациента.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Цели:"/>
          <p:cNvSpPr txBox="1"/>
          <p:nvPr>
            <p:ph type="title"/>
          </p:nvPr>
        </p:nvSpPr>
        <p:spPr>
          <a:xfrm>
            <a:off x="1219200" y="477748"/>
            <a:ext cx="21945600" cy="1725622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pc="0" sz="4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Цели</a:t>
            </a:r>
            <a:r>
              <a:rPr sz="3200"/>
              <a:t>: </a:t>
            </a:r>
          </a:p>
        </p:txBody>
      </p:sp>
      <p:sp>
        <p:nvSpPr>
          <p:cNvPr id="156" name="Дать определение протезу обтуратору…"/>
          <p:cNvSpPr txBox="1"/>
          <p:nvPr/>
        </p:nvSpPr>
        <p:spPr>
          <a:xfrm>
            <a:off x="1219200" y="3161664"/>
            <a:ext cx="21945600" cy="2868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196994" indent="-196994" defTabSz="170078">
              <a:lnSpc>
                <a:spcPct val="100000"/>
              </a:lnSpc>
              <a:spcBef>
                <a:spcPts val="300"/>
              </a:spcBef>
              <a:buSzPct val="150000"/>
              <a:buChar char="•"/>
              <a:defRPr sz="372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170078">
              <a:lnSpc>
                <a:spcPct val="100000"/>
              </a:lnSpc>
              <a:spcBef>
                <a:spcPts val="300"/>
              </a:spcBef>
              <a:defRPr sz="483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Дать определение протезу обтуратору </a:t>
            </a:r>
          </a:p>
          <a:p>
            <a:pPr defTabSz="170078">
              <a:lnSpc>
                <a:spcPct val="100000"/>
              </a:lnSpc>
              <a:spcBef>
                <a:spcPts val="300"/>
              </a:spcBef>
              <a:defRPr sz="4836">
                <a:latin typeface="Arial"/>
                <a:ea typeface="Arial"/>
                <a:cs typeface="Arial"/>
                <a:sym typeface="Arial"/>
              </a:defRPr>
            </a:pPr>
            <a:r>
              <a:t>•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Найти правила припасовки протеза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170078">
              <a:lnSpc>
                <a:spcPct val="100000"/>
              </a:lnSpc>
              <a:spcBef>
                <a:spcPts val="300"/>
              </a:spcBef>
              <a:defRPr sz="4836">
                <a:latin typeface="Arial"/>
                <a:ea typeface="Arial"/>
                <a:cs typeface="Arial"/>
                <a:sym typeface="Arial"/>
              </a:defRPr>
            </a:pPr>
            <a:r>
              <a:t>•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Провести анализ ошибок и осложнений при припасовке </a:t>
            </a:r>
            <a:endParaRPr sz="372">
              <a:latin typeface="Times Roman"/>
              <a:ea typeface="Times Roman"/>
              <a:cs typeface="Times Roman"/>
              <a:sym typeface="Times Roman"/>
            </a:endParaRPr>
          </a:p>
          <a:p>
            <a:pPr marL="196994" indent="-196994" defTabSz="170078">
              <a:lnSpc>
                <a:spcPct val="100000"/>
              </a:lnSpc>
              <a:spcBef>
                <a:spcPts val="300"/>
              </a:spcBef>
              <a:buSzPct val="150000"/>
              <a:buChar char="•"/>
              <a:defRPr sz="1581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Провести анализ ошибок и осложнений при припасовке </a:t>
            </a:r>
          </a:p>
        </p:txBody>
      </p:sp>
      <p:sp>
        <p:nvSpPr>
          <p:cNvPr id="157" name="Текст"/>
          <p:cNvSpPr txBox="1"/>
          <p:nvPr/>
        </p:nvSpPr>
        <p:spPr>
          <a:xfrm>
            <a:off x="3408212" y="8130668"/>
            <a:ext cx="1788755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8" name="page2image8060144.png" descr="page2image80601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74705" y="3243824"/>
            <a:ext cx="10160002" cy="8826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Протез обтуратор"/>
          <p:cNvSpPr txBox="1"/>
          <p:nvPr/>
        </p:nvSpPr>
        <p:spPr>
          <a:xfrm>
            <a:off x="16278042" y="11821951"/>
            <a:ext cx="4317307" cy="7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Протез обтуратор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Список литературы:"/>
          <p:cNvSpPr txBox="1"/>
          <p:nvPr>
            <p:ph type="title"/>
          </p:nvPr>
        </p:nvSpPr>
        <p:spPr>
          <a:xfrm>
            <a:off x="1219200" y="33126"/>
            <a:ext cx="21945602" cy="2250595"/>
          </a:xfrm>
          <a:prstGeom prst="rect">
            <a:avLst/>
          </a:prstGeom>
          <a:solidFill>
            <a:srgbClr val="7CADED"/>
          </a:solidFill>
        </p:spPr>
        <p:txBody>
          <a:bodyPr/>
          <a:lstStyle>
            <a:lvl1pPr defTabSz="1130300">
              <a:lnSpc>
                <a:spcPct val="100000"/>
              </a:lnSpc>
              <a:defRPr spc="0" sz="5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Список литературы: </a:t>
            </a:r>
          </a:p>
        </p:txBody>
      </p:sp>
      <p:sp>
        <p:nvSpPr>
          <p:cNvPr id="248" name="Лебеденко И.Ю. Ортопедическая стоматология: учебник / под ред. И.Ю. Лебеденко, С.Д. Арутюнова, А.Н. Ряховского - М. : ГЭОТАР-Медиа, 2016. - 824 С.…"/>
          <p:cNvSpPr txBox="1"/>
          <p:nvPr>
            <p:ph type="body" idx="1"/>
          </p:nvPr>
        </p:nvSpPr>
        <p:spPr>
          <a:xfrm>
            <a:off x="1219200" y="2433509"/>
            <a:ext cx="21945600" cy="11143636"/>
          </a:xfrm>
          <a:prstGeom prst="rect">
            <a:avLst/>
          </a:prstGeom>
        </p:spPr>
        <p:txBody>
          <a:bodyPr/>
          <a:lstStyle/>
          <a:p>
            <a:pPr marL="182879" indent="-127000" algn="l" defTabSz="182879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defRPr spc="0"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Лебеденко И.Ю. Ортопедическая стоматология: учебник / под ред. И.Ю. Лебеденко, С.Д. Арутюнова, А.Н. Ряховского - М. : ГЭОТАР-Медиа, 2016. - 824 С. </a:t>
            </a:r>
            <a:br/>
          </a:p>
          <a:p>
            <a:pPr marL="182879" indent="-127000" algn="l" defTabSz="182879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defRPr spc="0"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Аболмасов, Н. Г. Ортопедическая стоматология: учебник для студентов / Н. Г. Аболмасов, Н. Н.Аболмасов, В. А. Бычков. – Москва: «МЕДпресс – информ», 2018. – 556 с. </a:t>
            </a:r>
            <a:br/>
          </a:p>
          <a:p>
            <a:pPr marL="182879" indent="-127000" algn="l" defTabSz="182879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defRPr spc="0"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Доусон П., Функциональная окклюзия: от височно-нижнечелюстного сустава до планирования улыбки / П.Доусон, М.: ТАРКОММ, 2016. - 592 с. </a:t>
            </a:r>
            <a:br/>
          </a:p>
          <a:p>
            <a:pPr marL="182879" indent="-127000" algn="l" defTabSz="182879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defRPr spc="0"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Аристархов, И. В. Ортопедическая стоматология. Учебное пособие / И.В. Аристархов. - М.: Феникс, 2018. -192 c. </a:t>
            </a:r>
            <a:br/>
          </a:p>
          <a:p>
            <a:pPr marL="182879" indent="-127000" algn="l" defTabSz="182879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defRPr spc="0"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Ирошникова Е. С. Опыт применения защитных пластинок при резекции верхней челюсти /Е. С. Ирошникова // Стоматология. — 1971. — No 2. — С. 96 </a:t>
            </a:r>
            <a:br/>
          </a:p>
          <a:p>
            <a:pPr marL="182879" indent="-127000" algn="l" defTabSz="182879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defRPr spc="0"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Агапов В. В. Адаптация с съемным протезам с обтурирующей частью при лечении дефектов верхней челюсти с полным отсутствием зубов (III класс по В. Ю. Курляндскому) / В. В. Агапов, Т. В. Ковальская // Материалы XIX и XX Всерос. науч.-практ. конф.: сб. науч. тр. — М., 2008. — С. 172—174. </a:t>
            </a:r>
            <a:br/>
          </a:p>
          <a:p>
            <a:pPr marL="182879" indent="-127000" algn="l" defTabSz="182879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defRPr spc="0"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Аксенов Ю. В. Получение слепков при протезировании больных после резекции верхней челюсти и неба / Ю. В. Аксенов // Стоматология. — 1967. — No 1. — С. 78—81.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Автор и дата"/>
          <p:cNvSpPr txBox="1"/>
          <p:nvPr>
            <p:ph type="body" sz="quarter" idx="1"/>
          </p:nvPr>
        </p:nvSpPr>
        <p:spPr>
          <a:xfrm>
            <a:off x="1219199" y="11986162"/>
            <a:ext cx="21945600" cy="60579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Спасибо за внимание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дачи"/>
          <p:cNvSpPr txBox="1"/>
          <p:nvPr>
            <p:ph type="title"/>
          </p:nvPr>
        </p:nvSpPr>
        <p:spPr>
          <a:xfrm>
            <a:off x="1219200" y="430946"/>
            <a:ext cx="21945602" cy="1777602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pc="0" sz="5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Задачи</a:t>
            </a:r>
            <a:r>
              <a:rPr sz="3200"/>
              <a:t> </a:t>
            </a:r>
          </a:p>
        </p:txBody>
      </p:sp>
      <p:sp>
        <p:nvSpPr>
          <p:cNvPr id="162" name="1.Найти определение протеза обтуратора…"/>
          <p:cNvSpPr txBox="1"/>
          <p:nvPr/>
        </p:nvSpPr>
        <p:spPr>
          <a:xfrm>
            <a:off x="1219200" y="2617027"/>
            <a:ext cx="21945600" cy="720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1.Найти определение протеза обтуратора </a:t>
            </a:r>
            <a:endParaRPr sz="1200"/>
          </a:p>
          <a:p>
            <a:pPr defTabSz="457200">
              <a:lnSpc>
                <a:spcPct val="100000"/>
              </a:lnSpc>
              <a:spcBef>
                <a:spcPts val="1200"/>
              </a:spcBef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2.Определить правила припасовки и выявить ошибки и осложнения при припасовке протеза обтуратора. </a:t>
            </a:r>
          </a:p>
        </p:txBody>
      </p:sp>
      <p:pic>
        <p:nvPicPr>
          <p:cNvPr id="163" name="page3image7894016.png" descr="page3image78940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5141" y="3851183"/>
            <a:ext cx="12776201" cy="835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Текст"/>
          <p:cNvSpPr txBox="1"/>
          <p:nvPr/>
        </p:nvSpPr>
        <p:spPr>
          <a:xfrm>
            <a:off x="10845141" y="3851183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65" name="Протез обтуратор"/>
          <p:cNvSpPr txBox="1"/>
          <p:nvPr/>
        </p:nvSpPr>
        <p:spPr>
          <a:xfrm>
            <a:off x="14956578" y="11406830"/>
            <a:ext cx="4317306" cy="7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Протез обтуратор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Определение"/>
          <p:cNvSpPr txBox="1"/>
          <p:nvPr>
            <p:ph type="title"/>
          </p:nvPr>
        </p:nvSpPr>
        <p:spPr>
          <a:xfrm>
            <a:off x="1219199" y="173533"/>
            <a:ext cx="21945602" cy="2613185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pc="0" sz="54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Определение</a:t>
            </a:r>
            <a:r>
              <a:rPr sz="3200"/>
              <a:t> </a:t>
            </a:r>
          </a:p>
        </p:txBody>
      </p:sp>
      <p:sp>
        <p:nvSpPr>
          <p:cNvPr id="168" name="Протезы-обтураторы (от лат. obturo — закрываю) - приспособления из специализированных материалов, которые закрывают дефект, разобщают полость рта от полости носа и способствуют нормализации дыхания, приема пищи, речи."/>
          <p:cNvSpPr txBox="1"/>
          <p:nvPr>
            <p:ph type="body" idx="1"/>
          </p:nvPr>
        </p:nvSpPr>
        <p:spPr>
          <a:xfrm>
            <a:off x="1219200" y="2985570"/>
            <a:ext cx="21945600" cy="10361004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6300">
                <a:solidFill>
                  <a:srgbClr val="63252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Протезы-обтураторы </a:t>
            </a:r>
            <a:r>
              <a:rPr>
                <a:solidFill>
                  <a:srgbClr val="000000"/>
                </a:solidFill>
              </a:rPr>
              <a:t>(от лат. obturo — закрываю) - приспособления из специализированных материалов, которые закрывают дефект, разобщают полость рта от полости носа и способствуют нормализации дыхания, приема пищи, речи. </a:t>
            </a:r>
          </a:p>
        </p:txBody>
      </p:sp>
      <p:pic>
        <p:nvPicPr>
          <p:cNvPr id="169" name="page4image8052864.png" descr="page4image805286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82109" y="7143699"/>
            <a:ext cx="9472032" cy="552612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Текст"/>
          <p:cNvSpPr txBox="1"/>
          <p:nvPr/>
        </p:nvSpPr>
        <p:spPr>
          <a:xfrm>
            <a:off x="11145711" y="4888010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1" name="page4image8051616.jpg" descr="page4image80516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2732" y="7337410"/>
            <a:ext cx="6851602" cy="51387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Протезы обтураторы"/>
          <p:cNvSpPr txBox="1"/>
          <p:nvPr/>
        </p:nvSpPr>
        <p:spPr>
          <a:xfrm>
            <a:off x="9887035" y="12108864"/>
            <a:ext cx="5068193" cy="7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Протезы обтураторы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Задачи протеза обтуратора:"/>
          <p:cNvSpPr txBox="1"/>
          <p:nvPr>
            <p:ph type="title"/>
          </p:nvPr>
        </p:nvSpPr>
        <p:spPr>
          <a:xfrm>
            <a:off x="1219199" y="220336"/>
            <a:ext cx="21945602" cy="1883905"/>
          </a:xfrm>
          <a:prstGeom prst="rect">
            <a:avLst/>
          </a:prstGeom>
          <a:solidFill>
            <a:srgbClr val="7CADED"/>
          </a:solidFill>
        </p:spPr>
        <p:txBody>
          <a:bodyPr/>
          <a:lstStyle>
            <a:lvl1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Задачи протеза обтуратора: </a:t>
            </a:r>
          </a:p>
        </p:txBody>
      </p:sp>
      <p:sp>
        <p:nvSpPr>
          <p:cNvPr id="175" name="восстановление речи, дыхания…"/>
          <p:cNvSpPr txBox="1"/>
          <p:nvPr>
            <p:ph type="body" idx="1"/>
          </p:nvPr>
        </p:nvSpPr>
        <p:spPr>
          <a:xfrm>
            <a:off x="25696" y="2376155"/>
            <a:ext cx="24332608" cy="11271847"/>
          </a:xfrm>
          <a:prstGeom prst="rect">
            <a:avLst/>
          </a:prstGeom>
        </p:spPr>
        <p:txBody>
          <a:bodyPr/>
          <a:lstStyle/>
          <a:p>
            <a:pPr marL="661934" indent="-661934" algn="l" defTabSz="457200">
              <a:spcBef>
                <a:spcPts val="1200"/>
              </a:spcBef>
              <a:buSzPct val="150000"/>
              <a:buChar char="•"/>
              <a:defRPr spc="0" sz="53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восстановление речи, дыхания </a:t>
            </a:r>
            <a:endParaRPr sz="1200"/>
          </a:p>
          <a:p>
            <a:pPr marL="661934" indent="-661934" algn="l" defTabSz="457200">
              <a:spcBef>
                <a:spcPts val="1200"/>
              </a:spcBef>
              <a:buSzPct val="150000"/>
              <a:buChar char="•"/>
              <a:defRPr spc="0" sz="53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возможность адекватного приема пищи,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661934" indent="-661934" algn="l" defTabSz="457200">
              <a:spcBef>
                <a:spcPts val="1200"/>
              </a:spcBef>
              <a:buSzPct val="150000"/>
              <a:buChar char="•"/>
              <a:defRPr spc="0" sz="53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восстановление эстетики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defRPr spc="0"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</a:t>
            </a:r>
          </a:p>
        </p:txBody>
      </p:sp>
      <p:pic>
        <p:nvPicPr>
          <p:cNvPr id="176" name="page5image7917424.png" descr="page5image79174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601" y="1776495"/>
            <a:ext cx="7629558" cy="540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Старый протез"/>
          <p:cNvSpPr txBox="1"/>
          <p:nvPr/>
        </p:nvSpPr>
        <p:spPr>
          <a:xfrm>
            <a:off x="14954367" y="6781578"/>
            <a:ext cx="7186026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pPr/>
            <a:r>
              <a:t>Старый протез</a:t>
            </a:r>
          </a:p>
        </p:txBody>
      </p:sp>
      <p:pic>
        <p:nvPicPr>
          <p:cNvPr id="178" name="page5image7921792.png" descr="page5image79217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3850" y="8446416"/>
            <a:ext cx="7447062" cy="532484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Новый протез"/>
          <p:cNvSpPr txBox="1"/>
          <p:nvPr/>
        </p:nvSpPr>
        <p:spPr>
          <a:xfrm>
            <a:off x="16168087" y="7826454"/>
            <a:ext cx="5179001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pPr/>
            <a:r>
              <a:t>Новый протез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авила припасовки протеза обтуратора"/>
          <p:cNvSpPr txBox="1"/>
          <p:nvPr>
            <p:ph type="title"/>
          </p:nvPr>
        </p:nvSpPr>
        <p:spPr>
          <a:xfrm>
            <a:off x="1219199" y="384144"/>
            <a:ext cx="21945602" cy="1471535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073783">
              <a:lnSpc>
                <a:spcPct val="100000"/>
              </a:lnSpc>
              <a:defRPr spc="0" sz="3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defTabSz="1073783">
              <a:lnSpc>
                <a:spcPct val="100000"/>
              </a:lnSpc>
              <a:defRPr spc="0" sz="37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Правила припасовки протеза обтуратора </a:t>
            </a:r>
          </a:p>
        </p:txBody>
      </p:sp>
      <p:sp>
        <p:nvSpPr>
          <p:cNvPr id="182" name="Осмотр и устранение видимых глазом и определяемых пальпарно острых краев, выступов, шероховатостей на внутренней поверхности базиса протеза…"/>
          <p:cNvSpPr txBox="1"/>
          <p:nvPr>
            <p:ph type="body" idx="1"/>
          </p:nvPr>
        </p:nvSpPr>
        <p:spPr>
          <a:xfrm>
            <a:off x="423936" y="2100826"/>
            <a:ext cx="23536128" cy="11374468"/>
          </a:xfrm>
          <a:prstGeom prst="rect">
            <a:avLst/>
          </a:prstGeom>
        </p:spPr>
        <p:txBody>
          <a:bodyPr/>
          <a:lstStyle/>
          <a:p>
            <a:pPr marL="457200" indent="-317500" algn="l" defTabSz="457200">
              <a:spcBef>
                <a:spcPts val="36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Осмотр и устранение видимых глазом и определяемых пальпарно острых краев, выступов, шероховатостей на внутренней поверхности базиса протеза </a:t>
            </a:r>
            <a:br/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36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Обращение внимания на качество шлифовки и полировки протезов, однородность цвета пластмассы, расположение зубов в зубной дуге, отсутствие пор и трещин. </a:t>
            </a:r>
            <a:br/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83" name="page6image8034192.png" descr="page6image803419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76711" y="5348428"/>
            <a:ext cx="10007602" cy="736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ge6image8028992.png" descr="page6image80289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5680" y="5351719"/>
            <a:ext cx="10020302" cy="698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Протезы обтураторы"/>
          <p:cNvSpPr txBox="1"/>
          <p:nvPr/>
        </p:nvSpPr>
        <p:spPr>
          <a:xfrm>
            <a:off x="9492962" y="12740696"/>
            <a:ext cx="5068194" cy="7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Протезы обтураторы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авила припасовки протеза обтуратора"/>
          <p:cNvSpPr txBox="1"/>
          <p:nvPr>
            <p:ph type="title"/>
          </p:nvPr>
        </p:nvSpPr>
        <p:spPr>
          <a:xfrm>
            <a:off x="1219199" y="79929"/>
            <a:ext cx="21945602" cy="2348479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defTabSz="1130300">
              <a:lnSpc>
                <a:spcPct val="100000"/>
              </a:lnSpc>
              <a:defRPr spc="0" sz="45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Правила припасовки протеза обтуратора </a:t>
            </a:r>
          </a:p>
        </p:txBody>
      </p:sp>
      <p:sp>
        <p:nvSpPr>
          <p:cNvPr id="188" name="• После введения протезов в полость рта проверяют их фиксацию, а также плотность смыкания зубных рядов."/>
          <p:cNvSpPr txBox="1"/>
          <p:nvPr>
            <p:ph type="body" idx="1"/>
          </p:nvPr>
        </p:nvSpPr>
        <p:spPr>
          <a:xfrm>
            <a:off x="1219200" y="2727031"/>
            <a:ext cx="21945602" cy="10651618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 sz="5300">
                <a:latin typeface="Arial"/>
                <a:ea typeface="Arial"/>
                <a:cs typeface="Arial"/>
                <a:sym typeface="Arial"/>
              </a:defRPr>
            </a:pPr>
            <a:r>
              <a:t>•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После введения протезов в полость рта проверяют их фиксацию, а также плотность смыкания зубных рядов.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Правила припасовки протеза обтуратора"/>
          <p:cNvSpPr txBox="1"/>
          <p:nvPr>
            <p:ph type="title"/>
          </p:nvPr>
        </p:nvSpPr>
        <p:spPr>
          <a:xfrm>
            <a:off x="1219200" y="126731"/>
            <a:ext cx="21945602" cy="1615442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defTabSz="1130300">
              <a:lnSpc>
                <a:spcPct val="100000"/>
              </a:lnSpc>
              <a:defRPr spc="0" sz="44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Правила припасовки протеза обтуратора </a:t>
            </a:r>
          </a:p>
        </p:txBody>
      </p:sp>
      <p:sp>
        <p:nvSpPr>
          <p:cNvPr id="191" name="Коррекция окклюзионных контактов путем избирательной пришлифовки искусственных зубов в центральной, передней и боковых окклюзиях, используя копировальную бумагу.…"/>
          <p:cNvSpPr txBox="1"/>
          <p:nvPr>
            <p:ph type="body" idx="1"/>
          </p:nvPr>
        </p:nvSpPr>
        <p:spPr>
          <a:xfrm>
            <a:off x="1219200" y="2269592"/>
            <a:ext cx="21945600" cy="10799972"/>
          </a:xfrm>
          <a:prstGeom prst="rect">
            <a:avLst/>
          </a:prstGeom>
        </p:spPr>
        <p:txBody>
          <a:bodyPr/>
          <a:lstStyle/>
          <a:p>
            <a:pPr marL="457200" indent="-317500" algn="l" defTabSz="457200">
              <a:spcBef>
                <a:spcPts val="36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Коррекция окклюзионных контактов путем избирательной пришлифовки искусственных зубов в центральной, передней и боковых окклюзиях, используя копировальную бумагу. </a:t>
            </a:r>
            <a:br/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317500" algn="l" defTabSz="457200">
              <a:spcBef>
                <a:spcPts val="3600"/>
              </a:spcBef>
              <a:buClr>
                <a:srgbClr val="000000"/>
              </a:buClr>
              <a:buSzPct val="150000"/>
              <a:buFont typeface="Times Roman"/>
              <a:buChar char="•"/>
              <a:defRPr spc="0" sz="36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Интерпретация отпечатков, ориентация на визуальную информацию и на ответы пациента об ощущениях, связанных со смыканием зубов. </a:t>
            </a:r>
            <a:br/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92" name="page8image7984832.png" descr="page8image79848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44269" y="5340889"/>
            <a:ext cx="10096501" cy="652780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Протез обтуратор"/>
          <p:cNvSpPr txBox="1"/>
          <p:nvPr/>
        </p:nvSpPr>
        <p:spPr>
          <a:xfrm>
            <a:off x="12515856" y="12413079"/>
            <a:ext cx="4317306" cy="7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Протез обтуратор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авила припасовки протеза обтуратора"/>
          <p:cNvSpPr txBox="1"/>
          <p:nvPr>
            <p:ph type="title"/>
          </p:nvPr>
        </p:nvSpPr>
        <p:spPr>
          <a:xfrm>
            <a:off x="1219200" y="430945"/>
            <a:ext cx="21945600" cy="2396807"/>
          </a:xfrm>
          <a:prstGeom prst="rect">
            <a:avLst/>
          </a:prstGeom>
          <a:solidFill>
            <a:srgbClr val="7CADED"/>
          </a:solidFill>
        </p:spPr>
        <p:txBody>
          <a:bodyPr/>
          <a:lstStyle/>
          <a:p>
            <a:pPr defTabSz="1130300">
              <a:lnSpc>
                <a:spcPct val="100000"/>
              </a:lnSpc>
              <a:defRPr spc="0"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defTabSz="1130300">
              <a:lnSpc>
                <a:spcPct val="100000"/>
              </a:lnSpc>
              <a:defRPr spc="0" sz="4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Правила припасовки протеза обтуратора </a:t>
            </a:r>
          </a:p>
        </p:txBody>
      </p:sp>
      <p:sp>
        <p:nvSpPr>
          <p:cNvPr id="196" name="• Проверка фиксации протезов на верхней челюсти можно проверить, надавливая пальцами поочередно на передние и боковые зубы. Силу клапана в области мягкого неба определяют, надавливая на режущие края верхних передних зубов протеза в вестибулярном направл"/>
          <p:cNvSpPr txBox="1"/>
          <p:nvPr>
            <p:ph type="body" idx="1"/>
          </p:nvPr>
        </p:nvSpPr>
        <p:spPr>
          <a:xfrm>
            <a:off x="1219200" y="3168222"/>
            <a:ext cx="21945600" cy="9937667"/>
          </a:xfrm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1200"/>
              </a:spcBef>
              <a:defRPr spc="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sz="3900"/>
              <a:t> </a:t>
            </a:r>
            <a:r>
              <a:rPr sz="3900">
                <a:latin typeface="Times Roman"/>
                <a:ea typeface="Times Roman"/>
                <a:cs typeface="Times Roman"/>
                <a:sym typeface="Times Roman"/>
              </a:rPr>
              <a:t>Проверка фиксации протезов на верхней челюсти можно проверить, надавливая пальцами поочередно на передние и боковые зубы. Силу клапана в области мягкого неба определяют, надавливая на режущие края верхних передних зубов протеза в вестибулярном направлении. На нижней челюсти с помощью такого же приема устанавливают степень фиксации базиса в дистальных отделах поочередно с правой и левой сторон. О том, как закреплены передние участки базиса, можно судить, оттягивая протез для верхней челюсти вниз, а протез для нижней челюсти вверх. </a:t>
            </a:r>
          </a:p>
        </p:txBody>
      </p:sp>
      <p:pic>
        <p:nvPicPr>
          <p:cNvPr id="197" name="page9image8022176.png" descr="page9image80221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41683" y="6366709"/>
            <a:ext cx="7243351" cy="639314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Протез обтуратор"/>
          <p:cNvSpPr txBox="1"/>
          <p:nvPr/>
        </p:nvSpPr>
        <p:spPr>
          <a:xfrm>
            <a:off x="15386695" y="12600289"/>
            <a:ext cx="4317306" cy="7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Протез обтуратор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