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5" r:id="rId9"/>
    <p:sldId id="261" r:id="rId10"/>
    <p:sldId id="262" r:id="rId11"/>
    <p:sldId id="268" r:id="rId12"/>
    <p:sldId id="263" r:id="rId13"/>
    <p:sldId id="26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A137-A958-4B36-AD11-3D99236229AF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1F63-E288-4225-ADFD-DE5B713A0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1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A137-A958-4B36-AD11-3D99236229AF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1F63-E288-4225-ADFD-DE5B713A0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282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A137-A958-4B36-AD11-3D99236229AF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1F63-E288-4225-ADFD-DE5B713A059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0643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A137-A958-4B36-AD11-3D99236229AF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1F63-E288-4225-ADFD-DE5B713A0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945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A137-A958-4B36-AD11-3D99236229AF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1F63-E288-4225-ADFD-DE5B713A059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373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A137-A958-4B36-AD11-3D99236229AF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1F63-E288-4225-ADFD-DE5B713A0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A137-A958-4B36-AD11-3D99236229AF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1F63-E288-4225-ADFD-DE5B713A0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71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A137-A958-4B36-AD11-3D99236229AF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1F63-E288-4225-ADFD-DE5B713A0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0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A137-A958-4B36-AD11-3D99236229AF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1F63-E288-4225-ADFD-DE5B713A0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105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A137-A958-4B36-AD11-3D99236229AF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1F63-E288-4225-ADFD-DE5B713A0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94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A137-A958-4B36-AD11-3D99236229AF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1F63-E288-4225-ADFD-DE5B713A0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16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A137-A958-4B36-AD11-3D99236229AF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1F63-E288-4225-ADFD-DE5B713A0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77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A137-A958-4B36-AD11-3D99236229AF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1F63-E288-4225-ADFD-DE5B713A0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409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A137-A958-4B36-AD11-3D99236229AF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1F63-E288-4225-ADFD-DE5B713A0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54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A137-A958-4B36-AD11-3D99236229AF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1F63-E288-4225-ADFD-DE5B713A0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48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A137-A958-4B36-AD11-3D99236229AF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1F63-E288-4225-ADFD-DE5B713A0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9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7A137-A958-4B36-AD11-3D99236229AF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DC71F63-E288-4225-ADFD-DE5B713A0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64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4487" y="483979"/>
            <a:ext cx="7766936" cy="1646302"/>
          </a:xfrm>
        </p:spPr>
        <p:txBody>
          <a:bodyPr/>
          <a:lstStyle/>
          <a:p>
            <a:r>
              <a:rPr lang="ru-RU" sz="8000" b="1" i="1" dirty="0" smtClean="0"/>
              <a:t>Отопластика</a:t>
            </a:r>
            <a:endParaRPr lang="ru-RU" sz="80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627" y="3012317"/>
            <a:ext cx="4070798" cy="30402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243" y="2424293"/>
            <a:ext cx="3736712" cy="31355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3" y="2424294"/>
            <a:ext cx="4180764" cy="313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0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75" y="382138"/>
            <a:ext cx="7936930" cy="5796365"/>
          </a:xfrm>
        </p:spPr>
      </p:pic>
    </p:spTree>
    <p:extLst>
      <p:ext uri="{BB962C8B-B14F-4D97-AF65-F5344CB8AC3E}">
        <p14:creationId xmlns:p14="http://schemas.microsoft.com/office/powerpoint/2010/main" val="46900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460" y="117253"/>
            <a:ext cx="3002045" cy="27214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82" y="2838733"/>
            <a:ext cx="6396251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58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17" y="264559"/>
            <a:ext cx="5538490" cy="6593441"/>
          </a:xfrm>
        </p:spPr>
      </p:pic>
    </p:spTree>
    <p:extLst>
      <p:ext uri="{BB962C8B-B14F-4D97-AF65-F5344CB8AC3E}">
        <p14:creationId xmlns:p14="http://schemas.microsoft.com/office/powerpoint/2010/main" val="298467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09182"/>
            <a:ext cx="8596668" cy="1542197"/>
          </a:xfrm>
        </p:spPr>
        <p:txBody>
          <a:bodyPr>
            <a:noAutofit/>
          </a:bodyPr>
          <a:lstStyle/>
          <a:p>
            <a:r>
              <a:rPr lang="ru-RU" sz="4400" dirty="0" smtClean="0"/>
              <a:t>            Будьте красивы!!!</a:t>
            </a:r>
            <a:br>
              <a:rPr lang="ru-RU" sz="4400" dirty="0" smtClean="0"/>
            </a:br>
            <a:r>
              <a:rPr lang="ru-RU" sz="4400" i="1" dirty="0" smtClean="0"/>
              <a:t>        </a:t>
            </a:r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</a:rPr>
              <a:t>Благодарю за внимание!</a:t>
            </a:r>
            <a:endParaRPr lang="ru-RU" sz="4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031" y="1691933"/>
            <a:ext cx="3810000" cy="2286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896" y="1651379"/>
            <a:ext cx="3899253" cy="2326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3" y="1617771"/>
            <a:ext cx="3717338" cy="23842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3" y="4058423"/>
            <a:ext cx="3960875" cy="25250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87" y="4058423"/>
            <a:ext cx="4114487" cy="246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4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82388"/>
          </a:xfrm>
        </p:spPr>
        <p:txBody>
          <a:bodyPr/>
          <a:lstStyle/>
          <a:p>
            <a:r>
              <a:rPr lang="ru-RU" dirty="0" smtClean="0"/>
              <a:t>Строение и </a:t>
            </a:r>
            <a:r>
              <a:rPr lang="ru-RU" dirty="0" err="1" smtClean="0"/>
              <a:t>кровоснобжение</a:t>
            </a:r>
            <a:r>
              <a:rPr lang="ru-RU" dirty="0" smtClean="0"/>
              <a:t> уха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900753"/>
            <a:ext cx="6741994" cy="582759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Наружное ухо состоит из ушной раковины и наружного слухового прохода.</a:t>
            </a:r>
          </a:p>
          <a:p>
            <a:r>
              <a:rPr lang="ru-RU" dirty="0"/>
              <a:t>Ушная раковина образована эластическим хрящом, покрытым кожей. Этот хрящ определяет внешнюю форму ушной раковины: свободный загнутый край — завиток, и параллельно ему — </a:t>
            </a:r>
            <a:r>
              <a:rPr lang="ru-RU" dirty="0" err="1"/>
              <a:t>противозавиток</a:t>
            </a:r>
            <a:r>
              <a:rPr lang="ru-RU" dirty="0"/>
              <a:t>, а также передний выступ — </a:t>
            </a:r>
            <a:r>
              <a:rPr lang="ru-RU" dirty="0" err="1"/>
              <a:t>козелок</a:t>
            </a:r>
            <a:r>
              <a:rPr lang="ru-RU" dirty="0"/>
              <a:t>, и лежащий сзади него </a:t>
            </a:r>
            <a:r>
              <a:rPr lang="ru-RU" dirty="0" err="1"/>
              <a:t>противокозелок</a:t>
            </a:r>
            <a:r>
              <a:rPr lang="ru-RU" dirty="0"/>
              <a:t>.</a:t>
            </a:r>
          </a:p>
          <a:p>
            <a:r>
              <a:rPr lang="ru-RU" dirty="0"/>
              <a:t>Наружный слуховой проход слагается из двух частей — хрящевой и костной. Хрящевой слуховой проход составляет продолжение хряща ушной раковины в форме желоба. Костный слуховой проход открывается кнаружи посредством </a:t>
            </a:r>
            <a:r>
              <a:rPr lang="ru-RU" dirty="0" err="1"/>
              <a:t>porus</a:t>
            </a:r>
            <a:r>
              <a:rPr lang="ru-RU" dirty="0"/>
              <a:t> </a:t>
            </a:r>
            <a:r>
              <a:rPr lang="ru-RU" dirty="0" err="1"/>
              <a:t>acusticus</a:t>
            </a:r>
            <a:r>
              <a:rPr lang="ru-RU" dirty="0"/>
              <a:t> </a:t>
            </a:r>
            <a:r>
              <a:rPr lang="ru-RU" dirty="0" err="1"/>
              <a:t>externus</a:t>
            </a:r>
            <a:r>
              <a:rPr lang="ru-RU" dirty="0"/>
              <a:t>.</a:t>
            </a:r>
          </a:p>
          <a:p>
            <a:r>
              <a:rPr lang="ru-RU" dirty="0"/>
              <a:t>Барабанная перепонка находится на границе между наружным и средним ухом. Наружная ее поверхность покрыта продолжением кожного покрова слухового прохода, а внутренняя — слизистой оболочкой барабанной полости. Сама толща перепонки между этими двумя слоями состоит из фиброзной соединительной ткани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94" y="682388"/>
            <a:ext cx="5450006" cy="511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0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"/>
            <a:ext cx="5341329" cy="6687402"/>
          </a:xfrm>
        </p:spPr>
        <p:txBody>
          <a:bodyPr/>
          <a:lstStyle/>
          <a:p>
            <a:r>
              <a:rPr lang="ru-RU" b="1" dirty="0"/>
              <a:t>Сосуды и нервы наружного уха</a:t>
            </a:r>
            <a:r>
              <a:rPr lang="ru-RU" dirty="0"/>
              <a:t>. Артериальную кровь наружное ухо получает от веточек двух артерий — поверхностной височной и задней ушной артерий; к передней стенке костной части наружного слухового прохода и к барабанной перепонке подходят конечные ветви внутренней ушной артерии. Венозная кровь оттекает в заднюю ушную и </a:t>
            </a:r>
            <a:r>
              <a:rPr lang="ru-RU" dirty="0" err="1"/>
              <a:t>занижнечелюстную</a:t>
            </a:r>
            <a:r>
              <a:rPr lang="ru-RU" dirty="0"/>
              <a:t> вены.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Барабанная </a:t>
            </a:r>
            <a:r>
              <a:rPr lang="ru-RU" dirty="0"/>
              <a:t>перепонка иннервируется чувствительными ветвями </a:t>
            </a:r>
            <a:r>
              <a:rPr lang="ru-RU" dirty="0" err="1"/>
              <a:t>ушновисочного</a:t>
            </a:r>
            <a:r>
              <a:rPr lang="ru-RU" dirty="0"/>
              <a:t> нерва. Вся остальная часть ушной раковины вместе с мочкой снабжаются от большого ушного. Задняя и нижняя стенки наружного слухового прохода получают чувствительные ветви от ушной ветви блуждающего нерва.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63" y="218365"/>
            <a:ext cx="5459104" cy="586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0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2831"/>
            <a:ext cx="8596668" cy="6469038"/>
          </a:xfrm>
        </p:spPr>
        <p:txBody>
          <a:bodyPr>
            <a:normAutofit fontScale="85000" lnSpcReduction="10000"/>
          </a:bodyPr>
          <a:lstStyle/>
          <a:p>
            <a:r>
              <a:rPr lang="ru-RU" sz="1900" dirty="0"/>
              <a:t>Отопластика практикуется уже не первое десятилетие, за это время пластическая хирургия не стояла на месте и на сегодняшний день существует более 200 всевозможных методик этой процедуры по коррекции ушных раковин</a:t>
            </a:r>
            <a:r>
              <a:rPr lang="ru-RU" sz="1900" dirty="0" smtClean="0"/>
              <a:t>.</a:t>
            </a:r>
          </a:p>
          <a:p>
            <a:r>
              <a:rPr lang="ru-RU" sz="1900" dirty="0" smtClean="0"/>
              <a:t> </a:t>
            </a:r>
            <a:r>
              <a:rPr lang="ru-RU" sz="1900" dirty="0"/>
              <a:t>Отопластика в зависимости от цели проведения подразделяется на два основных вида: </a:t>
            </a:r>
            <a:endParaRPr lang="en-US" sz="1900" dirty="0" smtClean="0"/>
          </a:p>
          <a:p>
            <a:r>
              <a:rPr lang="ru-RU" sz="1900" dirty="0" smtClean="0"/>
              <a:t>эстетическая </a:t>
            </a:r>
            <a:r>
              <a:rPr lang="ru-RU" sz="1900" dirty="0"/>
              <a:t>– этот вид пластики проводят с целью коррекции расположения и формы ушных раковин по причине непривлекательного внешнего вида</a:t>
            </a:r>
            <a:r>
              <a:rPr lang="ru-RU" sz="1900" dirty="0" smtClean="0"/>
              <a:t>;</a:t>
            </a:r>
          </a:p>
          <a:p>
            <a:endParaRPr lang="ru-RU" sz="1900" dirty="0"/>
          </a:p>
          <a:p>
            <a:r>
              <a:rPr lang="ru-RU" sz="1900" dirty="0" smtClean="0"/>
              <a:t> </a:t>
            </a:r>
            <a:r>
              <a:rPr lang="ru-RU" sz="1900" dirty="0"/>
              <a:t>реконструктивная отопластика – а этот вид процедур направлен на устранения разных врожденных или приобретенных дефектов ушных раковин, которые могли быть спровоцированными всевозможными факторами (в частности, травмой), в том числе, проблем со слухом. </a:t>
            </a:r>
            <a:endParaRPr lang="ru-RU" sz="1900" dirty="0" smtClean="0"/>
          </a:p>
          <a:p>
            <a:r>
              <a:rPr lang="ru-RU" sz="1900" dirty="0" smtClean="0"/>
              <a:t>Помимо </a:t>
            </a:r>
            <a:r>
              <a:rPr lang="ru-RU" sz="1900" dirty="0"/>
              <a:t>этого, отопластика может подразделяться в зависимости от способов выполнения: </a:t>
            </a:r>
            <a:endParaRPr lang="ru-RU" sz="1900" dirty="0" smtClean="0"/>
          </a:p>
          <a:p>
            <a:r>
              <a:rPr lang="ru-RU" sz="1900" dirty="0" smtClean="0"/>
              <a:t>классическая </a:t>
            </a:r>
            <a:r>
              <a:rPr lang="ru-RU" sz="1900" dirty="0"/>
              <a:t>или традиционная пластика (которую выполняют с использованием хирургического скальпеля</a:t>
            </a:r>
            <a:r>
              <a:rPr lang="ru-RU" sz="1900" dirty="0" smtClean="0"/>
              <a:t>);</a:t>
            </a:r>
          </a:p>
          <a:p>
            <a:r>
              <a:rPr lang="ru-RU" sz="1900" dirty="0" smtClean="0"/>
              <a:t> </a:t>
            </a:r>
            <a:r>
              <a:rPr lang="ru-RU" sz="1900" dirty="0"/>
              <a:t>лазерная (выполняют с использованием лазерного луча). Естественно, что в наше время лазерная отопластика имеет больше плюсов, чем классическая. В числе ее преимуществ можно выделить следующее: высокоточное выполнение; минимум потерь крови; низкий риск инфицирования после операции; минимальный риск получить то или иное послеоперационное осложнение; оперативность выполнения. Помимо этого, лазерная отопластика может проводиться лишь под местным обезболиванием и </a:t>
            </a:r>
            <a:r>
              <a:rPr lang="ru-RU" sz="1900" dirty="0" smtClean="0"/>
              <a:t> </a:t>
            </a:r>
            <a:r>
              <a:rPr lang="ru-RU" sz="1900" dirty="0"/>
              <a:t>общая анестезия тут не потребуется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88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Два вида операций</a:t>
            </a:r>
          </a:p>
          <a:p>
            <a:endParaRPr lang="ru-RU" sz="2400" dirty="0" smtClean="0"/>
          </a:p>
          <a:p>
            <a:r>
              <a:rPr lang="ru-RU" sz="2400" dirty="0" smtClean="0"/>
              <a:t>С резекцией </a:t>
            </a:r>
            <a:r>
              <a:rPr lang="ru-RU" sz="2400" dirty="0" err="1" smtClean="0"/>
              <a:t>хрящахряща</a:t>
            </a:r>
            <a:endParaRPr lang="ru-RU" sz="2400" dirty="0" smtClean="0"/>
          </a:p>
          <a:p>
            <a:r>
              <a:rPr lang="ru-RU" sz="2400" dirty="0" smtClean="0"/>
              <a:t>Без резекции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093" y="542877"/>
            <a:ext cx="4800013" cy="531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8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677334" y="95534"/>
            <a:ext cx="8596668" cy="6762465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accent2">
                    <a:lumMod val="75000"/>
                  </a:schemeClr>
                </a:solidFill>
              </a:rPr>
              <a:t>Показания к операции и наличие противопоказаний </a:t>
            </a:r>
            <a:r>
              <a:rPr lang="ru-RU" dirty="0"/>
              <a:t>Любая деформация ушной раковины и нарушения внешнего ушного развития, а также мягких ушных тканей или мочек являются показаниями к отопластике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Ушные раковины у детей окончательно формируются к 4 годам, раньше этого возраста оперативное вмешательство запрещено. Только после 4 лет врач может диагностировать у ребенка такие проблемы, как: </a:t>
            </a:r>
            <a:endParaRPr lang="ru-RU" dirty="0" smtClean="0"/>
          </a:p>
          <a:p>
            <a:r>
              <a:rPr lang="ru-RU" dirty="0" smtClean="0"/>
              <a:t>ушную </a:t>
            </a:r>
            <a:r>
              <a:rPr lang="ru-RU" dirty="0"/>
              <a:t>деформацию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развитие лопоухости; </a:t>
            </a:r>
            <a:endParaRPr lang="ru-RU" dirty="0" smtClean="0"/>
          </a:p>
          <a:p>
            <a:r>
              <a:rPr lang="ru-RU" dirty="0" smtClean="0"/>
              <a:t>отклонения </a:t>
            </a:r>
            <a:r>
              <a:rPr lang="ru-RU" dirty="0"/>
              <a:t>и прочее. </a:t>
            </a:r>
            <a:endParaRPr lang="ru-RU" dirty="0" smtClean="0"/>
          </a:p>
          <a:p>
            <a:r>
              <a:rPr lang="ru-RU" dirty="0" smtClean="0"/>
              <a:t>Отопластику </a:t>
            </a:r>
            <a:r>
              <a:rPr lang="ru-RU" dirty="0"/>
              <a:t>лучше всего проводить в детстве, поскольку в таком возрасти ткани и хрящи отличаются высокой эластичностью и хорошо приспособлены под смену формы. Также дети с дефектами ушей часто являются объектом насмешек в школе и других социальных группах, поэтому своевременная операция защитит ребенка от развития ряда комплексов в будущем.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460" y="4981434"/>
            <a:ext cx="3058414" cy="169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"/>
            <a:ext cx="8596668" cy="6041362"/>
          </a:xfrm>
        </p:spPr>
        <p:txBody>
          <a:bodyPr/>
          <a:lstStyle/>
          <a:p>
            <a:r>
              <a:rPr lang="ru-RU" dirty="0" smtClean="0"/>
              <a:t>Как </a:t>
            </a:r>
            <a:r>
              <a:rPr lang="ru-RU" dirty="0"/>
              <a:t>и другие хирургические операции, отопластика имеет ряд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противопоказаний</a:t>
            </a:r>
            <a:r>
              <a:rPr lang="ru-RU" dirty="0"/>
              <a:t>, при которых эту процедуру проводить нельзя. В их числе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/>
              <a:t>наличие острых инфекций; </a:t>
            </a:r>
            <a:endParaRPr lang="ru-RU" dirty="0" smtClean="0"/>
          </a:p>
          <a:p>
            <a:r>
              <a:rPr lang="ru-RU" dirty="0" smtClean="0"/>
              <a:t>острые </a:t>
            </a:r>
            <a:r>
              <a:rPr lang="ru-RU" dirty="0"/>
              <a:t>формы хронические заболеваний; </a:t>
            </a:r>
            <a:endParaRPr lang="ru-RU" dirty="0" smtClean="0"/>
          </a:p>
          <a:p>
            <a:r>
              <a:rPr lang="ru-RU" dirty="0" smtClean="0"/>
              <a:t>высыпания </a:t>
            </a:r>
            <a:r>
              <a:rPr lang="ru-RU" dirty="0"/>
              <a:t>или воспаления на коже рядом с ушными раковинами; </a:t>
            </a:r>
            <a:endParaRPr lang="ru-RU" dirty="0" smtClean="0"/>
          </a:p>
          <a:p>
            <a:r>
              <a:rPr lang="ru-RU" dirty="0" smtClean="0"/>
              <a:t>заболевания </a:t>
            </a:r>
            <a:r>
              <a:rPr lang="ru-RU" dirty="0"/>
              <a:t>органов ЛОР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период беременности; </a:t>
            </a:r>
          </a:p>
          <a:p>
            <a:r>
              <a:rPr lang="ru-RU" dirty="0" smtClean="0"/>
              <a:t> </a:t>
            </a:r>
            <a:r>
              <a:rPr lang="ru-RU" dirty="0" err="1"/>
              <a:t>тиоертоксикоз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сахарный </a:t>
            </a:r>
            <a:r>
              <a:rPr lang="ru-RU" dirty="0"/>
              <a:t>диабет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плохая свертываемость крови; </a:t>
            </a:r>
            <a:endParaRPr lang="ru-RU" dirty="0" smtClean="0"/>
          </a:p>
          <a:p>
            <a:r>
              <a:rPr lang="ru-RU" dirty="0" smtClean="0"/>
              <a:t>онкологические болезни;</a:t>
            </a:r>
          </a:p>
          <a:p>
            <a:r>
              <a:rPr lang="ru-RU" dirty="0" smtClean="0"/>
              <a:t>СПИД </a:t>
            </a:r>
            <a:r>
              <a:rPr lang="ru-RU" dirty="0"/>
              <a:t>и ВИЧ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97" y="2908109"/>
            <a:ext cx="6066348" cy="339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5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86603"/>
            <a:ext cx="8596668" cy="64008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Нечастными, но серьезными </a:t>
            </a:r>
            <a:r>
              <a:rPr lang="ru-RU" sz="4000" dirty="0">
                <a:solidFill>
                  <a:schemeClr val="accent2"/>
                </a:solidFill>
              </a:rPr>
              <a:t>осложнениями</a:t>
            </a:r>
            <a:r>
              <a:rPr lang="ru-RU" dirty="0"/>
              <a:t> могут стать: </a:t>
            </a:r>
          </a:p>
          <a:p>
            <a:r>
              <a:rPr lang="ru-RU" dirty="0" smtClean="0"/>
              <a:t> </a:t>
            </a:r>
            <a:r>
              <a:rPr lang="ru-RU" dirty="0"/>
              <a:t>появление келоидных рубцов; </a:t>
            </a:r>
          </a:p>
          <a:p>
            <a:r>
              <a:rPr lang="ru-RU" dirty="0" smtClean="0"/>
              <a:t>воспаление </a:t>
            </a:r>
            <a:r>
              <a:rPr lang="ru-RU" dirty="0"/>
              <a:t>хрящевых тканей; </a:t>
            </a:r>
            <a:endParaRPr lang="ru-RU" dirty="0" smtClean="0"/>
          </a:p>
          <a:p>
            <a:r>
              <a:rPr lang="ru-RU" dirty="0" smtClean="0"/>
              <a:t>грубые </a:t>
            </a:r>
            <a:r>
              <a:rPr lang="ru-RU" dirty="0"/>
              <a:t>рубцы после воспаления; </a:t>
            </a:r>
            <a:endParaRPr lang="ru-RU" dirty="0" smtClean="0"/>
          </a:p>
          <a:p>
            <a:r>
              <a:rPr lang="ru-RU" dirty="0" smtClean="0"/>
              <a:t>появление </a:t>
            </a:r>
            <a:r>
              <a:rPr lang="ru-RU" dirty="0"/>
              <a:t>новых деформаций вследствие воспалительного процесса; </a:t>
            </a:r>
            <a:endParaRPr lang="ru-RU" dirty="0" smtClean="0"/>
          </a:p>
          <a:p>
            <a:r>
              <a:rPr lang="ru-RU" dirty="0" smtClean="0"/>
              <a:t>Отмирание некроз </a:t>
            </a:r>
            <a:r>
              <a:rPr lang="ru-RU" dirty="0"/>
              <a:t>тканей в области швов.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Осложнения </a:t>
            </a:r>
            <a:r>
              <a:rPr lang="ru-RU" dirty="0"/>
              <a:t>могут быть </a:t>
            </a:r>
            <a:r>
              <a:rPr lang="ru-RU" sz="3200" dirty="0">
                <a:solidFill>
                  <a:schemeClr val="accent1"/>
                </a:solidFill>
              </a:rPr>
              <a:t>ранними и поздними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числе ранних осложнений: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Воспаления</a:t>
            </a:r>
          </a:p>
          <a:p>
            <a:pPr marL="0" indent="0">
              <a:buNone/>
            </a:pPr>
            <a:r>
              <a:rPr lang="ru-RU" dirty="0" smtClean="0"/>
              <a:t>Поздние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отмирание тканей</a:t>
            </a:r>
            <a:r>
              <a:rPr lang="ru-RU" dirty="0" smtClean="0"/>
              <a:t>;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появление </a:t>
            </a:r>
            <a:r>
              <a:rPr lang="ru-RU" dirty="0" smtClean="0"/>
              <a:t>рубцов;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новые </a:t>
            </a:r>
            <a:r>
              <a:rPr lang="ru-RU" dirty="0"/>
              <a:t>деформации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79" y="3459707"/>
            <a:ext cx="5379493" cy="322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 операций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68" y="1618965"/>
            <a:ext cx="4572000" cy="3429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209" y="1618965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4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</TotalTime>
  <Words>680</Words>
  <Application>Microsoft Office PowerPoint</Application>
  <PresentationFormat>Широкоэкранный</PresentationFormat>
  <Paragraphs>55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Грань</vt:lpstr>
      <vt:lpstr>Отопластика</vt:lpstr>
      <vt:lpstr>Строение и кровоснобжение уха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Техника операций</vt:lpstr>
      <vt:lpstr>Презентация PowerPoint</vt:lpstr>
      <vt:lpstr>Презентация PowerPoint</vt:lpstr>
      <vt:lpstr>Презентация PowerPoint</vt:lpstr>
      <vt:lpstr>            Будьте красивы!!!         Благодарю за внимание!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Отопластика</dc:title>
  <dc:creator>Microsoft Office</dc:creator>
  <cp:lastModifiedBy>Microsoft Office</cp:lastModifiedBy>
  <cp:revision>11</cp:revision>
  <dcterms:created xsi:type="dcterms:W3CDTF">2017-10-25T07:51:09Z</dcterms:created>
  <dcterms:modified xsi:type="dcterms:W3CDTF">2017-10-25T09:39:10Z</dcterms:modified>
</cp:coreProperties>
</file>