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59" r:id="rId3"/>
    <p:sldId id="260" r:id="rId4"/>
    <p:sldId id="270" r:id="rId5"/>
    <p:sldId id="271" r:id="rId6"/>
    <p:sldId id="268" r:id="rId7"/>
    <p:sldId id="269" r:id="rId8"/>
    <p:sldId id="263" r:id="rId9"/>
    <p:sldId id="266" r:id="rId10"/>
    <p:sldId id="272" r:id="rId11"/>
    <p:sldId id="273" r:id="rId12"/>
  </p:sldIdLst>
  <p:sldSz cx="10693400" cy="75628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F0D"/>
    <a:srgbClr val="7D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058" y="-5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642" cy="339598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523" y="1"/>
            <a:ext cx="4300168" cy="339598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>
              <a:defRPr sz="1100"/>
            </a:lvl1pPr>
          </a:lstStyle>
          <a:p>
            <a:fld id="{6D69E65A-BBAC-4422-B2AF-29E9FC5C66FB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09588"/>
            <a:ext cx="36052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9" tIns="41880" rIns="83759" bIns="418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254" y="3229039"/>
            <a:ext cx="7940131" cy="3059239"/>
          </a:xfrm>
          <a:prstGeom prst="rect">
            <a:avLst/>
          </a:prstGeom>
        </p:spPr>
        <p:txBody>
          <a:bodyPr vert="horz" lIns="83759" tIns="41880" rIns="83759" bIns="4188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51"/>
            <a:ext cx="4301642" cy="339598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523" y="6456651"/>
            <a:ext cx="4300168" cy="339598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8397B219-9E78-4542-A634-69BB5F4E6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4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05703" y="1528111"/>
            <a:ext cx="3357245" cy="1565910"/>
          </a:xfrm>
          <a:custGeom>
            <a:avLst/>
            <a:gdLst/>
            <a:ahLst/>
            <a:cxnLst/>
            <a:rect l="l" t="t" r="r" b="b"/>
            <a:pathLst>
              <a:path w="3357245" h="1565910">
                <a:moveTo>
                  <a:pt x="3096260" y="0"/>
                </a:moveTo>
                <a:lnTo>
                  <a:pt x="0" y="0"/>
                </a:lnTo>
                <a:lnTo>
                  <a:pt x="0" y="1304925"/>
                </a:lnTo>
                <a:lnTo>
                  <a:pt x="260985" y="1565910"/>
                </a:lnTo>
                <a:lnTo>
                  <a:pt x="3357245" y="1565910"/>
                </a:lnTo>
                <a:lnTo>
                  <a:pt x="3357245" y="260985"/>
                </a:lnTo>
                <a:lnTo>
                  <a:pt x="3096260" y="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53944" y="836775"/>
            <a:ext cx="4985511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6627" y="1344979"/>
            <a:ext cx="9280144" cy="281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krasgmu.ru/index.php?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krasgmu.ru/index.php?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microsoft.com/office/2007/relationships/hdphoto" Target="../media/hdphoto4.wd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zakupki@krasgmu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krasgmu.ru/index.php?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9500" y="504825"/>
            <a:ext cx="8839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-25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С</a:t>
            </a:r>
            <a:r>
              <a:rPr lang="ru-RU" sz="2400" b="1" spc="-1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О</a:t>
            </a:r>
            <a:r>
              <a:rPr lang="ru-RU" sz="2400" b="1" spc="-15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ГЛ</a:t>
            </a:r>
            <a:r>
              <a:rPr lang="ru-RU" sz="2400" b="1" spc="-1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А</a:t>
            </a:r>
            <a:r>
              <a:rPr lang="ru-RU" sz="2400" b="1" spc="-15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С</a:t>
            </a:r>
            <a:r>
              <a:rPr lang="ru-RU" sz="2400" b="1" spc="-1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О</a:t>
            </a:r>
            <a:r>
              <a:rPr lang="ru-RU" sz="2400" b="1" spc="-15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В</a:t>
            </a:r>
            <a:r>
              <a:rPr lang="ru-RU" sz="2400" b="1" spc="-1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А</a:t>
            </a:r>
            <a:r>
              <a:rPr lang="ru-RU" sz="2400" b="1" spc="-2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НИ</a:t>
            </a:r>
            <a:r>
              <a:rPr lang="ru-RU" sz="2400" b="1" spc="-1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Е</a:t>
            </a:r>
            <a:r>
              <a:rPr lang="ru-RU" sz="2400" b="1" spc="-5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ru-RU" sz="2400" b="1" spc="-15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И</a:t>
            </a:r>
            <a:r>
              <a:rPr lang="ru-RU" sz="2400" b="1" spc="5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ru-RU" sz="2400" b="1" spc="-15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У</a:t>
            </a:r>
            <a:r>
              <a:rPr lang="ru-RU" sz="2400" b="1" spc="-3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Т</a:t>
            </a:r>
            <a:r>
              <a:rPr lang="ru-RU" sz="2400" b="1" spc="-15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ВЕ</a:t>
            </a: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Р</a:t>
            </a:r>
            <a:r>
              <a:rPr lang="ru-RU" sz="2400" b="1" spc="-15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ЖД</a:t>
            </a:r>
            <a:r>
              <a:rPr lang="ru-RU" sz="2400" b="1" spc="-2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ЕН</a:t>
            </a:r>
            <a:r>
              <a:rPr lang="ru-RU" sz="2400" b="1" spc="-1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ИЕ</a:t>
            </a:r>
            <a:r>
              <a:rPr lang="ru-RU" sz="2400" b="1" spc="-5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</a:p>
          <a:p>
            <a:pPr algn="ctr"/>
            <a:r>
              <a:rPr lang="ru-RU" sz="2000" b="1" spc="-2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П</a:t>
            </a:r>
            <a:r>
              <a:rPr lang="ru-RU" sz="2000" b="1" spc="-1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О</a:t>
            </a:r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Л</a:t>
            </a:r>
            <a:r>
              <a:rPr lang="ru-RU" sz="2000" b="1" spc="-1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О</a:t>
            </a:r>
            <a:r>
              <a:rPr lang="ru-RU" sz="2000" b="1" spc="-2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ЖЕНИ</a:t>
            </a:r>
            <a:r>
              <a:rPr lang="ru-RU" sz="2000" b="1" spc="-15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Я</a:t>
            </a:r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ru-RU" sz="2000" b="1" spc="-15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О</a:t>
            </a:r>
            <a:r>
              <a:rPr lang="ru-RU" sz="2000" b="1" spc="5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ru-RU" sz="2000" b="1" spc="-2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К</a:t>
            </a:r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О</a:t>
            </a:r>
            <a:r>
              <a:rPr lang="ru-RU" sz="2000" b="1" spc="-1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Н</a:t>
            </a:r>
            <a:r>
              <a:rPr lang="ru-RU" sz="2000" b="1" spc="-3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Т</a:t>
            </a:r>
            <a:r>
              <a:rPr lang="ru-RU" sz="2000" b="1" spc="-15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Р</a:t>
            </a:r>
            <a:r>
              <a:rPr lang="ru-RU" sz="2000" b="1" spc="-1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АК</a:t>
            </a:r>
            <a:r>
              <a:rPr lang="ru-RU" sz="2000" b="1" spc="-15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Т</a:t>
            </a:r>
            <a:r>
              <a:rPr lang="ru-RU" sz="2000" b="1" spc="-2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Н</a:t>
            </a:r>
            <a:r>
              <a:rPr lang="ru-RU" sz="2000" b="1" spc="-1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О</a:t>
            </a:r>
            <a:r>
              <a:rPr lang="ru-RU" sz="2000" b="1" spc="-15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Й</a:t>
            </a:r>
            <a:r>
              <a:rPr lang="ru-RU" sz="2000" b="1" spc="-5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 С</a:t>
            </a:r>
            <a:r>
              <a:rPr lang="ru-RU" sz="2000" b="1" spc="-15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Л</a:t>
            </a:r>
            <a:r>
              <a:rPr lang="ru-RU" sz="2000" b="1" spc="-1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У</a:t>
            </a:r>
            <a:r>
              <a:rPr lang="ru-RU" sz="2000" b="1" spc="-2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Ж</a:t>
            </a:r>
            <a:r>
              <a:rPr lang="ru-RU" sz="2000" b="1" spc="-1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БЕ</a:t>
            </a:r>
          </a:p>
          <a:p>
            <a:pPr algn="ctr"/>
            <a:r>
              <a:rPr lang="ru-RU" sz="2000" b="1" spc="-15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ФГБОУ ВО КРАСГМУ </a:t>
            </a:r>
          </a:p>
          <a:p>
            <a:pPr algn="ctr"/>
            <a:r>
              <a:rPr lang="ru-RU" sz="2000" b="1" spc="-15" dirty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и</a:t>
            </a:r>
            <a:r>
              <a:rPr lang="ru-RU" sz="2000" b="1" spc="-15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мени проф. В. Ф.ВОЙНО-ЯСЕНЕЦКОГО </a:t>
            </a:r>
          </a:p>
          <a:p>
            <a:pPr algn="ctr"/>
            <a:r>
              <a:rPr lang="ru-RU" sz="2000" b="1" spc="-15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/>
              </a:rPr>
              <a:t>МИНЗДРАВА РОССИИ</a:t>
            </a:r>
            <a:endParaRPr lang="ru-RU" sz="2000" b="1" spc="-15" dirty="0">
              <a:solidFill>
                <a:schemeClr val="tx1"/>
              </a:solidFill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3776218" y="2676525"/>
            <a:ext cx="3445764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68525" y="6229350"/>
            <a:ext cx="67818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Докладчик: начальник отдела государственных закупок</a:t>
            </a:r>
          </a:p>
          <a:p>
            <a:pPr marL="2552700" algn="ctr">
              <a:lnSpc>
                <a:spcPct val="100000"/>
              </a:lnSpc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Савченко Ольга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42763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9" y="200025"/>
            <a:ext cx="10546640" cy="6805246"/>
          </a:xfrm>
        </p:spPr>
      </p:pic>
    </p:spTree>
    <p:extLst>
      <p:ext uri="{BB962C8B-B14F-4D97-AF65-F5344CB8AC3E}">
        <p14:creationId xmlns:p14="http://schemas.microsoft.com/office/powerpoint/2010/main" val="2423282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428625"/>
            <a:ext cx="9474872" cy="5334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100" y="1038225"/>
            <a:ext cx="5867400" cy="98488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Picture 2" descr="C:\Левковская\Диск Д_новое\Документы\Документы\ЦКМС 2016\Новые логотипы КрасГМУ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73757"/>
            <a:ext cx="1269268" cy="12692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223" y="428625"/>
            <a:ext cx="10515177" cy="47617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latin typeface="+mj-lt"/>
              </a:rPr>
              <a:t>РУКОВОДИТЕЛЬ КОНТРАКТНОЙ СЛУЖБЫ</a:t>
            </a:r>
            <a:endParaRPr lang="ru-RU" sz="2800" b="1" dirty="0">
              <a:latin typeface="+mj-lt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type="subTitle" idx="4"/>
          </p:nvPr>
        </p:nvSpPr>
        <p:spPr bwMode="auto">
          <a:xfrm>
            <a:off x="221060" y="1114425"/>
            <a:ext cx="10305392" cy="10398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104315" tIns="52157" rIns="104315" bIns="52157" numCol="1" anchor="t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Согласно </a:t>
            </a:r>
            <a:r>
              <a:rPr lang="ru-RU" sz="1300" dirty="0">
                <a:solidFill>
                  <a:schemeClr val="tx1"/>
                </a:solidFill>
              </a:rPr>
              <a:t>п.9 Приказа Министерства экономического развития Российской Федерации от 29.10.2013 № 631 «Об утверждении Типового положения (регламента) о контрактной службе» </a:t>
            </a:r>
            <a:r>
              <a:rPr lang="ru-RU" sz="1300" b="1" dirty="0">
                <a:solidFill>
                  <a:schemeClr val="tx1"/>
                </a:solidFill>
              </a:rPr>
              <a:t>контрактную службу возглавляет руководитель контрактной службы.</a:t>
            </a:r>
          </a:p>
          <a:p>
            <a:pPr algn="just">
              <a:defRPr/>
            </a:pPr>
            <a:r>
              <a:rPr lang="ru-RU" sz="1300" b="1" dirty="0" smtClean="0">
                <a:solidFill>
                  <a:schemeClr val="tx1"/>
                </a:solidFill>
              </a:rPr>
              <a:t>Руководитель </a:t>
            </a:r>
            <a:r>
              <a:rPr lang="ru-RU" sz="1300" b="1" dirty="0">
                <a:solidFill>
                  <a:schemeClr val="tx1"/>
                </a:solidFill>
              </a:rPr>
              <a:t>контрактной службы</a:t>
            </a:r>
            <a:r>
              <a:rPr lang="ru-RU" sz="1300" dirty="0">
                <a:solidFill>
                  <a:schemeClr val="tx1"/>
                </a:solidFill>
              </a:rPr>
              <a:t> в целях повышения эффективности работы работников контрактной службы при формировании организационной структуры </a:t>
            </a:r>
            <a:r>
              <a:rPr lang="ru-RU" sz="1300" b="1" dirty="0">
                <a:solidFill>
                  <a:schemeClr val="tx1"/>
                </a:solidFill>
              </a:rPr>
              <a:t>определяет должностные обязанности и персональную ответственность работников контрактной службы, распределяя функциональные обязанности между указанными работниками:</a:t>
            </a:r>
          </a:p>
          <a:p>
            <a:pPr algn="just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659507" y="2341563"/>
            <a:ext cx="1951831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04315" tIns="52157" rIns="104315" bIns="52157"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33"/>
                </a:solidFill>
              </a:rPr>
              <a:t>Инициаторы закупки</a:t>
            </a: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3921125" y="2370138"/>
            <a:ext cx="1754387" cy="809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104315" tIns="52157" rIns="104315" bIns="52157"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33"/>
                </a:solidFill>
              </a:rPr>
              <a:t>Организаторы закупки</a:t>
            </a: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3375130" y="3400425"/>
            <a:ext cx="3038370" cy="3781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315" tIns="52157" rIns="104315" bIns="52157"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9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РУКОВОДИТЕЛИ ВСЕХ СТРУКТУРНЫХ ПОДРАЗДЕЛЕНИЙ:</a:t>
            </a:r>
            <a:r>
              <a:rPr lang="ru-RU" sz="900" dirty="0" smtClean="0">
                <a:latin typeface="Arial Black" panose="020B0A04020102020204" pitchFamily="34" charset="0"/>
              </a:rPr>
              <a:t> </a:t>
            </a:r>
          </a:p>
          <a:p>
            <a:pPr algn="just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900" dirty="0" smtClean="0">
                <a:latin typeface="Arial Black" panose="020B0A04020102020204" pitchFamily="34" charset="0"/>
              </a:rPr>
              <a:t>начальник </a:t>
            </a:r>
            <a:r>
              <a:rPr lang="ru-RU" sz="900" dirty="0">
                <a:latin typeface="Arial Black" panose="020B0A04020102020204" pitchFamily="34" charset="0"/>
              </a:rPr>
              <a:t>службы </a:t>
            </a:r>
            <a:r>
              <a:rPr lang="ru-RU" sz="900" dirty="0" smtClean="0">
                <a:latin typeface="Arial Black" panose="020B0A04020102020204" pitchFamily="34" charset="0"/>
              </a:rPr>
              <a:t>охраны, начальник </a:t>
            </a:r>
            <a:r>
              <a:rPr lang="ru-RU" sz="900" dirty="0">
                <a:latin typeface="Arial Black" panose="020B0A04020102020204" pitchFamily="34" charset="0"/>
              </a:rPr>
              <a:t>отдела МТС, </a:t>
            </a:r>
            <a:r>
              <a:rPr lang="ru-RU" sz="900" dirty="0" smtClean="0">
                <a:latin typeface="Arial Black" panose="020B0A04020102020204" pitchFamily="34" charset="0"/>
              </a:rPr>
              <a:t>заведующая </a:t>
            </a:r>
            <a:r>
              <a:rPr lang="ru-RU" sz="900" dirty="0">
                <a:latin typeface="Arial Black" panose="020B0A04020102020204" pitchFamily="34" charset="0"/>
              </a:rPr>
              <a:t>складом, </a:t>
            </a:r>
            <a:r>
              <a:rPr lang="ru-RU" sz="900" dirty="0" smtClean="0">
                <a:latin typeface="Arial Black" panose="020B0A04020102020204" pitchFamily="34" charset="0"/>
              </a:rPr>
              <a:t>начальник отдела клинических </a:t>
            </a:r>
            <a:r>
              <a:rPr lang="ru-RU" sz="900" dirty="0">
                <a:latin typeface="Arial Black" panose="020B0A04020102020204" pitchFamily="34" charset="0"/>
              </a:rPr>
              <a:t>исследований, </a:t>
            </a:r>
            <a:r>
              <a:rPr lang="ru-RU" sz="900" dirty="0" smtClean="0">
                <a:latin typeface="Arial Black" panose="020B0A04020102020204" pitchFamily="34" charset="0"/>
              </a:rPr>
              <a:t>начальник </a:t>
            </a:r>
            <a:r>
              <a:rPr lang="ru-RU" sz="900" dirty="0">
                <a:latin typeface="Arial Black" panose="020B0A04020102020204" pitchFamily="34" charset="0"/>
              </a:rPr>
              <a:t>отдела </a:t>
            </a:r>
            <a:r>
              <a:rPr lang="ru-RU" sz="900" dirty="0" smtClean="0">
                <a:latin typeface="Arial Black" panose="020B0A04020102020204" pitchFamily="34" charset="0"/>
              </a:rPr>
              <a:t>информатизации, начальник отдела ДПО, руководитель лингвистического </a:t>
            </a:r>
            <a:r>
              <a:rPr lang="ru-RU" sz="900" dirty="0">
                <a:latin typeface="Arial Black" panose="020B0A04020102020204" pitchFamily="34" charset="0"/>
              </a:rPr>
              <a:t>центра, начальник </a:t>
            </a:r>
            <a:r>
              <a:rPr lang="ru-RU" sz="900" dirty="0" smtClean="0">
                <a:latin typeface="Arial Black" panose="020B0A04020102020204" pitchFamily="34" charset="0"/>
              </a:rPr>
              <a:t>УМО, начальник </a:t>
            </a:r>
            <a:r>
              <a:rPr lang="ru-RU" sz="900" dirty="0">
                <a:latin typeface="Arial Black" panose="020B0A04020102020204" pitchFamily="34" charset="0"/>
              </a:rPr>
              <a:t>отдела ординатуры, руководитель спортивного комплекса, начальник управления по </a:t>
            </a:r>
            <a:r>
              <a:rPr lang="ru-RU" sz="900" dirty="0" err="1">
                <a:latin typeface="Arial Black" panose="020B0A04020102020204" pitchFamily="34" charset="0"/>
              </a:rPr>
              <a:t>внеучебной</a:t>
            </a:r>
            <a:r>
              <a:rPr lang="ru-RU" sz="900" dirty="0">
                <a:latin typeface="Arial Black" panose="020B0A04020102020204" pitchFamily="34" charset="0"/>
              </a:rPr>
              <a:t> работе, начальник управления информационных технологий и </a:t>
            </a:r>
            <a:r>
              <a:rPr lang="ru-RU" sz="900" dirty="0" err="1" smtClean="0">
                <a:latin typeface="Arial Black" panose="020B0A04020102020204" pitchFamily="34" charset="0"/>
              </a:rPr>
              <a:t>телекоммуникаций,начальник</a:t>
            </a:r>
            <a:r>
              <a:rPr lang="ru-RU" sz="900" dirty="0" smtClean="0">
                <a:latin typeface="Arial Black" panose="020B0A04020102020204" pitchFamily="34" charset="0"/>
              </a:rPr>
              <a:t> </a:t>
            </a:r>
            <a:r>
              <a:rPr lang="ru-RU" sz="900" dirty="0">
                <a:latin typeface="Arial Black" panose="020B0A04020102020204" pitchFamily="34" charset="0"/>
              </a:rPr>
              <a:t>управления информационной и корпоративной политики, начальник управления делами, главный инженер, главный врач университетского центра стоматологии,</a:t>
            </a:r>
            <a:r>
              <a:rPr lang="ru-RU" sz="900" b="1" dirty="0">
                <a:latin typeface="Arial Black" panose="020B0A04020102020204" pitchFamily="34" charset="0"/>
              </a:rPr>
              <a:t> </a:t>
            </a:r>
            <a:r>
              <a:rPr lang="ru-RU" sz="900" dirty="0">
                <a:latin typeface="Arial Black" panose="020B0A04020102020204" pitchFamily="34" charset="0"/>
              </a:rPr>
              <a:t>главный врач университетской клиники, главный врач стоматологической </a:t>
            </a:r>
            <a:r>
              <a:rPr lang="ru-RU" sz="900" dirty="0" smtClean="0">
                <a:latin typeface="Arial Black" panose="020B0A04020102020204" pitchFamily="34" charset="0"/>
              </a:rPr>
              <a:t>поликлиники, главный врач </a:t>
            </a:r>
            <a:r>
              <a:rPr lang="ru-RU" sz="900" dirty="0">
                <a:latin typeface="Arial Black" panose="020B0A04020102020204" pitchFamily="34" charset="0"/>
              </a:rPr>
              <a:t>профессорской </a:t>
            </a:r>
            <a:r>
              <a:rPr lang="ru-RU" sz="900" dirty="0" smtClean="0">
                <a:latin typeface="Arial Black" panose="020B0A04020102020204" pitchFamily="34" charset="0"/>
              </a:rPr>
              <a:t>клиники, главный </a:t>
            </a:r>
            <a:r>
              <a:rPr lang="ru-RU" sz="900" dirty="0">
                <a:latin typeface="Arial Black" panose="020B0A04020102020204" pitchFamily="34" charset="0"/>
              </a:rPr>
              <a:t>специалист по ИТ-обеспечению </a:t>
            </a:r>
            <a:r>
              <a:rPr lang="ru-RU" sz="900" dirty="0" smtClean="0">
                <a:latin typeface="Arial Black" panose="020B0A04020102020204" pitchFamily="34" charset="0"/>
              </a:rPr>
              <a:t>управления информационных </a:t>
            </a:r>
            <a:r>
              <a:rPr lang="ru-RU" sz="900" dirty="0">
                <a:latin typeface="Arial Black" panose="020B0A04020102020204" pitchFamily="34" charset="0"/>
              </a:rPr>
              <a:t>технологий и коммуникаций</a:t>
            </a:r>
            <a:endParaRPr lang="ru-RU" sz="9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8711445" y="2343292"/>
            <a:ext cx="1754387" cy="105713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104315" tIns="52157" rIns="104315" bIns="52157"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33"/>
                </a:solidFill>
              </a:rPr>
              <a:t>Управление бухгалтерского учета и отчетности</a:t>
            </a: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8679695" y="3781425"/>
            <a:ext cx="1887614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104315" tIns="52157" rIns="104315" bIns="52157"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33"/>
                </a:solidFill>
              </a:rPr>
              <a:t>Отдел государственных закупок </a:t>
            </a: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6578540" y="2341563"/>
            <a:ext cx="1949263" cy="105713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104315" tIns="52157" rIns="104315" bIns="52157"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33"/>
                </a:solidFill>
              </a:rPr>
              <a:t>Управление экономики и финансов</a:t>
            </a: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6592225" y="3733800"/>
            <a:ext cx="1966342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104315" tIns="52157" rIns="104315" bIns="52157"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33"/>
                </a:solidFill>
              </a:rPr>
              <a:t>Административно-правовое</a:t>
            </a:r>
            <a:r>
              <a:rPr lang="ru-RU" sz="1400" b="1" dirty="0">
                <a:solidFill>
                  <a:srgbClr val="333333"/>
                </a:solidFill>
              </a:rPr>
              <a:t> </a:t>
            </a:r>
            <a:r>
              <a:rPr lang="ru-RU" sz="1600" b="1" dirty="0">
                <a:solidFill>
                  <a:srgbClr val="333333"/>
                </a:solidFill>
              </a:rPr>
              <a:t>управление</a:t>
            </a: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>
          <a:xfrm>
            <a:off x="198835" y="3400425"/>
            <a:ext cx="2923977" cy="37814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315" tIns="52157" rIns="104315" bIns="52157"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1000" kern="800" dirty="0" smtClean="0">
              <a:latin typeface="Arial Black" panose="020B0A04020102020204" pitchFamily="34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000" kern="800" dirty="0" smtClean="0">
                <a:latin typeface="Arial Black" panose="020B0A04020102020204" pitchFamily="34" charset="0"/>
              </a:rPr>
              <a:t>Деканы </a:t>
            </a:r>
            <a:endParaRPr lang="ru-RU" sz="1000" kern="800" dirty="0">
              <a:latin typeface="Arial Black" panose="020B0A04020102020204" pitchFamily="34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000" kern="800" dirty="0" smtClean="0">
                <a:latin typeface="Arial Black" panose="020B0A04020102020204" pitchFamily="34" charset="0"/>
              </a:rPr>
              <a:t>Главный инженер</a:t>
            </a:r>
            <a:endParaRPr lang="ru-RU" sz="1000" kern="800" dirty="0">
              <a:latin typeface="Arial Black" panose="020B0A04020102020204" pitchFamily="34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000" kern="800" dirty="0" smtClean="0">
                <a:latin typeface="Arial Black" panose="020B0A04020102020204" pitchFamily="34" charset="0"/>
              </a:rPr>
              <a:t>Руководители </a:t>
            </a:r>
            <a:r>
              <a:rPr lang="ru-RU" sz="1000" kern="800" dirty="0">
                <a:latin typeface="Arial Black" panose="020B0A04020102020204" pitchFamily="34" charset="0"/>
              </a:rPr>
              <a:t>структурных подразделений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000" kern="800" dirty="0" smtClean="0">
                <a:latin typeface="Arial Black" panose="020B0A04020102020204" pitchFamily="34" charset="0"/>
              </a:rPr>
              <a:t>Заведующие </a:t>
            </a:r>
            <a:r>
              <a:rPr lang="ru-RU" sz="1000" kern="800" dirty="0">
                <a:latin typeface="Arial Black" panose="020B0A04020102020204" pitchFamily="34" charset="0"/>
              </a:rPr>
              <a:t>кафедрами и отделениями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000" kern="800" dirty="0" smtClean="0">
                <a:latin typeface="Arial Black" panose="020B0A04020102020204" pitchFamily="34" charset="0"/>
              </a:rPr>
              <a:t>Главный </a:t>
            </a:r>
            <a:r>
              <a:rPr lang="ru-RU" sz="1000" kern="800" dirty="0">
                <a:latin typeface="Arial Black" panose="020B0A04020102020204" pitchFamily="34" charset="0"/>
              </a:rPr>
              <a:t>врач университетского центра стоматологии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000" kern="800" dirty="0" smtClean="0">
                <a:latin typeface="Arial Black" panose="020B0A04020102020204" pitchFamily="34" charset="0"/>
              </a:rPr>
              <a:t>Главный </a:t>
            </a:r>
            <a:r>
              <a:rPr lang="ru-RU" sz="1000" kern="800" dirty="0">
                <a:latin typeface="Arial Black" panose="020B0A04020102020204" pitchFamily="34" charset="0"/>
              </a:rPr>
              <a:t>врач университетской клиники  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000" kern="800" dirty="0" smtClean="0">
                <a:latin typeface="Arial Black" panose="020B0A04020102020204" pitchFamily="34" charset="0"/>
              </a:rPr>
              <a:t>Главный </a:t>
            </a:r>
            <a:r>
              <a:rPr lang="ru-RU" sz="1000" kern="800" dirty="0">
                <a:latin typeface="Arial Black" panose="020B0A04020102020204" pitchFamily="34" charset="0"/>
              </a:rPr>
              <a:t>врач стоматологической поликлиники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000" kern="800" dirty="0" smtClean="0">
                <a:latin typeface="Arial Black" panose="020B0A04020102020204" pitchFamily="34" charset="0"/>
              </a:rPr>
              <a:t>Главный </a:t>
            </a:r>
            <a:r>
              <a:rPr lang="ru-RU" sz="1000" kern="800" dirty="0">
                <a:latin typeface="Arial Black" panose="020B0A04020102020204" pitchFamily="34" charset="0"/>
              </a:rPr>
              <a:t>врач профессорской клиники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000" kern="800" dirty="0" smtClean="0">
                <a:latin typeface="Arial Black" panose="020B0A04020102020204" pitchFamily="34" charset="0"/>
              </a:rPr>
              <a:t>Директор </a:t>
            </a:r>
            <a:r>
              <a:rPr lang="ru-RU" sz="1000" kern="800" dirty="0">
                <a:latin typeface="Arial Black" panose="020B0A04020102020204" pitchFamily="34" charset="0"/>
              </a:rPr>
              <a:t>лечебно-диагностического </a:t>
            </a:r>
            <a:endParaRPr lang="ru-RU" sz="1000" kern="800" dirty="0" smtClean="0">
              <a:latin typeface="Arial Black" panose="020B0A04020102020204" pitchFamily="34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000" kern="800" dirty="0">
                <a:latin typeface="Arial Black" panose="020B0A04020102020204" pitchFamily="34" charset="0"/>
              </a:rPr>
              <a:t> </a:t>
            </a:r>
            <a:r>
              <a:rPr lang="ru-RU" sz="1000" kern="800" dirty="0" smtClean="0">
                <a:latin typeface="Arial Black" panose="020B0A04020102020204" pitchFamily="34" charset="0"/>
              </a:rPr>
              <a:t>   центра </a:t>
            </a:r>
            <a:r>
              <a:rPr lang="ru-RU" sz="1000" kern="800" dirty="0" err="1">
                <a:latin typeface="Arial Black" panose="020B0A04020102020204" pitchFamily="34" charset="0"/>
              </a:rPr>
              <a:t>Стом</a:t>
            </a:r>
            <a:r>
              <a:rPr lang="ru-RU" sz="1000" kern="800" dirty="0">
                <a:latin typeface="Arial Black" panose="020B0A04020102020204" pitchFamily="34" charset="0"/>
              </a:rPr>
              <a:t>-Эксперт 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000" kern="800" dirty="0" smtClean="0">
                <a:latin typeface="Arial Black" panose="020B0A04020102020204" pitchFamily="34" charset="0"/>
              </a:rPr>
              <a:t>Редактор </a:t>
            </a:r>
            <a:r>
              <a:rPr lang="ru-RU" sz="1000" kern="800" dirty="0">
                <a:latin typeface="Arial Black" panose="020B0A04020102020204" pitchFamily="34" charset="0"/>
              </a:rPr>
              <a:t>редакционного отдела журнала </a:t>
            </a:r>
            <a:r>
              <a:rPr lang="ru-RU" sz="1000" kern="800" dirty="0" err="1">
                <a:latin typeface="Arial Black" panose="020B0A04020102020204" pitchFamily="34" charset="0"/>
              </a:rPr>
              <a:t>Medical</a:t>
            </a:r>
            <a:r>
              <a:rPr lang="ru-RU" sz="1000" kern="800" dirty="0">
                <a:latin typeface="Arial Black" panose="020B0A04020102020204" pitchFamily="34" charset="0"/>
              </a:rPr>
              <a:t> </a:t>
            </a:r>
            <a:r>
              <a:rPr lang="ru-RU" sz="1000" kern="800" dirty="0" err="1" smtClean="0">
                <a:latin typeface="Arial Black" panose="020B0A04020102020204" pitchFamily="34" charset="0"/>
              </a:rPr>
              <a:t>University</a:t>
            </a:r>
            <a:endParaRPr lang="ru-RU" sz="1000" kern="800" dirty="0">
              <a:latin typeface="Arial Black" panose="020B0A04020102020204" pitchFamily="34" charset="0"/>
            </a:endParaRPr>
          </a:p>
        </p:txBody>
      </p:sp>
      <p:pic>
        <p:nvPicPr>
          <p:cNvPr id="12" name="Picture 2" descr="C:\Левковская\Диск Д_новое\Документы\Документы\ЦКМС 2016\Новые логотипы КрасГМУ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73757"/>
            <a:ext cx="995437" cy="9954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4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4270" y="504825"/>
            <a:ext cx="8457777" cy="369332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latin typeface="+mj-lt"/>
              </a:rPr>
              <a:t>РАБОТНИКИ КОНТРАКТНОЙ СЛУЖБЫ (КС)</a:t>
            </a:r>
            <a:endParaRPr lang="ru-RU" dirty="0">
              <a:latin typeface="+mj-lt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 bwMode="auto">
          <a:xfrm>
            <a:off x="6018213" y="1512192"/>
            <a:ext cx="3926483" cy="1185665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104315" tIns="52157" rIns="104315" bIns="52157" anchor="ctr"/>
          <a:lstStyle/>
          <a:p>
            <a:pPr algn="just" fontAlgn="base"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</a:rPr>
              <a:t>ИНИЦИАТОРЫ ЗАКУПОК </a:t>
            </a:r>
            <a:r>
              <a:rPr lang="ru-RU" sz="1100" b="1" dirty="0" smtClean="0"/>
              <a:t>- </a:t>
            </a:r>
            <a:r>
              <a:rPr lang="ru-RU" sz="1100" b="1" dirty="0"/>
              <a:t>лица, формирующие заявки, включающие в себя технические требования и характеристики товаров (работ, услуг), код ОКПД2, а также код позиции из каталога товаров, работ, услуг для обеспечения государственных и муниципальных нужд.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 bwMode="auto">
          <a:xfrm>
            <a:off x="459482" y="3122612"/>
            <a:ext cx="3926483" cy="1654374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104315" tIns="52157" rIns="104315" bIns="52157" anchor="ctr"/>
          <a:lstStyle/>
          <a:p>
            <a:pPr marL="12700" marR="5080" lvl="0" algn="just">
              <a:lnSpc>
                <a:spcPct val="101600"/>
              </a:lnSpc>
              <a:tabLst>
                <a:tab pos="1287780" algn="l"/>
                <a:tab pos="2145665" algn="l"/>
              </a:tabLst>
            </a:pPr>
            <a:r>
              <a:rPr lang="ru-RU" sz="1400" b="1" dirty="0" smtClean="0">
                <a:solidFill>
                  <a:srgbClr val="FF0000"/>
                </a:solidFill>
              </a:rPr>
              <a:t>ОРГАНИЗАТОРЫ ЗАКУПОК </a:t>
            </a:r>
            <a:r>
              <a:rPr lang="ru-RU" sz="1100" b="1" dirty="0" smtClean="0"/>
              <a:t>- лица</a:t>
            </a:r>
            <a:r>
              <a:rPr lang="ru-RU" sz="1100" b="1" dirty="0"/>
              <a:t>,    </a:t>
            </a:r>
            <a:r>
              <a:rPr lang="ru-RU" sz="1100" b="1" dirty="0" smtClean="0"/>
              <a:t>формирующие сводную   </a:t>
            </a:r>
            <a:r>
              <a:rPr lang="ru-RU" sz="1100" b="1" dirty="0"/>
              <a:t>потребность  </a:t>
            </a:r>
            <a:r>
              <a:rPr lang="ru-RU" sz="1100" b="1" dirty="0" smtClean="0"/>
              <a:t>товаров   </a:t>
            </a:r>
            <a:r>
              <a:rPr lang="ru-RU" sz="1100" b="1" dirty="0"/>
              <a:t>(работ,   </a:t>
            </a:r>
            <a:r>
              <a:rPr lang="ru-RU" sz="1100" b="1" dirty="0" smtClean="0"/>
              <a:t>услуг) на основании переданных     </a:t>
            </a:r>
            <a:r>
              <a:rPr lang="ru-RU" sz="1100" b="1" dirty="0"/>
              <a:t>инициаторами     закупок заявок,    описание    объекта    закупки,    </a:t>
            </a:r>
            <a:r>
              <a:rPr lang="ru-RU" sz="1100" b="1" dirty="0" smtClean="0"/>
              <a:t>запрос на предоставление ценовой информации</a:t>
            </a:r>
            <a:r>
              <a:rPr lang="ru-RU" sz="1100" b="1" dirty="0"/>
              <a:t>, ответственные  за  приемку  товаров  (работ,  услуг)  и экспертизу    поставленного    товара,    выполненной </a:t>
            </a:r>
            <a:r>
              <a:rPr lang="ru-RU" sz="1100" b="1" dirty="0" smtClean="0"/>
              <a:t>работы, оказанной  услуги проведенной   </a:t>
            </a:r>
            <a:r>
              <a:rPr lang="ru-RU" sz="1100" b="1" dirty="0"/>
              <a:t>силами Заказчика.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 bwMode="auto">
          <a:xfrm>
            <a:off x="417712" y="1190625"/>
            <a:ext cx="4010025" cy="182880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104315" tIns="52157" rIns="104315" bIns="52157" anchor="ctr"/>
          <a:lstStyle/>
          <a:p>
            <a:pPr algn="just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УПРАВЛЕНИЕ   ЭКОНОМИКИ   И   ФИНАНСОВ   </a:t>
            </a:r>
            <a:r>
              <a:rPr lang="ru-RU" sz="1100" b="1" dirty="0" smtClean="0"/>
              <a:t>–   </a:t>
            </a:r>
            <a:r>
              <a:rPr lang="ru-RU" sz="1100" b="1" dirty="0"/>
              <a:t>структурное подразделение,  которое  составляет  план  </a:t>
            </a:r>
            <a:r>
              <a:rPr lang="ru-RU" sz="1100" b="1" dirty="0" smtClean="0"/>
              <a:t>финансово-хозяйственной деятельности (ФХД</a:t>
            </a:r>
            <a:r>
              <a:rPr lang="ru-RU" sz="1100" b="1" dirty="0"/>
              <a:t>),  ответственное  в </a:t>
            </a:r>
            <a:r>
              <a:rPr lang="ru-RU" sz="1100" b="1" dirty="0" smtClean="0"/>
              <a:t>части определения     </a:t>
            </a:r>
            <a:r>
              <a:rPr lang="ru-RU" sz="1100" b="1" dirty="0"/>
              <a:t>источников     финансирования, </a:t>
            </a:r>
            <a:r>
              <a:rPr lang="ru-RU" sz="1100" b="1" dirty="0" smtClean="0"/>
              <a:t>целевого и эффективного   </a:t>
            </a:r>
            <a:r>
              <a:rPr lang="ru-RU" sz="1100" b="1" dirty="0"/>
              <a:t>использования   денежных средств  при  осуществлении  закупок   товаров  (работ, услуг),   доводит  ограничения  по  объему  бюджета  до инициаторов,        организаторов        закупки        путем формирования приказа  Университета о плане ФХД</a:t>
            </a: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 bwMode="auto">
          <a:xfrm>
            <a:off x="501254" y="4924426"/>
            <a:ext cx="3926483" cy="1850628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104315" tIns="52157" rIns="104315" bIns="52157" anchor="ctr"/>
          <a:lstStyle/>
          <a:p>
            <a:pPr algn="just" eaLnBrk="0" fontAlgn="base" hangingPunct="0">
              <a:spcBef>
                <a:spcPts val="24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</a:rPr>
              <a:t>АДМИНИСТРАТИВНО-ПРАВОВОЕ УПРАВЛЕНИЕ</a:t>
            </a:r>
            <a:r>
              <a:rPr lang="ru-RU" sz="1100" dirty="0" smtClean="0"/>
              <a:t> - </a:t>
            </a:r>
            <a:r>
              <a:rPr lang="ru-RU" sz="1100" b="1" dirty="0"/>
              <a:t>лица, которые взаимодействуют с поставщиком (подрядчиком, исполнителем) при изменении, расторжении контракта, применяют меры ответственности, в том числе направляют поставщику (подрядчику, исполнителю) требования об уплате неустоек (штрафов, пеней), совершает иные действия в случае нарушения поставщиком (подрядчиком, исполнителем) условий контракта. </a:t>
            </a:r>
          </a:p>
          <a:p>
            <a:pPr marL="12700" marR="5080" lvl="0" indent="-635">
              <a:lnSpc>
                <a:spcPct val="101000"/>
              </a:lnSpc>
              <a:tabLst>
                <a:tab pos="675640" algn="l"/>
                <a:tab pos="1844039" algn="l"/>
                <a:tab pos="2105025" algn="l"/>
              </a:tabLst>
            </a:pPr>
            <a:endParaRPr lang="ru-RU" sz="1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 bwMode="auto">
          <a:xfrm>
            <a:off x="6018213" y="5104309"/>
            <a:ext cx="3926483" cy="1496814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104315" tIns="52157" rIns="104315" bIns="52157" anchor="ctr"/>
          <a:lstStyle/>
          <a:p>
            <a:pPr marL="12700" marR="5080" lvl="0" indent="18415" algn="just">
              <a:lnSpc>
                <a:spcPct val="101800"/>
              </a:lnSpc>
            </a:pPr>
            <a:r>
              <a:rPr lang="ru-RU" sz="1400" b="1" dirty="0" smtClean="0">
                <a:solidFill>
                  <a:srgbClr val="FF0000"/>
                </a:solidFill>
              </a:rPr>
              <a:t>УПРАВЛЕНИЕ  БУХГАЛТЕРСКОГО  УЧЕТА  И  ОТЧЕТНОСТИ  </a:t>
            </a:r>
            <a:r>
              <a:rPr lang="ru-RU" sz="1100" b="1" dirty="0" smtClean="0"/>
              <a:t>– </a:t>
            </a:r>
            <a:r>
              <a:rPr lang="ru-RU" sz="1100" b="1" dirty="0"/>
              <a:t>лица,   которые   проводят   оплату   поставленного товара    </a:t>
            </a:r>
            <a:r>
              <a:rPr lang="ru-RU" sz="1100" b="1" dirty="0" smtClean="0"/>
              <a:t>(</a:t>
            </a:r>
            <a:r>
              <a:rPr lang="ru-RU" sz="1100" b="1" dirty="0"/>
              <a:t>работы,     услуги),     отдельных     этапов исполнения  контракта,  и несут ответственность  за своевременное  размещение  в  ЕИС  информации об  оплате  по  контрактам,  а  также   документов  о приемке.</a:t>
            </a: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 bwMode="auto">
          <a:xfrm>
            <a:off x="6015038" y="3122612"/>
            <a:ext cx="3926483" cy="1690688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104315" tIns="52157" rIns="104315" bIns="52157" anchor="ctr"/>
          <a:lstStyle/>
          <a:p>
            <a:pPr marL="12700" marR="5080" lvl="0" algn="just">
              <a:lnSpc>
                <a:spcPct val="101800"/>
              </a:lnSpc>
              <a:tabLst>
                <a:tab pos="621665" algn="l"/>
                <a:tab pos="1284605" algn="l"/>
                <a:tab pos="2048510" algn="l"/>
                <a:tab pos="2658110" algn="l"/>
              </a:tabLst>
            </a:pPr>
            <a:r>
              <a:rPr lang="ru-RU" sz="1400" b="1" dirty="0" smtClean="0">
                <a:solidFill>
                  <a:srgbClr val="FF0000"/>
                </a:solidFill>
              </a:rPr>
              <a:t>ОТДЕЛ ГОСУДАРСТВЕННЫХ   ЗАКУПОК   (ОГЗ)   </a:t>
            </a:r>
            <a:r>
              <a:rPr lang="ru-RU" sz="1100" b="1" dirty="0" smtClean="0"/>
              <a:t>–   </a:t>
            </a:r>
            <a:r>
              <a:rPr lang="ru-RU" sz="1100" b="1" dirty="0"/>
              <a:t>лица, </a:t>
            </a:r>
            <a:r>
              <a:rPr lang="ru-RU" sz="1100" b="1" dirty="0" smtClean="0"/>
              <a:t>которые проводят процедуры закупок, формируют обоснование начально-максимальной цены контракта, а   </a:t>
            </a:r>
            <a:r>
              <a:rPr lang="ru-RU" sz="1100" b="1" dirty="0"/>
              <a:t>также   размещают   в   единой   информационной системе (ЕИС) информацию о проведении закупки. </a:t>
            </a:r>
          </a:p>
        </p:txBody>
      </p:sp>
      <p:sp>
        <p:nvSpPr>
          <p:cNvPr id="19" name="Стрелка углом вверх 18"/>
          <p:cNvSpPr/>
          <p:nvPr/>
        </p:nvSpPr>
        <p:spPr bwMode="auto">
          <a:xfrm rot="5400000">
            <a:off x="5282208" y="1866900"/>
            <a:ext cx="630238" cy="835422"/>
          </a:xfrm>
          <a:prstGeom prst="bentUpArrow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lIns="104315" tIns="52157" rIns="104315" bIns="52157" anchor="ctr"/>
          <a:lstStyle/>
          <a:p>
            <a:pPr algn="ctr">
              <a:defRPr/>
            </a:pPr>
            <a:endParaRPr lang="ru-RU" dirty="0">
              <a:solidFill>
                <a:srgbClr val="333333"/>
              </a:solidFill>
            </a:endParaRPr>
          </a:p>
        </p:txBody>
      </p:sp>
      <p:sp>
        <p:nvSpPr>
          <p:cNvPr id="20" name="Стрелка углом вверх 19"/>
          <p:cNvSpPr/>
          <p:nvPr/>
        </p:nvSpPr>
        <p:spPr bwMode="auto">
          <a:xfrm rot="5400000">
            <a:off x="5282208" y="3442494"/>
            <a:ext cx="630238" cy="835422"/>
          </a:xfrm>
          <a:prstGeom prst="bentUpArrow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lIns="104315" tIns="52157" rIns="104315" bIns="52157" anchor="ctr"/>
          <a:lstStyle/>
          <a:p>
            <a:pPr algn="ctr">
              <a:defRPr/>
            </a:pPr>
            <a:endParaRPr lang="ru-RU" dirty="0">
              <a:solidFill>
                <a:srgbClr val="333333"/>
              </a:solidFill>
            </a:endParaRPr>
          </a:p>
        </p:txBody>
      </p:sp>
      <p:sp>
        <p:nvSpPr>
          <p:cNvPr id="21" name="Стрелка углом вверх 20"/>
          <p:cNvSpPr/>
          <p:nvPr/>
        </p:nvSpPr>
        <p:spPr bwMode="auto">
          <a:xfrm rot="5400000">
            <a:off x="5282208" y="5175647"/>
            <a:ext cx="630238" cy="835422"/>
          </a:xfrm>
          <a:prstGeom prst="bentUpArrow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lIns="104315" tIns="52157" rIns="104315" bIns="52157" anchor="ctr"/>
          <a:lstStyle/>
          <a:p>
            <a:pPr algn="ctr">
              <a:defRPr/>
            </a:pPr>
            <a:endParaRPr lang="ru-RU" dirty="0">
              <a:solidFill>
                <a:srgbClr val="333333"/>
              </a:solidFill>
            </a:endParaRPr>
          </a:p>
        </p:txBody>
      </p:sp>
      <p:sp>
        <p:nvSpPr>
          <p:cNvPr id="23" name="Стрелка углом вверх 22"/>
          <p:cNvSpPr/>
          <p:nvPr/>
        </p:nvSpPr>
        <p:spPr bwMode="auto">
          <a:xfrm rot="16200000" flipH="1">
            <a:off x="4530329" y="1866900"/>
            <a:ext cx="630238" cy="835422"/>
          </a:xfrm>
          <a:prstGeom prst="bentUpArrow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lIns="104315" tIns="52157" rIns="104315" bIns="52157" anchor="ctr"/>
          <a:lstStyle/>
          <a:p>
            <a:pPr algn="ctr">
              <a:defRPr/>
            </a:pPr>
            <a:endParaRPr lang="ru-RU" dirty="0">
              <a:solidFill>
                <a:srgbClr val="333333"/>
              </a:solidFill>
            </a:endParaRPr>
          </a:p>
        </p:txBody>
      </p:sp>
      <p:sp>
        <p:nvSpPr>
          <p:cNvPr id="24" name="Стрелка углом вверх 23"/>
          <p:cNvSpPr/>
          <p:nvPr/>
        </p:nvSpPr>
        <p:spPr bwMode="auto">
          <a:xfrm rot="16200000" flipH="1">
            <a:off x="4530329" y="3442494"/>
            <a:ext cx="630238" cy="835422"/>
          </a:xfrm>
          <a:prstGeom prst="bentUpArrow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lIns="104315" tIns="52157" rIns="104315" bIns="52157" anchor="ctr"/>
          <a:lstStyle/>
          <a:p>
            <a:pPr algn="ctr">
              <a:defRPr/>
            </a:pPr>
            <a:endParaRPr lang="ru-RU" dirty="0">
              <a:solidFill>
                <a:srgbClr val="333333"/>
              </a:solidFill>
            </a:endParaRPr>
          </a:p>
        </p:txBody>
      </p:sp>
      <p:sp>
        <p:nvSpPr>
          <p:cNvPr id="25" name="Стрелка углом вверх 24"/>
          <p:cNvSpPr/>
          <p:nvPr/>
        </p:nvSpPr>
        <p:spPr bwMode="auto">
          <a:xfrm rot="16200000" flipH="1">
            <a:off x="4530329" y="5175647"/>
            <a:ext cx="630238" cy="835422"/>
          </a:xfrm>
          <a:prstGeom prst="bentUpArrow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lIns="104315" tIns="52157" rIns="104315" bIns="52157" anchor="ctr"/>
          <a:lstStyle/>
          <a:p>
            <a:pPr algn="ctr">
              <a:defRPr/>
            </a:pPr>
            <a:endParaRPr lang="ru-RU" dirty="0">
              <a:solidFill>
                <a:srgbClr val="333333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5096074" y="1969493"/>
            <a:ext cx="334169" cy="370264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lIns="104315" tIns="52157" rIns="104315" bIns="52157" anchor="ctr"/>
          <a:lstStyle/>
          <a:p>
            <a:pPr algn="ctr">
              <a:defRPr/>
            </a:pPr>
            <a:endParaRPr lang="ru-RU" dirty="0">
              <a:solidFill>
                <a:srgbClr val="333333"/>
              </a:solidFill>
            </a:endParaRPr>
          </a:p>
        </p:txBody>
      </p:sp>
      <p:pic>
        <p:nvPicPr>
          <p:cNvPr id="27" name="Picture 2" descr="C:\Левковская\Диск Д_новое\Документы\Документы\ЦКМС 2016\Новые логотипы КрасГМУ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9268" cy="12692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99055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546" y="120912"/>
            <a:ext cx="8231554" cy="677108"/>
          </a:xfrm>
        </p:spPr>
        <p:txBody>
          <a:bodyPr/>
          <a:lstStyle/>
          <a:p>
            <a:pPr algn="ctr"/>
            <a:r>
              <a:rPr lang="ru-RU" sz="2200" dirty="0" smtClean="0"/>
              <a:t>АЛГОРИТМ ДЕЙСТВИЙ ОРГАНИЗАТОРА ЗАКУПКИ </a:t>
            </a:r>
            <a:br>
              <a:rPr lang="ru-RU" sz="2200" dirty="0" smtClean="0"/>
            </a:br>
            <a:r>
              <a:rPr lang="ru-RU" sz="2200" dirty="0" smtClean="0">
                <a:solidFill>
                  <a:srgbClr val="FF0000"/>
                </a:solidFill>
              </a:rPr>
              <a:t>ДЛЯ</a:t>
            </a:r>
            <a:r>
              <a:rPr lang="ru-RU" sz="2200" dirty="0" smtClean="0"/>
              <a:t> мониторинга цен товаров, работ, услуг</a:t>
            </a:r>
            <a:endParaRPr lang="ru-RU" sz="22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5" t="3828" b="11282"/>
          <a:stretch/>
        </p:blipFill>
        <p:spPr>
          <a:xfrm>
            <a:off x="421054" y="2796442"/>
            <a:ext cx="2362200" cy="3119316"/>
          </a:xfrm>
          <a:ln>
            <a:solidFill>
              <a:srgbClr val="FF0000"/>
            </a:solidFill>
          </a:ln>
        </p:spPr>
      </p:pic>
      <p:pic>
        <p:nvPicPr>
          <p:cNvPr id="5" name="Picture 2" descr="C:\Левковская\Диск Д_новое\Документы\Документы\ЦКМС 2016\Новые логотипы КрасГМУ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73757"/>
            <a:ext cx="995437" cy="9954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4354" y="1485334"/>
            <a:ext cx="2895600" cy="1178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ЗАПРОС О ПРЕДОСТАВЛЕНИИ ЦЕНОВОЙ ИНФОРМАЦИИ, ПОДПИСАННЫЙ ОРГАНИЗАТОРОМ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9986" y="1485334"/>
            <a:ext cx="2812513" cy="1178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ЗАЯВКА НА ОСУЩЕСТВЛЕНИЕ ЗАКУПКИ, утвержденная курирующим проректором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84900" y="1485334"/>
            <a:ext cx="2438400" cy="1178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ОПИСАНИЕ ОБЪЕКТА ЗАКУПКИ, ПОДГОТОВ -      ЛЕННОЕ ОРГАНИЗАТОРОМ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4" name="Объект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0" t="2657"/>
          <a:stretch/>
        </p:blipFill>
        <p:spPr>
          <a:xfrm>
            <a:off x="3441700" y="2790825"/>
            <a:ext cx="2231511" cy="321288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165100" y="6619875"/>
            <a:ext cx="10405208" cy="638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7"/>
              </a:rPr>
              <a:t>Все шаблоны документов на сайте: </a:t>
            </a:r>
            <a:r>
              <a:rPr lang="en-US" dirty="0" smtClean="0">
                <a:solidFill>
                  <a:schemeClr val="tx1"/>
                </a:solidFill>
                <a:hlinkClick r:id="rId7"/>
              </a:rPr>
              <a:t>KRASGMU.RU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Отдел государственных закупок. Папка: </a:t>
            </a:r>
            <a:r>
              <a:rPr lang="ru-RU" b="1" dirty="0" smtClean="0">
                <a:solidFill>
                  <a:srgbClr val="FF0000"/>
                </a:solidFill>
              </a:rPr>
              <a:t>«Положение о контрактной службе»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75700" y="1485334"/>
            <a:ext cx="1838569" cy="1178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ТАБЛИЦА АНАЛОГОВ ТОВАРОВ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12936" y="842721"/>
            <a:ext cx="9041471" cy="452946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ДОКУМЕНТЫ ДЛЯ ПЕРЕДАЧИ В ОТДЕЛ ГОСУДАРСТВЕННЫХ ЗАКУПОК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6111629" y="3113941"/>
            <a:ext cx="4242778" cy="24962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УПРАВЛЕНИЕ ЭКОНОМИКИ И ФИНАНСОВ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785218" y="3113941"/>
            <a:ext cx="3133482" cy="28010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032499" y="2943225"/>
            <a:ext cx="3886201" cy="1905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59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546" y="120912"/>
            <a:ext cx="8231554" cy="677108"/>
          </a:xfrm>
        </p:spPr>
        <p:txBody>
          <a:bodyPr/>
          <a:lstStyle/>
          <a:p>
            <a:pPr algn="ctr"/>
            <a:r>
              <a:rPr lang="ru-RU" sz="2200" dirty="0" smtClean="0"/>
              <a:t>АЛГОРИТМ ДЕЙСТВИЙ ОРГАНИЗАТОРА ЗАКУПКИ </a:t>
            </a:r>
            <a:br>
              <a:rPr lang="ru-RU" sz="2200" dirty="0" smtClean="0"/>
            </a:br>
            <a:r>
              <a:rPr lang="ru-RU" sz="2200" dirty="0" smtClean="0">
                <a:solidFill>
                  <a:srgbClr val="FF0000"/>
                </a:solidFill>
              </a:rPr>
              <a:t>ПОСЛЕ</a:t>
            </a:r>
            <a:r>
              <a:rPr lang="ru-RU" sz="2200" dirty="0" smtClean="0"/>
              <a:t> мониторинга цен товаров, работ, услуг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693" y="943825"/>
            <a:ext cx="1870808" cy="26505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Левковская\Диск Д_новое\Документы\Документы\ЦКМС 2016\Новые логотипы КрасГМУ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73757"/>
            <a:ext cx="995437" cy="9954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4354" y="1485334"/>
            <a:ext cx="2895600" cy="1178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ОГЗ передает весь пакет документов, в т. ч. коммерческие предложения организатору закупки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7687" y="2294048"/>
            <a:ext cx="1927956" cy="9888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ЗАЯВКА НА ОСУЩЕСТВЛЕНИЕ ЗАКУПКИ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89112" y="4637575"/>
            <a:ext cx="1927956" cy="653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ОПИСАНИЕ ОБЪЕКТА ЗАКУПКИ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5100" y="6619875"/>
            <a:ext cx="10405208" cy="638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4"/>
              </a:rPr>
              <a:t>Все шаблоны документов на сайте: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KRASGMU.RU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Отдел государственных закупок. Папка: </a:t>
            </a:r>
            <a:r>
              <a:rPr lang="ru-RU" b="1" dirty="0" smtClean="0">
                <a:solidFill>
                  <a:srgbClr val="FF0000"/>
                </a:solidFill>
              </a:rPr>
              <a:t>«Положение о контрактной службе»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7687" y="3652330"/>
            <a:ext cx="1899381" cy="666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ТАБЛИЦА АНАЛОГОВ ТОВАРОВ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009792" y="2589424"/>
            <a:ext cx="2667000" cy="22883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УПРАВЛЕНИЕ ЭКОНОМИКИ И ФИНАНСОВ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490789" y="2652569"/>
            <a:ext cx="2" cy="5954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26486" y="3254619"/>
            <a:ext cx="3041209" cy="2765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ОРГАНИЗАТОР ЗАКУПКИ: </a:t>
            </a: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рассматривает КП</a:t>
            </a:r>
            <a:endParaRPr lang="ru-RU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b="1" dirty="0">
                <a:solidFill>
                  <a:schemeClr val="tx1"/>
                </a:solidFill>
              </a:rPr>
              <a:t>к</a:t>
            </a:r>
            <a:r>
              <a:rPr lang="ru-RU" b="1" dirty="0" smtClean="0">
                <a:solidFill>
                  <a:schemeClr val="tx1"/>
                </a:solidFill>
              </a:rPr>
              <a:t>орректирует описание объекта закупки с учетом КП, в случае превышения лимитов и расхождений в описании объекта закупки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3180395" y="3547215"/>
            <a:ext cx="2394905" cy="10903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ПЕРЕДАЕТ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685936" y="1301235"/>
            <a:ext cx="1899381" cy="586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ЛИСТ СОГЛАСОВАНИЯ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89112" y="5534025"/>
            <a:ext cx="1899381" cy="653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КОММЕРЧЕСКИЕ ПРЕДЛОЖЕНИЯ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7327900" y="1846421"/>
            <a:ext cx="1371600" cy="12492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7327900" y="4265311"/>
            <a:ext cx="1671515" cy="7734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8481158" y="5534025"/>
            <a:ext cx="2078404" cy="867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ОГЗ </a:t>
            </a:r>
            <a:r>
              <a:rPr lang="ru-RU" sz="1600" b="1" dirty="0" smtClean="0">
                <a:solidFill>
                  <a:schemeClr val="tx1"/>
                </a:solidFill>
              </a:rPr>
              <a:t>для осуществления закупки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7480300" y="4606100"/>
            <a:ext cx="1676400" cy="11925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7346462" y="4010025"/>
            <a:ext cx="104823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4889500" y="1724025"/>
            <a:ext cx="1392604" cy="1638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7486344" y="3095625"/>
            <a:ext cx="908356" cy="1768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трелка вниз 56"/>
          <p:cNvSpPr/>
          <p:nvPr/>
        </p:nvSpPr>
        <p:spPr>
          <a:xfrm>
            <a:off x="9769270" y="465201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4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8700" y="200025"/>
            <a:ext cx="6705600" cy="1107996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ЗАКЛЮЧЕНИЕ ДОГОВОРА/КОНТРАКТА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С ЕДИНСТВЕННЫМ КОНТРАГЕНТОМ </a:t>
            </a:r>
            <a:br>
              <a:rPr lang="ru-RU" dirty="0" smtClean="0">
                <a:latin typeface="+mn-lt"/>
              </a:rPr>
            </a:br>
            <a:r>
              <a:rPr lang="ru-RU" dirty="0" smtClean="0"/>
              <a:t>п.4, 5 ч. 1 ст.93 ФЗ - 44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196080" y="3649907"/>
            <a:ext cx="2606040" cy="3670069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1" name="Объект 10"/>
          <p:cNvPicPr>
            <a:picLocks noGrp="1" noChangeAspect="1"/>
          </p:cNvPicPr>
          <p:nvPr>
            <p:ph sz="half" idx="3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030578" y="3692035"/>
            <a:ext cx="3059084" cy="1629295"/>
          </a:xfrm>
        </p:spPr>
      </p:pic>
      <p:pic>
        <p:nvPicPr>
          <p:cNvPr id="5" name="Picture 2" descr="C:\Левковская\Диск Д_новое\Документы\Документы\ЦКМС 2016\Новые логотипы КрасГМУ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73757"/>
            <a:ext cx="995437" cy="9954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663" y="2313108"/>
            <a:ext cx="3352800" cy="1312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СЛУЖЕБНАЯ ЗАПИСКА, </a:t>
            </a:r>
            <a:r>
              <a:rPr lang="ru-RU" sz="1600" b="1" dirty="0" smtClean="0">
                <a:solidFill>
                  <a:schemeClr val="tx1"/>
                </a:solidFill>
              </a:rPr>
              <a:t>ПОДПИСАННАЯ РЕКТОРОМ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2592" y="2313108"/>
            <a:ext cx="3128108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algn="ctr">
              <a:spcAft>
                <a:spcPts val="0"/>
              </a:spcAft>
            </a:pPr>
            <a:endParaRPr lang="ru-RU" sz="2000" b="1" dirty="0">
              <a:solidFill>
                <a:schemeClr val="tx1"/>
              </a:solidFill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ЛИСТ СОГЛАСОВАНИЯ       </a:t>
            </a:r>
            <a:r>
              <a:rPr lang="ru-RU" sz="1400" b="1" dirty="0" smtClean="0">
                <a:solidFill>
                  <a:srgbClr val="000000"/>
                </a:solidFill>
                <a:ea typeface="Courier New"/>
              </a:rPr>
              <a:t>к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ourier New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ea typeface="Courier New"/>
              </a:rPr>
              <a:t>контракту/договору </a:t>
            </a:r>
            <a:r>
              <a:rPr lang="ru-RU" sz="1400" b="1" dirty="0">
                <a:solidFill>
                  <a:srgbClr val="000000"/>
                </a:solidFill>
                <a:ea typeface="Courier New"/>
              </a:rPr>
              <a:t>с единственным поставщиком (подрядчиком, исполнителем)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3100" y="2313108"/>
            <a:ext cx="3048000" cy="1060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ПРОЕКТ КОНТРАКТА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Шаблоны </a:t>
            </a:r>
            <a:r>
              <a:rPr lang="ru-RU" sz="1200" b="1" dirty="0">
                <a:solidFill>
                  <a:schemeClr val="tx1"/>
                </a:solidFill>
              </a:rPr>
              <a:t>контракта/договора </a:t>
            </a:r>
            <a:endParaRPr lang="ru-RU" sz="1200" b="1" dirty="0" smtClean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7500" y="1343024"/>
            <a:ext cx="9906000" cy="60960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ДОКУМЕНТЫ ДЛЯ ПЕРЕДАЧИ В ОТДЕЛ ГОСУДАРСТВЕННЫХ ЗАКУПОК</a:t>
            </a:r>
            <a:endParaRPr lang="ru-RU" sz="2400" b="1" dirty="0"/>
          </a:p>
        </p:txBody>
      </p:sp>
      <p:sp>
        <p:nvSpPr>
          <p:cNvPr id="18" name="Капля 17"/>
          <p:cNvSpPr/>
          <p:nvPr/>
        </p:nvSpPr>
        <p:spPr>
          <a:xfrm>
            <a:off x="469899" y="3374047"/>
            <a:ext cx="1566937" cy="635977"/>
          </a:xfrm>
          <a:prstGeom prst="teardrop">
            <a:avLst>
              <a:gd name="adj" fmla="val 13365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В произвольной форме</a:t>
            </a:r>
            <a:endParaRPr lang="ru-RU" sz="1100" b="1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036837" y="1847663"/>
            <a:ext cx="0" cy="107504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499100" y="1847663"/>
            <a:ext cx="0" cy="5621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699500" y="1847663"/>
            <a:ext cx="0" cy="6383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141118" y="4086225"/>
            <a:ext cx="3791438" cy="1524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согласование и подписание оригиналы договоров/контрактов предоставляются в 2 экз..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БЕЗ ДАТЫ ЗАКЛЮЧЕНИЯ!</a:t>
            </a:r>
          </a:p>
          <a:p>
            <a:pPr algn="ctr"/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83663" y="5686425"/>
            <a:ext cx="3791438" cy="1495425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СКАНЫ ДОГОВОРОВ/КОНТРАКТОВ ПРИНИМАЮТСЯ ТОЛЬКО                 С КОНТРАГЕНТОМ, НАХОДЯЩИМСЯ ЗА ПРЕДЕЛАМИ ГОРОДА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9964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100" y="263698"/>
            <a:ext cx="4985511" cy="61555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4000" dirty="0" smtClean="0"/>
              <a:t>ВНИМАНИЕ!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-3721100" y="276225"/>
            <a:ext cx="3516630" cy="33373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0985500" y="-485775"/>
            <a:ext cx="3440429" cy="27277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Левковская\Диск Д_новое\Документы\Документы\ЦКМС 2016\Новые логотипы КрасГМУ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73757"/>
            <a:ext cx="995437" cy="9954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65200" y="1081650"/>
            <a:ext cx="8610600" cy="3505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  НЕПРАВИЛЬНЫЙ ВЫБОР СПОСОБА ОПРЕДЕЛЕНИЯ ПОСТАВЩИКА </a:t>
            </a:r>
            <a:r>
              <a:rPr lang="ru-RU" sz="2400" b="1" dirty="0" smtClean="0">
                <a:solidFill>
                  <a:schemeClr val="tx1"/>
                </a:solidFill>
              </a:rPr>
              <a:t>существует 3 состава административных правонарушений, влекущие за собой административную ответственность  и штраф на должностное лицо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ВАЖНО !!!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МИНИМИЗИРОВАТЬ поступление служебных записок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 заключении контрактов с ед. контрагентом.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Заблаговременно подавать заявки на осуществление закупок конкурентным способом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9900" y="4924425"/>
            <a:ext cx="9601200" cy="228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Для скорейшего подписания договоров</a:t>
            </a:r>
            <a:r>
              <a:rPr lang="en-US" sz="2800" b="1" dirty="0" smtClean="0">
                <a:solidFill>
                  <a:schemeClr val="tx1"/>
                </a:solidFill>
              </a:rPr>
              <a:t>/</a:t>
            </a:r>
            <a:r>
              <a:rPr lang="ru-RU" sz="2800" b="1" dirty="0" smtClean="0">
                <a:solidFill>
                  <a:schemeClr val="tx1"/>
                </a:solidFill>
              </a:rPr>
              <a:t>контрактов просьба отправлять их на согласование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</a:t>
            </a:r>
            <a:r>
              <a:rPr lang="en-US" sz="2800" b="1" dirty="0" smtClean="0">
                <a:solidFill>
                  <a:schemeClr val="tx1"/>
                </a:solidFill>
              </a:rPr>
              <a:t> e-mail</a:t>
            </a:r>
            <a:r>
              <a:rPr lang="ru-RU" sz="2800" b="1" dirty="0" smtClean="0">
                <a:solidFill>
                  <a:schemeClr val="tx1"/>
                </a:solidFill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  <a:hlinkClick r:id="rId3"/>
              </a:rPr>
              <a:t>zakupki@krasgmu.ru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в формате </a:t>
            </a:r>
            <a:r>
              <a:rPr lang="en-US" sz="2800" b="1" dirty="0" smtClean="0">
                <a:solidFill>
                  <a:schemeClr val="tx1"/>
                </a:solidFill>
              </a:rPr>
              <a:t>World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2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6800" y="294986"/>
            <a:ext cx="6019800" cy="369332"/>
          </a:xfrm>
        </p:spPr>
        <p:txBody>
          <a:bodyPr/>
          <a:lstStyle/>
          <a:p>
            <a:pPr algn="ctr"/>
            <a:r>
              <a:rPr lang="ru-RU" dirty="0" smtClean="0">
                <a:latin typeface="+mj-lt"/>
              </a:rPr>
              <a:t>ПРИЕМКА ТОВАРОВ, РАБОТ, УСЛУГ</a:t>
            </a:r>
            <a:endParaRPr lang="ru-RU" dirty="0"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1350" y="6296024"/>
            <a:ext cx="9429750" cy="8858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sz="2000" b="1" kern="0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ВНИМАНИЕ! </a:t>
            </a:r>
            <a:r>
              <a:rPr lang="ru-RU" b="1" kern="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П</a:t>
            </a:r>
            <a:r>
              <a:rPr lang="ru-RU" b="1" kern="0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риемку </a:t>
            </a:r>
            <a:r>
              <a:rPr lang="ru-RU" b="1" kern="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товаров, работ, услуг по контрактам, заключенным до утверждения настоящего приказа осуществлять </a:t>
            </a:r>
          </a:p>
          <a:p>
            <a:pPr lvl="0" algn="ctr">
              <a:lnSpc>
                <a:spcPct val="115000"/>
              </a:lnSpc>
            </a:pPr>
            <a:r>
              <a:rPr lang="ru-RU" b="1" kern="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по </a:t>
            </a:r>
            <a:r>
              <a:rPr lang="ru-RU" b="1" kern="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ранее действовавшим приказам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41900" y="5115395"/>
            <a:ext cx="4957885" cy="9520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FF0000"/>
                </a:solidFill>
                <a:hlinkClick r:id="rId2"/>
              </a:rPr>
              <a:t>ШАБЛОН СЛУЖЕБНОЙ ЗАПИСКИ </a:t>
            </a:r>
            <a:r>
              <a:rPr lang="ru-RU" sz="1300" dirty="0" smtClean="0">
                <a:solidFill>
                  <a:schemeClr val="tx1"/>
                </a:solidFill>
                <a:hlinkClick r:id="rId2"/>
              </a:rPr>
              <a:t>НА САЙТЕ: </a:t>
            </a:r>
            <a:r>
              <a:rPr lang="en-US" sz="1300" dirty="0" smtClean="0">
                <a:solidFill>
                  <a:schemeClr val="tx1"/>
                </a:solidFill>
                <a:hlinkClick r:id="rId2"/>
              </a:rPr>
              <a:t>KRASGMU.RU</a:t>
            </a:r>
            <a:r>
              <a:rPr lang="ru-RU" sz="13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300" dirty="0" smtClean="0">
                <a:solidFill>
                  <a:schemeClr val="tx2"/>
                </a:solidFill>
              </a:rPr>
              <a:t>ОТДЕЛ ГОСУДАРСТВЕННЫХ ЗАКУПОК. </a:t>
            </a:r>
          </a:p>
          <a:p>
            <a:pPr algn="ctr"/>
            <a:r>
              <a:rPr lang="ru-RU" sz="1300" dirty="0" smtClean="0">
                <a:solidFill>
                  <a:schemeClr val="tx2"/>
                </a:solidFill>
              </a:rPr>
              <a:t>ПАПКА: «ПРИКАЗ ОБ ОРГАНИЗАЦИИ ПРОВЕДЕНИЯ ПРИЕМКИ И ЭКСПЕРТИЗЫ ПРИ ПРИЕМКЕ»</a:t>
            </a:r>
            <a:endParaRPr lang="ru-RU" sz="1300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0400" y="2409825"/>
            <a:ext cx="4115610" cy="1066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580" algn="ctr"/>
            <a:r>
              <a:rPr lang="ru-RU" sz="1400" b="1" kern="0" dirty="0">
                <a:solidFill>
                  <a:schemeClr val="tx1"/>
                </a:solidFill>
                <a:ea typeface="Calibri"/>
                <a:cs typeface="Times New Roman"/>
              </a:rPr>
              <a:t>Приемка товара, работ, услуг </a:t>
            </a:r>
          </a:p>
          <a:p>
            <a:pPr lvl="0" indent="449580" algn="ctr"/>
            <a:r>
              <a:rPr lang="ru-RU" sz="1400" b="1" kern="0" dirty="0">
                <a:solidFill>
                  <a:schemeClr val="tx1"/>
                </a:solidFill>
                <a:ea typeface="Calibri"/>
                <a:cs typeface="Times New Roman"/>
              </a:rPr>
              <a:t>будет осуществляться организатором </a:t>
            </a:r>
            <a:r>
              <a:rPr lang="ru-RU" sz="1400" b="1" kern="0" dirty="0">
                <a:solidFill>
                  <a:prstClr val="black"/>
                </a:solidFill>
                <a:ea typeface="Calibri"/>
                <a:cs typeface="Times New Roman"/>
              </a:rPr>
              <a:t>закупки в пределах своей компетенции.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000" y="3626593"/>
            <a:ext cx="4141010" cy="21121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b="1" kern="0" dirty="0">
                <a:solidFill>
                  <a:schemeClr val="tx1"/>
                </a:solidFill>
                <a:ea typeface="Calibri"/>
                <a:cs typeface="Times New Roman"/>
              </a:rPr>
              <a:t>Для проведения экспертизы при приемке товаров (работ, услуг) лицо, осуществившее приемку, может привлекать инициатора закупки, либо ответственное лицо в соответствии с направлениями</a:t>
            </a:r>
            <a:r>
              <a:rPr lang="ru-RU" sz="1500" b="1" kern="0" dirty="0" smtClean="0">
                <a:solidFill>
                  <a:schemeClr val="tx1"/>
                </a:solidFill>
                <a:ea typeface="Calibri"/>
                <a:cs typeface="Times New Roman"/>
              </a:rPr>
              <a:t>,</a:t>
            </a:r>
          </a:p>
          <a:p>
            <a:pPr lvl="0" algn="ctr"/>
            <a:r>
              <a:rPr lang="ru-RU" sz="1500" b="1" kern="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500" b="1" kern="0" dirty="0">
                <a:solidFill>
                  <a:schemeClr val="tx1"/>
                </a:solidFill>
                <a:ea typeface="Calibri"/>
                <a:cs typeface="Times New Roman"/>
              </a:rPr>
              <a:t>указанными  </a:t>
            </a:r>
            <a:r>
              <a:rPr lang="ru-RU" sz="1500" b="1" kern="0" dirty="0" smtClean="0">
                <a:solidFill>
                  <a:schemeClr val="tx1"/>
                </a:solidFill>
                <a:ea typeface="Calibri"/>
                <a:cs typeface="Times New Roman"/>
              </a:rPr>
              <a:t>в </a:t>
            </a:r>
            <a:r>
              <a:rPr lang="ru-RU" sz="1500" b="1" kern="0" dirty="0">
                <a:solidFill>
                  <a:schemeClr val="tx1"/>
                </a:solidFill>
                <a:ea typeface="Calibri"/>
                <a:cs typeface="Times New Roman"/>
              </a:rPr>
              <a:t>Приложении № </a:t>
            </a:r>
            <a:r>
              <a:rPr lang="ru-RU" sz="1500" b="1" kern="0" dirty="0" smtClean="0">
                <a:solidFill>
                  <a:schemeClr val="tx1"/>
                </a:solidFill>
                <a:ea typeface="Calibri"/>
                <a:cs typeface="Times New Roman"/>
              </a:rPr>
              <a:t>1</a:t>
            </a:r>
          </a:p>
          <a:p>
            <a:pPr lvl="0" algn="ctr"/>
            <a:r>
              <a:rPr lang="ru-RU" sz="1500" b="1" kern="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500" b="1" kern="0" dirty="0">
                <a:solidFill>
                  <a:schemeClr val="tx1"/>
                </a:solidFill>
                <a:ea typeface="Calibri"/>
                <a:cs typeface="Times New Roman"/>
              </a:rPr>
              <a:t>к вышеуказанному приказу.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65700" y="2262086"/>
            <a:ext cx="5086350" cy="272901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chemeClr val="tx1"/>
                </a:solidFill>
                <a:ea typeface="Calibri"/>
                <a:cs typeface="Times New Roman"/>
              </a:rPr>
              <a:t>В случае расхождений по количеству, качеству, срокам поставки  товара (оказания услуг, выполнения работ) или ненадлежащем исполнении поставщиком (подрядчиком, </a:t>
            </a:r>
            <a:r>
              <a:rPr lang="ru-RU" sz="1400" b="1" kern="0" dirty="0" smtClean="0">
                <a:solidFill>
                  <a:schemeClr val="tx1"/>
                </a:solidFill>
                <a:ea typeface="Calibri"/>
                <a:cs typeface="Times New Roman"/>
              </a:rPr>
              <a:t>исполнителем) обязательств </a:t>
            </a:r>
            <a:r>
              <a:rPr lang="ru-RU" sz="1400" b="1" kern="0" dirty="0">
                <a:solidFill>
                  <a:schemeClr val="tx1"/>
                </a:solidFill>
                <a:ea typeface="Calibri"/>
                <a:cs typeface="Times New Roman"/>
              </a:rPr>
              <a:t>(за исключением ненадлежащего оформления сопроводительных документов) организатор закупки не позднее, чем за два рабочих дня до окончания сроков приемки согласно контракту, уведомляет через служебную записку о данном факте административно-правовое управление по форме согласно приложению № 2 к вышеуказанному приказу.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0400" y="809625"/>
            <a:ext cx="9410700" cy="13209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kern="0" dirty="0"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ПРИЕМОЧНЫЕ КОМИССИИ ОТМЕНЯЮТСЯ</a:t>
            </a:r>
            <a:r>
              <a:rPr lang="ru-RU" sz="1400" b="1" kern="0" dirty="0">
                <a:solidFill>
                  <a:prstClr val="black"/>
                </a:solidFill>
                <a:ea typeface="Calibri"/>
                <a:cs typeface="Times New Roman"/>
              </a:rPr>
              <a:t> приказом от </a:t>
            </a:r>
            <a:r>
              <a:rPr lang="ru-RU" sz="1400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25.10.2019 </a:t>
            </a:r>
            <a:r>
              <a:rPr lang="ru-RU" sz="1400" b="1" kern="0" dirty="0">
                <a:solidFill>
                  <a:prstClr val="black"/>
                </a:solidFill>
                <a:ea typeface="Calibri"/>
                <a:cs typeface="Times New Roman"/>
              </a:rPr>
              <a:t>«Об организации проведения приемки и экспертизы при приемке товаров (работ, услуг), поставляемых (выполняемых, оказываемых) по контрактам, заключенным для нужд ФГБОУ ВО </a:t>
            </a:r>
            <a:r>
              <a:rPr lang="ru-RU" sz="1400" b="1" kern="0" dirty="0" err="1">
                <a:solidFill>
                  <a:prstClr val="black"/>
                </a:solidFill>
                <a:ea typeface="Calibri"/>
                <a:cs typeface="Times New Roman"/>
              </a:rPr>
              <a:t>КрасГМУ</a:t>
            </a:r>
            <a:r>
              <a:rPr lang="ru-RU" sz="1400" b="1" kern="0" dirty="0">
                <a:solidFill>
                  <a:prstClr val="black"/>
                </a:solidFill>
                <a:ea typeface="Calibri"/>
                <a:cs typeface="Times New Roman"/>
              </a:rPr>
              <a:t> им. проф. В.Ф. </a:t>
            </a:r>
            <a:r>
              <a:rPr lang="ru-RU" sz="1400" b="1" kern="0" dirty="0" err="1">
                <a:solidFill>
                  <a:prstClr val="black"/>
                </a:solidFill>
                <a:ea typeface="Calibri"/>
                <a:cs typeface="Times New Roman"/>
              </a:rPr>
              <a:t>Войно-Ясенецкого</a:t>
            </a:r>
            <a:r>
              <a:rPr lang="ru-RU" sz="1400" b="1" kern="0" dirty="0">
                <a:solidFill>
                  <a:prstClr val="black"/>
                </a:solidFill>
                <a:ea typeface="Calibri"/>
                <a:cs typeface="Times New Roman"/>
              </a:rPr>
              <a:t> Минздрава России»</a:t>
            </a:r>
          </a:p>
        </p:txBody>
      </p:sp>
      <p:pic>
        <p:nvPicPr>
          <p:cNvPr id="14" name="Picture 2" descr="C:\Левковская\Диск Д_новое\Документы\Документы\ЦКМС 2016\Новые логотипы КрасГМУ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73757"/>
            <a:ext cx="1269268" cy="12692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2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7125" y="171365"/>
            <a:ext cx="6280150" cy="800219"/>
          </a:xfrm>
        </p:spPr>
        <p:txBody>
          <a:bodyPr/>
          <a:lstStyle/>
          <a:p>
            <a:pPr algn="ctr"/>
            <a:r>
              <a:rPr lang="ru-RU" sz="2600" dirty="0" smtClean="0">
                <a:latin typeface="+mn-lt"/>
              </a:rPr>
              <a:t>ТИПИЧНЫЕ ОШИБКИ ОРГАНИЗАТОРА (ИНИЦИАТОРА) ЗАКУПКИ</a:t>
            </a:r>
            <a:endParaRPr lang="ru-RU" sz="2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4089" y="4689671"/>
            <a:ext cx="3810000" cy="1447800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Неверное установление ОКПД 2 </a:t>
            </a:r>
          </a:p>
          <a:p>
            <a:pPr algn="ctr"/>
            <a:r>
              <a:rPr lang="ru-RU" sz="1800" dirty="0" smtClean="0"/>
              <a:t>Неиспользование КТРУ</a:t>
            </a:r>
          </a:p>
          <a:p>
            <a:pPr algn="ctr"/>
            <a:r>
              <a:rPr lang="ru-RU" sz="1800" dirty="0" smtClean="0"/>
              <a:t> (каталог товаров работ услуг)</a:t>
            </a:r>
            <a:endParaRPr lang="ru-RU" sz="1800" dirty="0"/>
          </a:p>
        </p:txBody>
      </p:sp>
      <p:pic>
        <p:nvPicPr>
          <p:cNvPr id="5" name="Picture 2" descr="C:\Левковская\Диск Д_новое\Документы\Документы\ЦКМС 2016\Новые логотипы КрасГМУ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73757"/>
            <a:ext cx="995437" cy="9954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502498" y="4695825"/>
            <a:ext cx="5016500" cy="17166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УВЕЛИЧЕНИЕ СРОКОВ ОСУЩЕСТВЛЕНИЯ ЗАКУПКИ НЕ МЕНЕЕ 5-ТИ РАБОЧИХ ДНЕЙ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(т.к. требует отмены закупки, внесение изменений в план закупок,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план-график закупок)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437419" y="5069542"/>
            <a:ext cx="978408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139227" y="1069194"/>
            <a:ext cx="6553200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sz="1200" b="1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 smtClean="0"/>
          </a:p>
          <a:p>
            <a:pPr algn="ctr"/>
            <a:r>
              <a:rPr lang="ru-RU" sz="2200" dirty="0" smtClean="0">
                <a:latin typeface="+mn-lt"/>
                <a:ea typeface="+mj-ea"/>
              </a:rPr>
              <a:t>Составление описания объекта закупки  </a:t>
            </a:r>
          </a:p>
          <a:p>
            <a:pPr algn="ctr"/>
            <a:r>
              <a:rPr lang="ru-RU" sz="2200" dirty="0" smtClean="0">
                <a:latin typeface="+mn-lt"/>
                <a:ea typeface="+mj-ea"/>
              </a:rPr>
              <a:t>(технического задания, заявки) </a:t>
            </a:r>
            <a:r>
              <a:rPr lang="ru-RU" sz="2200" dirty="0" smtClean="0">
                <a:solidFill>
                  <a:srgbClr val="FF0000"/>
                </a:solidFill>
                <a:latin typeface="+mn-lt"/>
                <a:ea typeface="+mj-ea"/>
              </a:rPr>
              <a:t>С НАРУШЕНИЯМИ</a:t>
            </a:r>
            <a:r>
              <a:rPr lang="ru-RU" sz="2200" dirty="0" smtClean="0">
                <a:latin typeface="+mn-lt"/>
                <a:ea typeface="+mj-ea"/>
              </a:rPr>
              <a:t>:</a:t>
            </a:r>
          </a:p>
          <a:p>
            <a:pPr algn="ctr"/>
            <a:endParaRPr lang="ru-RU" sz="1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4089" y="2656009"/>
            <a:ext cx="24384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ОТСУТСТВИЕ ТАБЛИЦЫ АНАЛОГОВ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08121" y="2522659"/>
            <a:ext cx="3010877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УКАЗАНИЕ КАТАЛОЖНЫХ НОМЕРОВ / ТОРГОВЫХ НАИМЕНОВАНИЙ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14077" y="2715358"/>
            <a:ext cx="4038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НЕТОЧНОЕ УКАЗАНИЕ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РАЗРЕШИТЕЛЬНЫХ ДОКУМЕНТОВ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(лицензии на осуществление деятельности, выписки из реестра членов СРО и (или) свидетельство СРО о допуске к определенным видам работ) 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2690173" y="2103559"/>
            <a:ext cx="242316" cy="8382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118100" y="2103559"/>
            <a:ext cx="402551" cy="67554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633691" y="2022230"/>
            <a:ext cx="242316" cy="8382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5100" y="6524625"/>
            <a:ext cx="10405208" cy="638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 ИЗБЕЖАНИЕ УВЕЛИЧЕНИЯ СРОКОВ ОСУЩЕСТВЛЕНИЯ ЗАКУПКИ ОБРАТИТЬ ВНИМАНИЕ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НА ПРАВИЛЬНОСТЬ СОСТАВЛЕНИЯ ДОКУМЕНТОВ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93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1147</Words>
  <Application>Microsoft Office PowerPoint</Application>
  <PresentationFormat>Произвольный</PresentationFormat>
  <Paragraphs>116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РУКОВОДИТЕЛЬ КОНТРАКТНОЙ СЛУЖБЫ</vt:lpstr>
      <vt:lpstr>РАБОТНИКИ КОНТРАКТНОЙ СЛУЖБЫ (КС)</vt:lpstr>
      <vt:lpstr>АЛГОРИТМ ДЕЙСТВИЙ ОРГАНИЗАТОРА ЗАКУПКИ  ДЛЯ мониторинга цен товаров, работ, услуг</vt:lpstr>
      <vt:lpstr>АЛГОРИТМ ДЕЙСТВИЙ ОРГАНИЗАТОРА ЗАКУПКИ  ПОСЛЕ мониторинга цен товаров, работ, услуг</vt:lpstr>
      <vt:lpstr>ЗАКЛЮЧЕНИЕ ДОГОВОРА/КОНТРАКТА  С ЕДИНСТВЕННЫМ КОНТРАГЕНТОМ  п.4, 5 ч. 1 ст.93 ФЗ - 44 </vt:lpstr>
      <vt:lpstr>ВНИМАНИЕ!</vt:lpstr>
      <vt:lpstr>ПРИЕМКА ТОВАРОВ, РАБОТ, УСЛУГ</vt:lpstr>
      <vt:lpstr>ТИПИЧНЫЕ ОШИБКИ ОРГАНИЗАТОРА (ИНИЦИАТОРА) ЗАКУПКИ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В. Савченко</dc:creator>
  <cp:lastModifiedBy>Ольга В. Савченко</cp:lastModifiedBy>
  <cp:revision>89</cp:revision>
  <cp:lastPrinted>2019-11-22T05:55:25Z</cp:lastPrinted>
  <dcterms:created xsi:type="dcterms:W3CDTF">2019-10-21T16:57:03Z</dcterms:created>
  <dcterms:modified xsi:type="dcterms:W3CDTF">2019-11-22T07:42:01Z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2019-10-21T00:00:00Z</vt:filetime>
  </property>
  <property fmtid="{D5CDD505-2E9C-101B-9397-08002B2CF9AE}" pid="3" name="LastSaved">
    <vt:filetime>2019-10-21T00:00:00Z</vt:filetime>
  </property>
</Properties>
</file>