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61" r:id="rId4"/>
    <p:sldId id="263" r:id="rId5"/>
    <p:sldId id="257" r:id="rId6"/>
    <p:sldId id="258" r:id="rId7"/>
    <p:sldId id="259" r:id="rId8"/>
    <p:sldId id="293" r:id="rId9"/>
    <p:sldId id="262" r:id="rId10"/>
    <p:sldId id="264" r:id="rId11"/>
    <p:sldId id="267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1" r:id="rId24"/>
    <p:sldId id="278" r:id="rId25"/>
    <p:sldId id="279" r:id="rId26"/>
    <p:sldId id="280" r:id="rId27"/>
    <p:sldId id="281" r:id="rId28"/>
    <p:sldId id="282" r:id="rId29"/>
    <p:sldId id="295" r:id="rId30"/>
    <p:sldId id="283" r:id="rId31"/>
    <p:sldId id="285" r:id="rId32"/>
    <p:sldId id="286" r:id="rId33"/>
    <p:sldId id="294" r:id="rId34"/>
    <p:sldId id="287" r:id="rId35"/>
    <p:sldId id="297" r:id="rId36"/>
    <p:sldId id="288" r:id="rId37"/>
    <p:sldId id="289" r:id="rId38"/>
    <p:sldId id="290" r:id="rId39"/>
    <p:sldId id="296" r:id="rId40"/>
    <p:sldId id="265" r:id="rId41"/>
    <p:sldId id="266" r:id="rId42"/>
  </p:sldIdLst>
  <p:sldSz cx="12192000" cy="6858000"/>
  <p:notesSz cx="6858000" cy="9144000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E6678-4093-4DDD-8E80-7C26FC81580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24B213A-D6C4-4C58-B8A7-D857962A841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ru-RU" sz="18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Числовой </a:t>
          </a:r>
          <a:r>
            <a:rPr lang="ru-RU" sz="1800" b="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(целые числа и числа с дробной частью)</a:t>
          </a:r>
        </a:p>
      </dgm:t>
    </dgm:pt>
    <dgm:pt modelId="{DF7388E0-4372-4753-AEFC-EBDBCE497EA1}" type="parTrans" cxnId="{4E80682E-810D-4926-A573-1C4AABE88DF5}">
      <dgm:prSet/>
      <dgm:spPr/>
      <dgm:t>
        <a:bodyPr/>
        <a:lstStyle/>
        <a:p>
          <a:endParaRPr lang="ru-RU"/>
        </a:p>
      </dgm:t>
    </dgm:pt>
    <dgm:pt modelId="{F5C5C31A-EEEF-4C80-9619-0011140EFCAC}" type="sibTrans" cxnId="{4E80682E-810D-4926-A573-1C4AABE88DF5}">
      <dgm:prSet/>
      <dgm:spPr/>
      <dgm:t>
        <a:bodyPr/>
        <a:lstStyle/>
        <a:p>
          <a:endParaRPr lang="ru-RU"/>
        </a:p>
      </dgm:t>
    </dgm:pt>
    <dgm:pt modelId="{E246BD1A-5679-445F-B0A8-4DD4D233196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Денежный </a:t>
          </a:r>
          <a:r>
            <a:rPr lang="ru-RU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(после числа указывается обозначение валюты)</a:t>
          </a:r>
        </a:p>
      </dgm:t>
    </dgm:pt>
    <dgm:pt modelId="{C2FB93C5-521C-4508-9EBB-AECDE0F1D251}" type="parTrans" cxnId="{4B6E2717-A06E-462D-A3D4-7165024149AF}">
      <dgm:prSet/>
      <dgm:spPr/>
      <dgm:t>
        <a:bodyPr/>
        <a:lstStyle/>
        <a:p>
          <a:endParaRPr lang="ru-RU"/>
        </a:p>
      </dgm:t>
    </dgm:pt>
    <dgm:pt modelId="{2CD64DE5-FE56-41FE-B475-D985BD49F5D6}" type="sibTrans" cxnId="{4B6E2717-A06E-462D-A3D4-7165024149AF}">
      <dgm:prSet/>
      <dgm:spPr/>
      <dgm:t>
        <a:bodyPr/>
        <a:lstStyle/>
        <a:p>
          <a:endParaRPr lang="ru-RU"/>
        </a:p>
      </dgm:t>
    </dgm:pt>
    <dgm:pt modelId="{5CEDCDF0-A44F-4AAC-A9D3-15E95DDAC6B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ru-RU" sz="18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Процентный </a:t>
          </a:r>
          <a:r>
            <a:rPr lang="ru-RU" sz="1800" b="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(20% = 0,02 )</a:t>
          </a:r>
        </a:p>
      </dgm:t>
    </dgm:pt>
    <dgm:pt modelId="{97F2B49E-1F35-4692-AC9A-32CA8535290A}" type="parTrans" cxnId="{B2623458-9256-4D60-A9DC-82B88DE7B57E}">
      <dgm:prSet/>
      <dgm:spPr/>
      <dgm:t>
        <a:bodyPr/>
        <a:lstStyle/>
        <a:p>
          <a:endParaRPr lang="ru-RU"/>
        </a:p>
      </dgm:t>
    </dgm:pt>
    <dgm:pt modelId="{1AF2C671-0352-493C-BB89-670D485B9129}" type="sibTrans" cxnId="{B2623458-9256-4D60-A9DC-82B88DE7B57E}">
      <dgm:prSet/>
      <dgm:spPr/>
      <dgm:t>
        <a:bodyPr/>
        <a:lstStyle/>
        <a:p>
          <a:endParaRPr lang="ru-RU"/>
        </a:p>
      </dgm:t>
    </dgm:pt>
    <dgm:pt modelId="{44EB02BA-6F3A-4C5C-A6B0-8B90A2FA837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</a:bodyPr>
        <a:lstStyle/>
        <a:p>
          <a:pPr marL="0" algn="ctr" defTabSz="914400" rtl="0" eaLnBrk="1" latinLnBrk="0" hangingPunct="1"/>
          <a:r>
            <a:rPr lang="ru-RU" sz="1800" b="1" kern="1200">
              <a:solidFill>
                <a:schemeClr val="dk1"/>
              </a:solidFill>
              <a:latin typeface="+mn-lt"/>
              <a:ea typeface="+mn-ea"/>
              <a:cs typeface="+mn-cs"/>
            </a:rPr>
            <a:t>Дата и время</a:t>
          </a:r>
        </a:p>
      </dgm:t>
    </dgm:pt>
    <dgm:pt modelId="{96979CD0-989C-4E2F-9802-8C8A5E675EA3}" type="parTrans" cxnId="{838BC6B1-AEE7-4312-AEB9-D823776D1722}">
      <dgm:prSet/>
      <dgm:spPr/>
      <dgm:t>
        <a:bodyPr/>
        <a:lstStyle/>
        <a:p>
          <a:endParaRPr lang="ru-RU"/>
        </a:p>
      </dgm:t>
    </dgm:pt>
    <dgm:pt modelId="{6C5DFFAB-9BAC-41BE-8C8F-35F5E0311433}" type="sibTrans" cxnId="{838BC6B1-AEE7-4312-AEB9-D823776D1722}">
      <dgm:prSet/>
      <dgm:spPr/>
      <dgm:t>
        <a:bodyPr/>
        <a:lstStyle/>
        <a:p>
          <a:endParaRPr lang="ru-RU"/>
        </a:p>
      </dgm:t>
    </dgm:pt>
    <dgm:pt modelId="{F32BF87F-2654-4B86-8FAF-634255958430}" type="pres">
      <dgm:prSet presAssocID="{84DE6678-4093-4DDD-8E80-7C26FC815803}" presName="linear" presStyleCnt="0">
        <dgm:presLayoutVars>
          <dgm:animLvl val="lvl"/>
          <dgm:resizeHandles val="exact"/>
        </dgm:presLayoutVars>
      </dgm:prSet>
      <dgm:spPr/>
    </dgm:pt>
    <dgm:pt modelId="{1F3F770B-AA00-4F68-A453-03300CD2C5C4}" type="pres">
      <dgm:prSet presAssocID="{324B213A-D6C4-4C58-B8A7-D857962A8415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0" y="42756"/>
          <a:ext cx="4480547" cy="636480"/>
        </a:xfrm>
        <a:prstGeom prst="roundRect">
          <a:avLst/>
        </a:prstGeom>
      </dgm:spPr>
    </dgm:pt>
    <dgm:pt modelId="{78A78B00-86A5-4DE8-8162-6C3E1BEC9C6D}" type="pres">
      <dgm:prSet presAssocID="{F5C5C31A-EEEF-4C80-9619-0011140EFCAC}" presName="spacer" presStyleCnt="0"/>
      <dgm:spPr/>
    </dgm:pt>
    <dgm:pt modelId="{625AE3E3-25DF-4AE2-AB4B-955D0FF9E556}" type="pres">
      <dgm:prSet presAssocID="{E246BD1A-5679-445F-B0A8-4DD4D2331966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703536"/>
          <a:ext cx="4480547" cy="666900"/>
        </a:xfrm>
        <a:prstGeom prst="roundRect">
          <a:avLst/>
        </a:prstGeom>
      </dgm:spPr>
    </dgm:pt>
    <dgm:pt modelId="{15EA1A50-A4C8-4DEB-9D1A-7ED64774D9D4}" type="pres">
      <dgm:prSet presAssocID="{2CD64DE5-FE56-41FE-B475-D985BD49F5D6}" presName="spacer" presStyleCnt="0"/>
      <dgm:spPr/>
    </dgm:pt>
    <dgm:pt modelId="{CA560331-D939-4751-B3AB-2D87F7BE09AF}" type="pres">
      <dgm:prSet presAssocID="{5CEDCDF0-A44F-4AAC-A9D3-15E95DDAC6BC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1399236"/>
          <a:ext cx="4480547" cy="666900"/>
        </a:xfrm>
        <a:prstGeom prst="roundRect">
          <a:avLst/>
        </a:prstGeom>
      </dgm:spPr>
    </dgm:pt>
    <dgm:pt modelId="{9E47E10A-8FDE-4429-8ED0-3DC74B0489ED}" type="pres">
      <dgm:prSet presAssocID="{1AF2C671-0352-493C-BB89-670D485B9129}" presName="spacer" presStyleCnt="0"/>
      <dgm:spPr/>
    </dgm:pt>
    <dgm:pt modelId="{52B1FB43-392F-46F4-A3C0-72764D1DFB94}" type="pres">
      <dgm:prSet presAssocID="{44EB02BA-6F3A-4C5C-A6B0-8B90A2FA8378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2094936"/>
          <a:ext cx="4480547" cy="666900"/>
        </a:xfrm>
        <a:prstGeom prst="roundRect">
          <a:avLst/>
        </a:prstGeom>
      </dgm:spPr>
    </dgm:pt>
  </dgm:ptLst>
  <dgm:cxnLst>
    <dgm:cxn modelId="{8DA09E0F-A41B-4A0F-A832-8E6D1AD8E1ED}" type="presOf" srcId="{E246BD1A-5679-445F-B0A8-4DD4D2331966}" destId="{625AE3E3-25DF-4AE2-AB4B-955D0FF9E556}" srcOrd="0" destOrd="0" presId="urn:microsoft.com/office/officeart/2005/8/layout/vList2"/>
    <dgm:cxn modelId="{4B6E2717-A06E-462D-A3D4-7165024149AF}" srcId="{84DE6678-4093-4DDD-8E80-7C26FC815803}" destId="{E246BD1A-5679-445F-B0A8-4DD4D2331966}" srcOrd="1" destOrd="0" parTransId="{C2FB93C5-521C-4508-9EBB-AECDE0F1D251}" sibTransId="{2CD64DE5-FE56-41FE-B475-D985BD49F5D6}"/>
    <dgm:cxn modelId="{D185311E-C6B3-40EC-B7EB-D3D61ED9A718}" type="presOf" srcId="{84DE6678-4093-4DDD-8E80-7C26FC815803}" destId="{F32BF87F-2654-4B86-8FAF-634255958430}" srcOrd="0" destOrd="0" presId="urn:microsoft.com/office/officeart/2005/8/layout/vList2"/>
    <dgm:cxn modelId="{4E80682E-810D-4926-A573-1C4AABE88DF5}" srcId="{84DE6678-4093-4DDD-8E80-7C26FC815803}" destId="{324B213A-D6C4-4C58-B8A7-D857962A8415}" srcOrd="0" destOrd="0" parTransId="{DF7388E0-4372-4753-AEFC-EBDBCE497EA1}" sibTransId="{F5C5C31A-EEEF-4C80-9619-0011140EFCAC}"/>
    <dgm:cxn modelId="{3743BD3B-7B19-436F-BE9E-9A3D10955072}" type="presOf" srcId="{324B213A-D6C4-4C58-B8A7-D857962A8415}" destId="{1F3F770B-AA00-4F68-A453-03300CD2C5C4}" srcOrd="0" destOrd="0" presId="urn:microsoft.com/office/officeart/2005/8/layout/vList2"/>
    <dgm:cxn modelId="{B2623458-9256-4D60-A9DC-82B88DE7B57E}" srcId="{84DE6678-4093-4DDD-8E80-7C26FC815803}" destId="{5CEDCDF0-A44F-4AAC-A9D3-15E95DDAC6BC}" srcOrd="2" destOrd="0" parTransId="{97F2B49E-1F35-4692-AC9A-32CA8535290A}" sibTransId="{1AF2C671-0352-493C-BB89-670D485B9129}"/>
    <dgm:cxn modelId="{838BC6B1-AEE7-4312-AEB9-D823776D1722}" srcId="{84DE6678-4093-4DDD-8E80-7C26FC815803}" destId="{44EB02BA-6F3A-4C5C-A6B0-8B90A2FA8378}" srcOrd="3" destOrd="0" parTransId="{96979CD0-989C-4E2F-9802-8C8A5E675EA3}" sibTransId="{6C5DFFAB-9BAC-41BE-8C8F-35F5E0311433}"/>
    <dgm:cxn modelId="{7F6351E1-DF99-4A11-B755-9AD2112F3CAD}" type="presOf" srcId="{44EB02BA-6F3A-4C5C-A6B0-8B90A2FA8378}" destId="{52B1FB43-392F-46F4-A3C0-72764D1DFB94}" srcOrd="0" destOrd="0" presId="urn:microsoft.com/office/officeart/2005/8/layout/vList2"/>
    <dgm:cxn modelId="{71DAB5F4-7249-4773-B284-D79570B689C7}" type="presOf" srcId="{5CEDCDF0-A44F-4AAC-A9D3-15E95DDAC6BC}" destId="{CA560331-D939-4751-B3AB-2D87F7BE09AF}" srcOrd="0" destOrd="0" presId="urn:microsoft.com/office/officeart/2005/8/layout/vList2"/>
    <dgm:cxn modelId="{E44FC2FB-3D32-4636-B8F3-443B372CF1BB}" type="presParOf" srcId="{F32BF87F-2654-4B86-8FAF-634255958430}" destId="{1F3F770B-AA00-4F68-A453-03300CD2C5C4}" srcOrd="0" destOrd="0" presId="urn:microsoft.com/office/officeart/2005/8/layout/vList2"/>
    <dgm:cxn modelId="{3E344F40-9BA4-4764-AB3A-E3FCE374B3C2}" type="presParOf" srcId="{F32BF87F-2654-4B86-8FAF-634255958430}" destId="{78A78B00-86A5-4DE8-8162-6C3E1BEC9C6D}" srcOrd="1" destOrd="0" presId="urn:microsoft.com/office/officeart/2005/8/layout/vList2"/>
    <dgm:cxn modelId="{AEC514E1-CD54-424E-8FD9-0D189453CCC1}" type="presParOf" srcId="{F32BF87F-2654-4B86-8FAF-634255958430}" destId="{625AE3E3-25DF-4AE2-AB4B-955D0FF9E556}" srcOrd="2" destOrd="0" presId="urn:microsoft.com/office/officeart/2005/8/layout/vList2"/>
    <dgm:cxn modelId="{F3CF922F-D884-44A0-8FA4-02CE21E305BB}" type="presParOf" srcId="{F32BF87F-2654-4B86-8FAF-634255958430}" destId="{15EA1A50-A4C8-4DEB-9D1A-7ED64774D9D4}" srcOrd="3" destOrd="0" presId="urn:microsoft.com/office/officeart/2005/8/layout/vList2"/>
    <dgm:cxn modelId="{EF67061C-EFA8-4FE3-B758-E21E6A61E6DB}" type="presParOf" srcId="{F32BF87F-2654-4B86-8FAF-634255958430}" destId="{CA560331-D939-4751-B3AB-2D87F7BE09AF}" srcOrd="4" destOrd="0" presId="urn:microsoft.com/office/officeart/2005/8/layout/vList2"/>
    <dgm:cxn modelId="{2DA0E703-F5A5-4572-B4ED-D242E8D8D6C9}" type="presParOf" srcId="{F32BF87F-2654-4B86-8FAF-634255958430}" destId="{9E47E10A-8FDE-4429-8ED0-3DC74B0489ED}" srcOrd="5" destOrd="0" presId="urn:microsoft.com/office/officeart/2005/8/layout/vList2"/>
    <dgm:cxn modelId="{6D749E9A-46D5-46F8-9EE5-E4976DF96ED1}" type="presParOf" srcId="{F32BF87F-2654-4B86-8FAF-634255958430}" destId="{52B1FB43-392F-46F4-A3C0-72764D1DFB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7EA58-6538-4B8B-8084-3CE969533B6F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584549-854E-4D01-828C-9A918A7207DC}">
      <dgm:prSet custT="1"/>
      <dgm:spPr/>
      <dgm:t>
        <a:bodyPr/>
        <a:lstStyle/>
        <a:p>
          <a:r>
            <a:rPr lang="ru-RU" sz="1400" dirty="0"/>
            <a:t>Строка состояния содержит информацию об активном документе, выбранной команде меню, индикаторах режимов клавиатуры. В ней пользователь получает сообщения о том, как выполнить начатую команду до конца и просмотреть промежуточные результаты некоторых вычислений.</a:t>
          </a:r>
        </a:p>
      </dgm:t>
    </dgm:pt>
    <dgm:pt modelId="{AB65787D-1B79-4BB1-A15D-0F55F68D1EDA}" type="parTrans" cxnId="{15EDBC48-ADEA-4011-9573-0C8B2AC04376}">
      <dgm:prSet/>
      <dgm:spPr/>
      <dgm:t>
        <a:bodyPr/>
        <a:lstStyle/>
        <a:p>
          <a:endParaRPr lang="ru-RU"/>
        </a:p>
      </dgm:t>
    </dgm:pt>
    <dgm:pt modelId="{74277B0E-1BAB-4F5B-990D-01C2D71E8379}" type="sibTrans" cxnId="{15EDBC48-ADEA-4011-9573-0C8B2AC04376}">
      <dgm:prSet/>
      <dgm:spPr/>
      <dgm:t>
        <a:bodyPr/>
        <a:lstStyle/>
        <a:p>
          <a:endParaRPr lang="ru-RU"/>
        </a:p>
      </dgm:t>
    </dgm:pt>
    <dgm:pt modelId="{88BE1115-F557-4156-B542-771656C43BA1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Строка формул показывает формулу (если она присутствует в ячейке) или данные, содержащиеся в активной ячейке. В строке формул можно вводить и редактировать текст, числа и формулы.</a:t>
          </a:r>
        </a:p>
      </dgm:t>
    </dgm:pt>
    <dgm:pt modelId="{4565EEB1-09B4-4888-9B0D-FFCA902D054C}" type="parTrans" cxnId="{C45473A2-5952-4A3D-8A7F-6BC77A0C94CE}">
      <dgm:prSet/>
      <dgm:spPr/>
      <dgm:t>
        <a:bodyPr/>
        <a:lstStyle/>
        <a:p>
          <a:endParaRPr lang="ru-RU"/>
        </a:p>
      </dgm:t>
    </dgm:pt>
    <dgm:pt modelId="{F87086FC-E3BC-4DF4-B8D7-9B8854A4D47E}" type="sibTrans" cxnId="{C45473A2-5952-4A3D-8A7F-6BC77A0C94CE}">
      <dgm:prSet/>
      <dgm:spPr/>
      <dgm:t>
        <a:bodyPr/>
        <a:lstStyle/>
        <a:p>
          <a:endParaRPr lang="ru-RU"/>
        </a:p>
      </dgm:t>
    </dgm:pt>
    <dgm:pt modelId="{4CD857E1-3CF7-4B37-B8B6-B1E8A267DC7F}">
      <dgm:prSet custT="1"/>
      <dgm:spPr/>
      <dgm:t>
        <a:bodyPr/>
        <a:lstStyle/>
        <a:p>
          <a:r>
            <a:rPr lang="ru-RU" sz="1800" dirty="0"/>
            <a:t>В активную ячейку можно вводить и редактировать данные непосредственно в ячейке или в строке формул.</a:t>
          </a:r>
        </a:p>
      </dgm:t>
    </dgm:pt>
    <dgm:pt modelId="{72DAF3AB-30BF-4871-B970-72B7966086DB}" type="parTrans" cxnId="{6BC9F8ED-0429-4B2F-B668-B71476DD061A}">
      <dgm:prSet/>
      <dgm:spPr/>
      <dgm:t>
        <a:bodyPr/>
        <a:lstStyle/>
        <a:p>
          <a:endParaRPr lang="ru-RU"/>
        </a:p>
      </dgm:t>
    </dgm:pt>
    <dgm:pt modelId="{9A7AD361-0361-4E8A-BE69-584F03129A5A}" type="sibTrans" cxnId="{6BC9F8ED-0429-4B2F-B668-B71476DD061A}">
      <dgm:prSet/>
      <dgm:spPr/>
      <dgm:t>
        <a:bodyPr/>
        <a:lstStyle/>
        <a:p>
          <a:endParaRPr lang="ru-RU"/>
        </a:p>
      </dgm:t>
    </dgm:pt>
    <dgm:pt modelId="{02BE9A67-FB82-4B30-80CD-6872C114A927}">
      <dgm:prSet/>
      <dgm:spPr/>
      <dgm:t>
        <a:bodyPr/>
        <a:lstStyle/>
        <a:p>
          <a:r>
            <a:rPr lang="ru-RU" dirty="0"/>
            <a:t>Кнопки прокрутки слева внизу окна используются для просмотра ярлыков листов и для перемещения между листами в рабочей книге, содержащей большое количество листов.</a:t>
          </a:r>
        </a:p>
      </dgm:t>
    </dgm:pt>
    <dgm:pt modelId="{1CF1FFA1-A1B3-4D6C-9706-D070E2A96602}" type="parTrans" cxnId="{1B1DDED2-A4A4-4809-B84C-A09DD11A417A}">
      <dgm:prSet/>
      <dgm:spPr/>
      <dgm:t>
        <a:bodyPr/>
        <a:lstStyle/>
        <a:p>
          <a:endParaRPr lang="ru-RU"/>
        </a:p>
      </dgm:t>
    </dgm:pt>
    <dgm:pt modelId="{4B2528EA-AD17-480F-8BE1-C394C853BD08}" type="sibTrans" cxnId="{1B1DDED2-A4A4-4809-B84C-A09DD11A417A}">
      <dgm:prSet/>
      <dgm:spPr/>
      <dgm:t>
        <a:bodyPr/>
        <a:lstStyle/>
        <a:p>
          <a:endParaRPr lang="ru-RU"/>
        </a:p>
      </dgm:t>
    </dgm:pt>
    <dgm:pt modelId="{9D1B13F4-7153-4A1B-8EF2-DACBB95F2646}" type="pres">
      <dgm:prSet presAssocID="{0907EA58-6538-4B8B-8084-3CE969533B6F}" presName="linearFlow" presStyleCnt="0">
        <dgm:presLayoutVars>
          <dgm:dir/>
          <dgm:resizeHandles val="exact"/>
        </dgm:presLayoutVars>
      </dgm:prSet>
      <dgm:spPr/>
    </dgm:pt>
    <dgm:pt modelId="{A431B672-EB2C-45AF-92F2-7E937F26EAF3}" type="pres">
      <dgm:prSet presAssocID="{31584549-854E-4D01-828C-9A918A7207DC}" presName="composite" presStyleCnt="0"/>
      <dgm:spPr/>
    </dgm:pt>
    <dgm:pt modelId="{42AF29A3-961A-4934-BD30-4FDFB75A8A43}" type="pres">
      <dgm:prSet presAssocID="{31584549-854E-4D01-828C-9A918A7207D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Направленный вправо указательный палец, тыльная сторона руки "/>
        </a:ext>
      </dgm:extLst>
    </dgm:pt>
    <dgm:pt modelId="{D4DC5993-1666-4CE3-B499-D8185E7819B9}" type="pres">
      <dgm:prSet presAssocID="{31584549-854E-4D01-828C-9A918A7207DC}" presName="txShp" presStyleLbl="node1" presStyleIdx="0" presStyleCnt="4" custScaleY="132711">
        <dgm:presLayoutVars>
          <dgm:bulletEnabled val="1"/>
        </dgm:presLayoutVars>
      </dgm:prSet>
      <dgm:spPr/>
    </dgm:pt>
    <dgm:pt modelId="{B79CD763-B11B-47CC-AF91-DE8299DB41C2}" type="pres">
      <dgm:prSet presAssocID="{74277B0E-1BAB-4F5B-990D-01C2D71E8379}" presName="spacing" presStyleCnt="0"/>
      <dgm:spPr/>
    </dgm:pt>
    <dgm:pt modelId="{DEF1B1F1-C0C0-428B-9EFB-D2B48D0F85CF}" type="pres">
      <dgm:prSet presAssocID="{88BE1115-F557-4156-B542-771656C43BA1}" presName="composite" presStyleCnt="0"/>
      <dgm:spPr/>
    </dgm:pt>
    <dgm:pt modelId="{1FB7F1AD-7819-40A8-A607-D3E8F9711FD8}" type="pres">
      <dgm:prSet presAssocID="{88BE1115-F557-4156-B542-771656C43BA1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Направленный вправо указательный палец, тыльная сторона руки "/>
        </a:ext>
      </dgm:extLst>
    </dgm:pt>
    <dgm:pt modelId="{B178C65C-E869-4858-A2A3-F99CD06AEEB6}" type="pres">
      <dgm:prSet presAssocID="{88BE1115-F557-4156-B542-771656C43BA1}" presName="txShp" presStyleLbl="node1" presStyleIdx="1" presStyleCnt="4">
        <dgm:presLayoutVars>
          <dgm:bulletEnabled val="1"/>
        </dgm:presLayoutVars>
      </dgm:prSet>
      <dgm:spPr/>
    </dgm:pt>
    <dgm:pt modelId="{DDC1848D-8F30-4952-A868-2438E6355DFA}" type="pres">
      <dgm:prSet presAssocID="{F87086FC-E3BC-4DF4-B8D7-9B8854A4D47E}" presName="spacing" presStyleCnt="0"/>
      <dgm:spPr/>
    </dgm:pt>
    <dgm:pt modelId="{5DD28402-B8AD-4624-BA05-1108EFF04D97}" type="pres">
      <dgm:prSet presAssocID="{4CD857E1-3CF7-4B37-B8B6-B1E8A267DC7F}" presName="composite" presStyleCnt="0"/>
      <dgm:spPr/>
    </dgm:pt>
    <dgm:pt modelId="{E0C6D852-B9AA-47C5-A75E-6C0ED468961A}" type="pres">
      <dgm:prSet presAssocID="{4CD857E1-3CF7-4B37-B8B6-B1E8A267DC7F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Направленный вправо указательный палец, тыльная сторона руки "/>
        </a:ext>
      </dgm:extLst>
    </dgm:pt>
    <dgm:pt modelId="{E05F7A2F-6E81-4833-A535-7F38E32CEABD}" type="pres">
      <dgm:prSet presAssocID="{4CD857E1-3CF7-4B37-B8B6-B1E8A267DC7F}" presName="txShp" presStyleLbl="node1" presStyleIdx="2" presStyleCnt="4">
        <dgm:presLayoutVars>
          <dgm:bulletEnabled val="1"/>
        </dgm:presLayoutVars>
      </dgm:prSet>
      <dgm:spPr/>
    </dgm:pt>
    <dgm:pt modelId="{87E87606-7B2C-4A51-96BE-B752E7FB1A91}" type="pres">
      <dgm:prSet presAssocID="{9A7AD361-0361-4E8A-BE69-584F03129A5A}" presName="spacing" presStyleCnt="0"/>
      <dgm:spPr/>
    </dgm:pt>
    <dgm:pt modelId="{57D316EF-5CE8-45D0-B5C8-7675CB477CED}" type="pres">
      <dgm:prSet presAssocID="{02BE9A67-FB82-4B30-80CD-6872C114A927}" presName="composite" presStyleCnt="0"/>
      <dgm:spPr/>
    </dgm:pt>
    <dgm:pt modelId="{CE8DFAA6-1528-43B8-BEA1-22FF5AAA7930}" type="pres">
      <dgm:prSet presAssocID="{02BE9A67-FB82-4B30-80CD-6872C114A927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Направленный вправо указательный палец, тыльная сторона руки "/>
        </a:ext>
      </dgm:extLst>
    </dgm:pt>
    <dgm:pt modelId="{15D0F2BA-3A47-4A9E-9975-1AC926D11784}" type="pres">
      <dgm:prSet presAssocID="{02BE9A67-FB82-4B30-80CD-6872C114A927}" presName="txShp" presStyleLbl="node1" presStyleIdx="3" presStyleCnt="4">
        <dgm:presLayoutVars>
          <dgm:bulletEnabled val="1"/>
        </dgm:presLayoutVars>
      </dgm:prSet>
      <dgm:spPr/>
    </dgm:pt>
  </dgm:ptLst>
  <dgm:cxnLst>
    <dgm:cxn modelId="{A5A11411-835E-4484-AE32-DB8D4AB3D91A}" type="presOf" srcId="{02BE9A67-FB82-4B30-80CD-6872C114A927}" destId="{15D0F2BA-3A47-4A9E-9975-1AC926D11784}" srcOrd="0" destOrd="0" presId="urn:microsoft.com/office/officeart/2005/8/layout/vList3"/>
    <dgm:cxn modelId="{15EDBC48-ADEA-4011-9573-0C8B2AC04376}" srcId="{0907EA58-6538-4B8B-8084-3CE969533B6F}" destId="{31584549-854E-4D01-828C-9A918A7207DC}" srcOrd="0" destOrd="0" parTransId="{AB65787D-1B79-4BB1-A15D-0F55F68D1EDA}" sibTransId="{74277B0E-1BAB-4F5B-990D-01C2D71E8379}"/>
    <dgm:cxn modelId="{8249A15A-0621-4BFF-A5F3-F7E12BE24836}" type="presOf" srcId="{88BE1115-F557-4156-B542-771656C43BA1}" destId="{B178C65C-E869-4858-A2A3-F99CD06AEEB6}" srcOrd="0" destOrd="0" presId="urn:microsoft.com/office/officeart/2005/8/layout/vList3"/>
    <dgm:cxn modelId="{C45473A2-5952-4A3D-8A7F-6BC77A0C94CE}" srcId="{0907EA58-6538-4B8B-8084-3CE969533B6F}" destId="{88BE1115-F557-4156-B542-771656C43BA1}" srcOrd="1" destOrd="0" parTransId="{4565EEB1-09B4-4888-9B0D-FFCA902D054C}" sibTransId="{F87086FC-E3BC-4DF4-B8D7-9B8854A4D47E}"/>
    <dgm:cxn modelId="{BDB0C5C3-5F2A-4B45-94A2-F9508229709B}" type="presOf" srcId="{4CD857E1-3CF7-4B37-B8B6-B1E8A267DC7F}" destId="{E05F7A2F-6E81-4833-A535-7F38E32CEABD}" srcOrd="0" destOrd="0" presId="urn:microsoft.com/office/officeart/2005/8/layout/vList3"/>
    <dgm:cxn modelId="{1A01DECF-B67B-4896-8038-4EF1585D62BF}" type="presOf" srcId="{31584549-854E-4D01-828C-9A918A7207DC}" destId="{D4DC5993-1666-4CE3-B499-D8185E7819B9}" srcOrd="0" destOrd="0" presId="urn:microsoft.com/office/officeart/2005/8/layout/vList3"/>
    <dgm:cxn modelId="{1B1DDED2-A4A4-4809-B84C-A09DD11A417A}" srcId="{0907EA58-6538-4B8B-8084-3CE969533B6F}" destId="{02BE9A67-FB82-4B30-80CD-6872C114A927}" srcOrd="3" destOrd="0" parTransId="{1CF1FFA1-A1B3-4D6C-9706-D070E2A96602}" sibTransId="{4B2528EA-AD17-480F-8BE1-C394C853BD08}"/>
    <dgm:cxn modelId="{6BC9F8ED-0429-4B2F-B668-B71476DD061A}" srcId="{0907EA58-6538-4B8B-8084-3CE969533B6F}" destId="{4CD857E1-3CF7-4B37-B8B6-B1E8A267DC7F}" srcOrd="2" destOrd="0" parTransId="{72DAF3AB-30BF-4871-B970-72B7966086DB}" sibTransId="{9A7AD361-0361-4E8A-BE69-584F03129A5A}"/>
    <dgm:cxn modelId="{686C43F7-F790-43B2-BA7E-A29B865FE396}" type="presOf" srcId="{0907EA58-6538-4B8B-8084-3CE969533B6F}" destId="{9D1B13F4-7153-4A1B-8EF2-DACBB95F2646}" srcOrd="0" destOrd="0" presId="urn:microsoft.com/office/officeart/2005/8/layout/vList3"/>
    <dgm:cxn modelId="{5C1F3E7E-8305-4520-9202-133473D10324}" type="presParOf" srcId="{9D1B13F4-7153-4A1B-8EF2-DACBB95F2646}" destId="{A431B672-EB2C-45AF-92F2-7E937F26EAF3}" srcOrd="0" destOrd="0" presId="urn:microsoft.com/office/officeart/2005/8/layout/vList3"/>
    <dgm:cxn modelId="{33809AD9-673D-4490-901E-0B18E2284108}" type="presParOf" srcId="{A431B672-EB2C-45AF-92F2-7E937F26EAF3}" destId="{42AF29A3-961A-4934-BD30-4FDFB75A8A43}" srcOrd="0" destOrd="0" presId="urn:microsoft.com/office/officeart/2005/8/layout/vList3"/>
    <dgm:cxn modelId="{BD147BDB-88FC-4FDF-9F38-BDE2C57D6D4C}" type="presParOf" srcId="{A431B672-EB2C-45AF-92F2-7E937F26EAF3}" destId="{D4DC5993-1666-4CE3-B499-D8185E7819B9}" srcOrd="1" destOrd="0" presId="urn:microsoft.com/office/officeart/2005/8/layout/vList3"/>
    <dgm:cxn modelId="{AD0F402B-4EB5-4EA5-8A89-50E8FE55832E}" type="presParOf" srcId="{9D1B13F4-7153-4A1B-8EF2-DACBB95F2646}" destId="{B79CD763-B11B-47CC-AF91-DE8299DB41C2}" srcOrd="1" destOrd="0" presId="urn:microsoft.com/office/officeart/2005/8/layout/vList3"/>
    <dgm:cxn modelId="{BE0157FF-46DD-4025-8BED-D3C5B9D39D74}" type="presParOf" srcId="{9D1B13F4-7153-4A1B-8EF2-DACBB95F2646}" destId="{DEF1B1F1-C0C0-428B-9EFB-D2B48D0F85CF}" srcOrd="2" destOrd="0" presId="urn:microsoft.com/office/officeart/2005/8/layout/vList3"/>
    <dgm:cxn modelId="{7ECDEA77-7192-40C8-843A-2CA5F6CB71C5}" type="presParOf" srcId="{DEF1B1F1-C0C0-428B-9EFB-D2B48D0F85CF}" destId="{1FB7F1AD-7819-40A8-A607-D3E8F9711FD8}" srcOrd="0" destOrd="0" presId="urn:microsoft.com/office/officeart/2005/8/layout/vList3"/>
    <dgm:cxn modelId="{58C74868-C2E3-493D-821B-B90E3E638C85}" type="presParOf" srcId="{DEF1B1F1-C0C0-428B-9EFB-D2B48D0F85CF}" destId="{B178C65C-E869-4858-A2A3-F99CD06AEEB6}" srcOrd="1" destOrd="0" presId="urn:microsoft.com/office/officeart/2005/8/layout/vList3"/>
    <dgm:cxn modelId="{7632B354-946A-42E2-B4A8-AB870FEFE3BA}" type="presParOf" srcId="{9D1B13F4-7153-4A1B-8EF2-DACBB95F2646}" destId="{DDC1848D-8F30-4952-A868-2438E6355DFA}" srcOrd="3" destOrd="0" presId="urn:microsoft.com/office/officeart/2005/8/layout/vList3"/>
    <dgm:cxn modelId="{E55FF514-BB99-4024-B07B-5EF1E53C70E5}" type="presParOf" srcId="{9D1B13F4-7153-4A1B-8EF2-DACBB95F2646}" destId="{5DD28402-B8AD-4624-BA05-1108EFF04D97}" srcOrd="4" destOrd="0" presId="urn:microsoft.com/office/officeart/2005/8/layout/vList3"/>
    <dgm:cxn modelId="{7BA37ADF-B1F5-4DC0-9C02-45326FD8B072}" type="presParOf" srcId="{5DD28402-B8AD-4624-BA05-1108EFF04D97}" destId="{E0C6D852-B9AA-47C5-A75E-6C0ED468961A}" srcOrd="0" destOrd="0" presId="urn:microsoft.com/office/officeart/2005/8/layout/vList3"/>
    <dgm:cxn modelId="{6CE68A0F-314A-418D-8C42-0E8FF4E6812F}" type="presParOf" srcId="{5DD28402-B8AD-4624-BA05-1108EFF04D97}" destId="{E05F7A2F-6E81-4833-A535-7F38E32CEABD}" srcOrd="1" destOrd="0" presId="urn:microsoft.com/office/officeart/2005/8/layout/vList3"/>
    <dgm:cxn modelId="{B08778B1-1CF2-4542-8864-65D7BFF6076B}" type="presParOf" srcId="{9D1B13F4-7153-4A1B-8EF2-DACBB95F2646}" destId="{87E87606-7B2C-4A51-96BE-B752E7FB1A91}" srcOrd="5" destOrd="0" presId="urn:microsoft.com/office/officeart/2005/8/layout/vList3"/>
    <dgm:cxn modelId="{EFFF17D6-C018-41CA-9500-56169D95AC6A}" type="presParOf" srcId="{9D1B13F4-7153-4A1B-8EF2-DACBB95F2646}" destId="{57D316EF-5CE8-45D0-B5C8-7675CB477CED}" srcOrd="6" destOrd="0" presId="urn:microsoft.com/office/officeart/2005/8/layout/vList3"/>
    <dgm:cxn modelId="{29D3207B-30CA-45DE-AE86-AD6B9B3C0287}" type="presParOf" srcId="{57D316EF-5CE8-45D0-B5C8-7675CB477CED}" destId="{CE8DFAA6-1528-43B8-BEA1-22FF5AAA7930}" srcOrd="0" destOrd="0" presId="urn:microsoft.com/office/officeart/2005/8/layout/vList3"/>
    <dgm:cxn modelId="{F1078F28-846A-43F2-AB5E-95AD07BD5225}" type="presParOf" srcId="{57D316EF-5CE8-45D0-B5C8-7675CB477CED}" destId="{15D0F2BA-3A47-4A9E-9975-1AC926D117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91666-8758-480D-B2F6-3FFDE504F2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C8D8490D-A868-46A9-A086-F39CF2275C14}">
      <dgm:prSet custT="1"/>
      <dgm:spPr/>
      <dgm:t>
        <a:bodyPr/>
        <a:lstStyle/>
        <a:p>
          <a:r>
            <a:rPr lang="ru-RU" sz="1800" dirty="0"/>
            <a:t>Кликните по ячейке, чтобы выделить ее</a:t>
          </a:r>
          <a:r>
            <a:rPr lang="ru-RU" sz="500" dirty="0"/>
            <a:t>.</a:t>
          </a:r>
        </a:p>
      </dgm:t>
    </dgm:pt>
    <dgm:pt modelId="{0B9CC366-EF51-4C5C-8590-D4250ACB76FF}" type="parTrans" cxnId="{691516C9-4BBF-4B6A-BB65-A5F49925D560}">
      <dgm:prSet/>
      <dgm:spPr/>
      <dgm:t>
        <a:bodyPr/>
        <a:lstStyle/>
        <a:p>
          <a:endParaRPr lang="ru-RU"/>
        </a:p>
      </dgm:t>
    </dgm:pt>
    <dgm:pt modelId="{3BDA6AF1-B2DD-43BA-BB04-354FEDE0F35F}" type="sibTrans" cxnId="{691516C9-4BBF-4B6A-BB65-A5F49925D560}">
      <dgm:prSet/>
      <dgm:spPr/>
      <dgm:t>
        <a:bodyPr/>
        <a:lstStyle/>
        <a:p>
          <a:endParaRPr lang="ru-RU"/>
        </a:p>
      </dgm:t>
    </dgm:pt>
    <dgm:pt modelId="{E0BC6BA6-0860-4C2B-8F02-041CAF744777}">
      <dgm:prSet custT="1"/>
      <dgm:spPr/>
      <dgm:t>
        <a:bodyPr/>
        <a:lstStyle/>
        <a:p>
          <a:r>
            <a:rPr lang="ru-RU" sz="1800" dirty="0"/>
            <a:t>Введите содержимое в выбранную ячейку с помощью клавиатуры. Оно появится в ячейке и строке формул. </a:t>
          </a:r>
        </a:p>
      </dgm:t>
    </dgm:pt>
    <dgm:pt modelId="{FC16F265-487D-47C3-AED5-C1AC3724835C}" type="parTrans" cxnId="{8393E81F-EF45-49EA-A23C-F5B34F192CA1}">
      <dgm:prSet/>
      <dgm:spPr/>
      <dgm:t>
        <a:bodyPr/>
        <a:lstStyle/>
        <a:p>
          <a:endParaRPr lang="ru-RU"/>
        </a:p>
      </dgm:t>
    </dgm:pt>
    <dgm:pt modelId="{DF18B777-C0AF-4F07-A496-014E1E68CB59}" type="sibTrans" cxnId="{8393E81F-EF45-49EA-A23C-F5B34F192CA1}">
      <dgm:prSet/>
      <dgm:spPr/>
      <dgm:t>
        <a:bodyPr/>
        <a:lstStyle/>
        <a:p>
          <a:endParaRPr lang="ru-RU"/>
        </a:p>
      </dgm:t>
    </dgm:pt>
    <dgm:pt modelId="{00F562C1-CEAD-4443-AB45-7FBFD5D382FB}" type="pres">
      <dgm:prSet presAssocID="{0CF91666-8758-480D-B2F6-3FFDE504F202}" presName="linear" presStyleCnt="0">
        <dgm:presLayoutVars>
          <dgm:animLvl val="lvl"/>
          <dgm:resizeHandles val="exact"/>
        </dgm:presLayoutVars>
      </dgm:prSet>
      <dgm:spPr/>
    </dgm:pt>
    <dgm:pt modelId="{61171016-BF88-4A9B-83FF-23E888144379}" type="pres">
      <dgm:prSet presAssocID="{C8D8490D-A868-46A9-A086-F39CF2275C14}" presName="parentText" presStyleLbl="node1" presStyleIdx="0" presStyleCnt="2" custLinFactNeighborX="-384" custLinFactNeighborY="-10449">
        <dgm:presLayoutVars>
          <dgm:chMax val="0"/>
          <dgm:bulletEnabled val="1"/>
        </dgm:presLayoutVars>
      </dgm:prSet>
      <dgm:spPr/>
    </dgm:pt>
    <dgm:pt modelId="{2E1F4674-0D1E-42DE-B317-E1C836354DF8}" type="pres">
      <dgm:prSet presAssocID="{3BDA6AF1-B2DD-43BA-BB04-354FEDE0F35F}" presName="spacer" presStyleCnt="0"/>
      <dgm:spPr/>
    </dgm:pt>
    <dgm:pt modelId="{83720C44-F706-402A-B6E3-98B50CC3D028}" type="pres">
      <dgm:prSet presAssocID="{E0BC6BA6-0860-4C2B-8F02-041CAF74477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93E81F-EF45-49EA-A23C-F5B34F192CA1}" srcId="{0CF91666-8758-480D-B2F6-3FFDE504F202}" destId="{E0BC6BA6-0860-4C2B-8F02-041CAF744777}" srcOrd="1" destOrd="0" parTransId="{FC16F265-487D-47C3-AED5-C1AC3724835C}" sibTransId="{DF18B777-C0AF-4F07-A496-014E1E68CB59}"/>
    <dgm:cxn modelId="{0C8DAF2C-5FA3-40B2-89E4-06DAC0D139C5}" type="presOf" srcId="{E0BC6BA6-0860-4C2B-8F02-041CAF744777}" destId="{83720C44-F706-402A-B6E3-98B50CC3D028}" srcOrd="0" destOrd="0" presId="urn:microsoft.com/office/officeart/2005/8/layout/vList2"/>
    <dgm:cxn modelId="{D8281F7C-1117-466D-BD28-E0B65718B13E}" type="presOf" srcId="{C8D8490D-A868-46A9-A086-F39CF2275C14}" destId="{61171016-BF88-4A9B-83FF-23E888144379}" srcOrd="0" destOrd="0" presId="urn:microsoft.com/office/officeart/2005/8/layout/vList2"/>
    <dgm:cxn modelId="{F2BA9280-F015-4031-9CB9-19C01161B0FC}" type="presOf" srcId="{0CF91666-8758-480D-B2F6-3FFDE504F202}" destId="{00F562C1-CEAD-4443-AB45-7FBFD5D382FB}" srcOrd="0" destOrd="0" presId="urn:microsoft.com/office/officeart/2005/8/layout/vList2"/>
    <dgm:cxn modelId="{691516C9-4BBF-4B6A-BB65-A5F49925D560}" srcId="{0CF91666-8758-480D-B2F6-3FFDE504F202}" destId="{C8D8490D-A868-46A9-A086-F39CF2275C14}" srcOrd="0" destOrd="0" parTransId="{0B9CC366-EF51-4C5C-8590-D4250ACB76FF}" sibTransId="{3BDA6AF1-B2DD-43BA-BB04-354FEDE0F35F}"/>
    <dgm:cxn modelId="{49B566C2-ACDC-45BD-8452-5953B7428962}" type="presParOf" srcId="{00F562C1-CEAD-4443-AB45-7FBFD5D382FB}" destId="{61171016-BF88-4A9B-83FF-23E888144379}" srcOrd="0" destOrd="0" presId="urn:microsoft.com/office/officeart/2005/8/layout/vList2"/>
    <dgm:cxn modelId="{1B014C68-EF67-47A8-88A7-524BC5039FDB}" type="presParOf" srcId="{00F562C1-CEAD-4443-AB45-7FBFD5D382FB}" destId="{2E1F4674-0D1E-42DE-B317-E1C836354DF8}" srcOrd="1" destOrd="0" presId="urn:microsoft.com/office/officeart/2005/8/layout/vList2"/>
    <dgm:cxn modelId="{E3369298-29A4-4965-9776-296BC4CA6229}" type="presParOf" srcId="{00F562C1-CEAD-4443-AB45-7FBFD5D382FB}" destId="{83720C44-F706-402A-B6E3-98B50CC3D02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5B147B-2588-4604-9EFD-DE151F3D42B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8F92C-1551-4357-A9FF-68B5F348EDD2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Выделите ячейки, которые хотите скопировать.</a:t>
          </a:r>
        </a:p>
      </dgm:t>
    </dgm:pt>
    <dgm:pt modelId="{30815F93-67DE-4F0E-9BDC-76130A3F2997}" type="parTrans" cxnId="{7E464F28-E09C-4DDE-8FAF-3E9D5293C016}">
      <dgm:prSet/>
      <dgm:spPr/>
      <dgm:t>
        <a:bodyPr/>
        <a:lstStyle/>
        <a:p>
          <a:endParaRPr lang="ru-RU"/>
        </a:p>
      </dgm:t>
    </dgm:pt>
    <dgm:pt modelId="{870B4279-ACF3-4A93-841B-C7D362BE5F50}" type="sibTrans" cxnId="{7E464F28-E09C-4DDE-8FAF-3E9D5293C016}">
      <dgm:prSet/>
      <dgm:spPr/>
      <dgm:t>
        <a:bodyPr/>
        <a:lstStyle/>
        <a:p>
          <a:endParaRPr lang="ru-RU"/>
        </a:p>
      </dgm:t>
    </dgm:pt>
    <dgm:pt modelId="{5991EC67-9698-4418-9C70-7A8B70126AD9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Кликните по команде «Копировать». Граница выделенных ячеек примет другой вид.</a:t>
          </a:r>
        </a:p>
      </dgm:t>
    </dgm:pt>
    <dgm:pt modelId="{573B1A34-4679-4450-9EC6-4283A59ECEDD}" type="parTrans" cxnId="{3A8CC67B-77A3-4178-8C92-A8451038F530}">
      <dgm:prSet/>
      <dgm:spPr/>
      <dgm:t>
        <a:bodyPr/>
        <a:lstStyle/>
        <a:p>
          <a:endParaRPr lang="ru-RU"/>
        </a:p>
      </dgm:t>
    </dgm:pt>
    <dgm:pt modelId="{5B1B0CB2-097A-46FF-8CD9-D75F4D4E22ED}" type="sibTrans" cxnId="{3A8CC67B-77A3-4178-8C92-A8451038F530}">
      <dgm:prSet/>
      <dgm:spPr/>
      <dgm:t>
        <a:bodyPr/>
        <a:lstStyle/>
        <a:p>
          <a:endParaRPr lang="ru-RU"/>
        </a:p>
      </dgm:t>
    </dgm:pt>
    <dgm:pt modelId="{08732A57-105E-4048-AAEC-DF88A589B38D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Выделите ячейку или ячейки, в которые хотите вставить содержимое.</a:t>
          </a:r>
        </a:p>
      </dgm:t>
    </dgm:pt>
    <dgm:pt modelId="{995672D7-F45E-4615-AED2-0629DD2F3E08}" type="parTrans" cxnId="{BE5E2A3D-44A5-429E-87EA-69AB4143BC91}">
      <dgm:prSet/>
      <dgm:spPr/>
      <dgm:t>
        <a:bodyPr/>
        <a:lstStyle/>
        <a:p>
          <a:endParaRPr lang="ru-RU"/>
        </a:p>
      </dgm:t>
    </dgm:pt>
    <dgm:pt modelId="{3D9B47A6-EE2E-4F2B-9CD8-42423EF4B26F}" type="sibTrans" cxnId="{BE5E2A3D-44A5-429E-87EA-69AB4143BC91}">
      <dgm:prSet/>
      <dgm:spPr/>
      <dgm:t>
        <a:bodyPr/>
        <a:lstStyle/>
        <a:p>
          <a:endParaRPr lang="ru-RU"/>
        </a:p>
      </dgm:t>
    </dgm:pt>
    <dgm:pt modelId="{277B0C0C-5E30-4BD9-86FB-F8D688E63138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Кликните по команде «Вставить».</a:t>
          </a:r>
        </a:p>
      </dgm:t>
    </dgm:pt>
    <dgm:pt modelId="{00050FCF-7A9F-4B19-B00F-57AF259B0893}" type="parTrans" cxnId="{ACAE45EE-C9AE-4CB7-8C21-2E68EE3114DE}">
      <dgm:prSet/>
      <dgm:spPr/>
      <dgm:t>
        <a:bodyPr/>
        <a:lstStyle/>
        <a:p>
          <a:endParaRPr lang="ru-RU"/>
        </a:p>
      </dgm:t>
    </dgm:pt>
    <dgm:pt modelId="{A55A47AE-99D6-48F4-A4AB-15C36DE72277}" type="sibTrans" cxnId="{ACAE45EE-C9AE-4CB7-8C21-2E68EE3114DE}">
      <dgm:prSet/>
      <dgm:spPr/>
      <dgm:t>
        <a:bodyPr/>
        <a:lstStyle/>
        <a:p>
          <a:endParaRPr lang="ru-RU"/>
        </a:p>
      </dgm:t>
    </dgm:pt>
    <dgm:pt modelId="{AD095009-0F9B-4A3C-9ECD-0354B6C91FA3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Скопированное содержимое будет вставлено в выделенные ячейки.</a:t>
          </a:r>
        </a:p>
      </dgm:t>
    </dgm:pt>
    <dgm:pt modelId="{55B63EDD-6215-4FA3-854D-9F127D050AC1}" type="parTrans" cxnId="{18C70823-23C8-4450-A3C9-CF60597092AA}">
      <dgm:prSet/>
      <dgm:spPr/>
      <dgm:t>
        <a:bodyPr/>
        <a:lstStyle/>
        <a:p>
          <a:endParaRPr lang="ru-RU"/>
        </a:p>
      </dgm:t>
    </dgm:pt>
    <dgm:pt modelId="{B72E0F6F-E3A4-4B4A-A7D8-84973C2D7C44}" type="sibTrans" cxnId="{18C70823-23C8-4450-A3C9-CF60597092AA}">
      <dgm:prSet/>
      <dgm:spPr/>
      <dgm:t>
        <a:bodyPr/>
        <a:lstStyle/>
        <a:p>
          <a:endParaRPr lang="ru-RU"/>
        </a:p>
      </dgm:t>
    </dgm:pt>
    <dgm:pt modelId="{F77E1918-73BB-4039-8859-B6B53683C512}">
      <dgm:prSet custT="1"/>
      <dgm:spPr/>
      <dgm:t>
        <a:bodyPr/>
        <a:lstStyle/>
        <a:p>
          <a:r>
            <a:rPr lang="ru-RU" sz="1800" b="1" u="sng" dirty="0">
              <a:latin typeface="Arial" panose="020B0604020202020204" pitchFamily="34" charset="0"/>
              <a:cs typeface="Arial" panose="020B0604020202020204" pitchFamily="34" charset="0"/>
            </a:rPr>
            <a:t>Чтобы скопировать и вставить содержимое ячеек:</a:t>
          </a:r>
        </a:p>
      </dgm:t>
    </dgm:pt>
    <dgm:pt modelId="{B0CD5EB1-1DA0-44E5-8512-7F001D9F959D}" type="parTrans" cxnId="{EDA0B3D4-97BE-4C8C-A3C2-CF5C797438A4}">
      <dgm:prSet/>
      <dgm:spPr/>
      <dgm:t>
        <a:bodyPr/>
        <a:lstStyle/>
        <a:p>
          <a:endParaRPr lang="ru-RU"/>
        </a:p>
      </dgm:t>
    </dgm:pt>
    <dgm:pt modelId="{C6C81C53-98B0-48DF-A0D5-897AEF7668DD}" type="sibTrans" cxnId="{EDA0B3D4-97BE-4C8C-A3C2-CF5C797438A4}">
      <dgm:prSet/>
      <dgm:spPr/>
      <dgm:t>
        <a:bodyPr/>
        <a:lstStyle/>
        <a:p>
          <a:endParaRPr lang="ru-RU"/>
        </a:p>
      </dgm:t>
    </dgm:pt>
    <dgm:pt modelId="{98E3266C-0486-4FD1-B249-042C05DAF5F2}" type="pres">
      <dgm:prSet presAssocID="{585B147B-2588-4604-9EFD-DE151F3D42BB}" presName="linear" presStyleCnt="0">
        <dgm:presLayoutVars>
          <dgm:animLvl val="lvl"/>
          <dgm:resizeHandles val="exact"/>
        </dgm:presLayoutVars>
      </dgm:prSet>
      <dgm:spPr/>
    </dgm:pt>
    <dgm:pt modelId="{779775EE-6E1F-4947-ABB1-08A0164AAE6C}" type="pres">
      <dgm:prSet presAssocID="{F77E1918-73BB-4039-8859-B6B53683C512}" presName="parentText" presStyleLbl="node1" presStyleIdx="0" presStyleCnt="6" custLinFactNeighborX="-457" custLinFactNeighborY="48781">
        <dgm:presLayoutVars>
          <dgm:chMax val="0"/>
          <dgm:bulletEnabled val="1"/>
        </dgm:presLayoutVars>
      </dgm:prSet>
      <dgm:spPr/>
    </dgm:pt>
    <dgm:pt modelId="{D19E96FF-F846-48EA-97D0-7AEEE2725E4B}" type="pres">
      <dgm:prSet presAssocID="{C6C81C53-98B0-48DF-A0D5-897AEF7668DD}" presName="spacer" presStyleCnt="0"/>
      <dgm:spPr/>
    </dgm:pt>
    <dgm:pt modelId="{9C928CAD-5469-4267-BD15-78FA93D5E975}" type="pres">
      <dgm:prSet presAssocID="{3208F92C-1551-4357-A9FF-68B5F348ED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3A67DDC-E111-4BF2-A50C-C9488AEA8052}" type="pres">
      <dgm:prSet presAssocID="{870B4279-ACF3-4A93-841B-C7D362BE5F50}" presName="spacer" presStyleCnt="0"/>
      <dgm:spPr/>
    </dgm:pt>
    <dgm:pt modelId="{DB695655-E2E6-4000-BECD-E0431AD7D344}" type="pres">
      <dgm:prSet presAssocID="{5991EC67-9698-4418-9C70-7A8B70126AD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3347C69-DB24-4C79-95E1-09C1F2449A2A}" type="pres">
      <dgm:prSet presAssocID="{5B1B0CB2-097A-46FF-8CD9-D75F4D4E22ED}" presName="spacer" presStyleCnt="0"/>
      <dgm:spPr/>
    </dgm:pt>
    <dgm:pt modelId="{45509184-3933-4E7F-BCEC-A7897BFCF24F}" type="pres">
      <dgm:prSet presAssocID="{08732A57-105E-4048-AAEC-DF88A589B38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9DA7992-D825-4289-AD59-CD221C80C422}" type="pres">
      <dgm:prSet presAssocID="{3D9B47A6-EE2E-4F2B-9CD8-42423EF4B26F}" presName="spacer" presStyleCnt="0"/>
      <dgm:spPr/>
    </dgm:pt>
    <dgm:pt modelId="{6591DE47-3B14-4116-B2C8-35C8F08C078A}" type="pres">
      <dgm:prSet presAssocID="{277B0C0C-5E30-4BD9-86FB-F8D688E6313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463F20E-EBED-4D57-81E4-F913D809C685}" type="pres">
      <dgm:prSet presAssocID="{A55A47AE-99D6-48F4-A4AB-15C36DE72277}" presName="spacer" presStyleCnt="0"/>
      <dgm:spPr/>
    </dgm:pt>
    <dgm:pt modelId="{11077534-54AB-40D1-9281-D869DB56AE6D}" type="pres">
      <dgm:prSet presAssocID="{AD095009-0F9B-4A3C-9ECD-0354B6C91FA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8C70823-23C8-4450-A3C9-CF60597092AA}" srcId="{585B147B-2588-4604-9EFD-DE151F3D42BB}" destId="{AD095009-0F9B-4A3C-9ECD-0354B6C91FA3}" srcOrd="5" destOrd="0" parTransId="{55B63EDD-6215-4FA3-854D-9F127D050AC1}" sibTransId="{B72E0F6F-E3A4-4B4A-A7D8-84973C2D7C44}"/>
    <dgm:cxn modelId="{D561AA25-27AE-4AA7-A17B-36DA4876C3E3}" type="presOf" srcId="{AD095009-0F9B-4A3C-9ECD-0354B6C91FA3}" destId="{11077534-54AB-40D1-9281-D869DB56AE6D}" srcOrd="0" destOrd="0" presId="urn:microsoft.com/office/officeart/2005/8/layout/vList2"/>
    <dgm:cxn modelId="{7E464F28-E09C-4DDE-8FAF-3E9D5293C016}" srcId="{585B147B-2588-4604-9EFD-DE151F3D42BB}" destId="{3208F92C-1551-4357-A9FF-68B5F348EDD2}" srcOrd="1" destOrd="0" parTransId="{30815F93-67DE-4F0E-9BDC-76130A3F2997}" sibTransId="{870B4279-ACF3-4A93-841B-C7D362BE5F50}"/>
    <dgm:cxn modelId="{BE5E2A3D-44A5-429E-87EA-69AB4143BC91}" srcId="{585B147B-2588-4604-9EFD-DE151F3D42BB}" destId="{08732A57-105E-4048-AAEC-DF88A589B38D}" srcOrd="3" destOrd="0" parTransId="{995672D7-F45E-4615-AED2-0629DD2F3E08}" sibTransId="{3D9B47A6-EE2E-4F2B-9CD8-42423EF4B26F}"/>
    <dgm:cxn modelId="{45918674-394E-4FE5-9139-EB9D08C7A610}" type="presOf" srcId="{5991EC67-9698-4418-9C70-7A8B70126AD9}" destId="{DB695655-E2E6-4000-BECD-E0431AD7D344}" srcOrd="0" destOrd="0" presId="urn:microsoft.com/office/officeart/2005/8/layout/vList2"/>
    <dgm:cxn modelId="{3A8CC67B-77A3-4178-8C92-A8451038F530}" srcId="{585B147B-2588-4604-9EFD-DE151F3D42BB}" destId="{5991EC67-9698-4418-9C70-7A8B70126AD9}" srcOrd="2" destOrd="0" parTransId="{573B1A34-4679-4450-9EC6-4283A59ECEDD}" sibTransId="{5B1B0CB2-097A-46FF-8CD9-D75F4D4E22ED}"/>
    <dgm:cxn modelId="{F1B46CA1-B9BB-4CEF-8AE5-A85580EF0FF0}" type="presOf" srcId="{585B147B-2588-4604-9EFD-DE151F3D42BB}" destId="{98E3266C-0486-4FD1-B249-042C05DAF5F2}" srcOrd="0" destOrd="0" presId="urn:microsoft.com/office/officeart/2005/8/layout/vList2"/>
    <dgm:cxn modelId="{3BB66FAC-5213-4A5D-A01D-7A81AECDF900}" type="presOf" srcId="{08732A57-105E-4048-AAEC-DF88A589B38D}" destId="{45509184-3933-4E7F-BCEC-A7897BFCF24F}" srcOrd="0" destOrd="0" presId="urn:microsoft.com/office/officeart/2005/8/layout/vList2"/>
    <dgm:cxn modelId="{B59EACCE-779B-447E-9EBE-033053DBF053}" type="presOf" srcId="{277B0C0C-5E30-4BD9-86FB-F8D688E63138}" destId="{6591DE47-3B14-4116-B2C8-35C8F08C078A}" srcOrd="0" destOrd="0" presId="urn:microsoft.com/office/officeart/2005/8/layout/vList2"/>
    <dgm:cxn modelId="{EDA0B3D4-97BE-4C8C-A3C2-CF5C797438A4}" srcId="{585B147B-2588-4604-9EFD-DE151F3D42BB}" destId="{F77E1918-73BB-4039-8859-B6B53683C512}" srcOrd="0" destOrd="0" parTransId="{B0CD5EB1-1DA0-44E5-8512-7F001D9F959D}" sibTransId="{C6C81C53-98B0-48DF-A0D5-897AEF7668DD}"/>
    <dgm:cxn modelId="{ACAE45EE-C9AE-4CB7-8C21-2E68EE3114DE}" srcId="{585B147B-2588-4604-9EFD-DE151F3D42BB}" destId="{277B0C0C-5E30-4BD9-86FB-F8D688E63138}" srcOrd="4" destOrd="0" parTransId="{00050FCF-7A9F-4B19-B00F-57AF259B0893}" sibTransId="{A55A47AE-99D6-48F4-A4AB-15C36DE72277}"/>
    <dgm:cxn modelId="{608CD0F1-D922-45F7-B0F7-5F4A22C6BCFA}" type="presOf" srcId="{3208F92C-1551-4357-A9FF-68B5F348EDD2}" destId="{9C928CAD-5469-4267-BD15-78FA93D5E975}" srcOrd="0" destOrd="0" presId="urn:microsoft.com/office/officeart/2005/8/layout/vList2"/>
    <dgm:cxn modelId="{0E386CF2-731A-4DF1-839E-E35A6B8FA5DD}" type="presOf" srcId="{F77E1918-73BB-4039-8859-B6B53683C512}" destId="{779775EE-6E1F-4947-ABB1-08A0164AAE6C}" srcOrd="0" destOrd="0" presId="urn:microsoft.com/office/officeart/2005/8/layout/vList2"/>
    <dgm:cxn modelId="{4A4EEEF5-A059-4E35-8CD2-ED26BD981000}" type="presParOf" srcId="{98E3266C-0486-4FD1-B249-042C05DAF5F2}" destId="{779775EE-6E1F-4947-ABB1-08A0164AAE6C}" srcOrd="0" destOrd="0" presId="urn:microsoft.com/office/officeart/2005/8/layout/vList2"/>
    <dgm:cxn modelId="{1918BC02-9066-404F-B104-9FC466FC8C7E}" type="presParOf" srcId="{98E3266C-0486-4FD1-B249-042C05DAF5F2}" destId="{D19E96FF-F846-48EA-97D0-7AEEE2725E4B}" srcOrd="1" destOrd="0" presId="urn:microsoft.com/office/officeart/2005/8/layout/vList2"/>
    <dgm:cxn modelId="{EB209CE9-F62F-40F4-845A-F522CBAB37ED}" type="presParOf" srcId="{98E3266C-0486-4FD1-B249-042C05DAF5F2}" destId="{9C928CAD-5469-4267-BD15-78FA93D5E975}" srcOrd="2" destOrd="0" presId="urn:microsoft.com/office/officeart/2005/8/layout/vList2"/>
    <dgm:cxn modelId="{F3CDB699-519E-4FA4-AAF9-91D1FE2F1269}" type="presParOf" srcId="{98E3266C-0486-4FD1-B249-042C05DAF5F2}" destId="{13A67DDC-E111-4BF2-A50C-C9488AEA8052}" srcOrd="3" destOrd="0" presId="urn:microsoft.com/office/officeart/2005/8/layout/vList2"/>
    <dgm:cxn modelId="{6142570C-2CB1-4212-AB11-39587F131A0D}" type="presParOf" srcId="{98E3266C-0486-4FD1-B249-042C05DAF5F2}" destId="{DB695655-E2E6-4000-BECD-E0431AD7D344}" srcOrd="4" destOrd="0" presId="urn:microsoft.com/office/officeart/2005/8/layout/vList2"/>
    <dgm:cxn modelId="{EE51BB8E-E287-408F-A9E1-C20E5E4BC48E}" type="presParOf" srcId="{98E3266C-0486-4FD1-B249-042C05DAF5F2}" destId="{A3347C69-DB24-4C79-95E1-09C1F2449A2A}" srcOrd="5" destOrd="0" presId="urn:microsoft.com/office/officeart/2005/8/layout/vList2"/>
    <dgm:cxn modelId="{F06AB26C-9EFA-4B0F-B9E9-8138A4DAB35F}" type="presParOf" srcId="{98E3266C-0486-4FD1-B249-042C05DAF5F2}" destId="{45509184-3933-4E7F-BCEC-A7897BFCF24F}" srcOrd="6" destOrd="0" presId="urn:microsoft.com/office/officeart/2005/8/layout/vList2"/>
    <dgm:cxn modelId="{9E16EF3E-2184-438C-8DD8-F14FFE3A8B43}" type="presParOf" srcId="{98E3266C-0486-4FD1-B249-042C05DAF5F2}" destId="{D9DA7992-D825-4289-AD59-CD221C80C422}" srcOrd="7" destOrd="0" presId="urn:microsoft.com/office/officeart/2005/8/layout/vList2"/>
    <dgm:cxn modelId="{E3AC192F-C47F-489C-BE90-34F84AE5F698}" type="presParOf" srcId="{98E3266C-0486-4FD1-B249-042C05DAF5F2}" destId="{6591DE47-3B14-4116-B2C8-35C8F08C078A}" srcOrd="8" destOrd="0" presId="urn:microsoft.com/office/officeart/2005/8/layout/vList2"/>
    <dgm:cxn modelId="{2CC343A3-7042-496A-8CB6-9F9DB731CEC3}" type="presParOf" srcId="{98E3266C-0486-4FD1-B249-042C05DAF5F2}" destId="{F463F20E-EBED-4D57-81E4-F913D809C685}" srcOrd="9" destOrd="0" presId="urn:microsoft.com/office/officeart/2005/8/layout/vList2"/>
    <dgm:cxn modelId="{364D542D-C2CA-46E8-82EC-EDE9C97499CC}" type="presParOf" srcId="{98E3266C-0486-4FD1-B249-042C05DAF5F2}" destId="{11077534-54AB-40D1-9281-D869DB56AE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F770B-AA00-4F68-A453-03300CD2C5C4}">
      <dsp:nvSpPr>
        <dsp:cNvPr id="0" name=""/>
        <dsp:cNvSpPr/>
      </dsp:nvSpPr>
      <dsp:spPr>
        <a:xfrm>
          <a:off x="0" y="9917"/>
          <a:ext cx="4812486" cy="6739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Числовой </a:t>
          </a:r>
          <a:r>
            <a:rPr lang="ru-RU" sz="1800" b="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(целые числа и числа с дробной частью)</a:t>
          </a:r>
        </a:p>
      </dsp:txBody>
      <dsp:txXfrm>
        <a:off x="32898" y="42815"/>
        <a:ext cx="4746690" cy="608124"/>
      </dsp:txXfrm>
    </dsp:sp>
    <dsp:sp modelId="{625AE3E3-25DF-4AE2-AB4B-955D0FF9E556}">
      <dsp:nvSpPr>
        <dsp:cNvPr id="0" name=""/>
        <dsp:cNvSpPr/>
      </dsp:nvSpPr>
      <dsp:spPr>
        <a:xfrm>
          <a:off x="0" y="787517"/>
          <a:ext cx="4812486" cy="6739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Денежный </a:t>
          </a:r>
          <a:r>
            <a:rPr lang="ru-RU" sz="18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(после числа указывается обозначение валюты)</a:t>
          </a:r>
        </a:p>
      </dsp:txBody>
      <dsp:txXfrm>
        <a:off x="32898" y="820415"/>
        <a:ext cx="4746690" cy="608124"/>
      </dsp:txXfrm>
    </dsp:sp>
    <dsp:sp modelId="{CA560331-D939-4751-B3AB-2D87F7BE09AF}">
      <dsp:nvSpPr>
        <dsp:cNvPr id="0" name=""/>
        <dsp:cNvSpPr/>
      </dsp:nvSpPr>
      <dsp:spPr>
        <a:xfrm>
          <a:off x="0" y="1565117"/>
          <a:ext cx="4812486" cy="6739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Процентный </a:t>
          </a:r>
          <a:r>
            <a:rPr lang="ru-RU" sz="1800" b="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(20% = 0,02 )</a:t>
          </a:r>
        </a:p>
      </dsp:txBody>
      <dsp:txXfrm>
        <a:off x="32898" y="1598015"/>
        <a:ext cx="4746690" cy="608124"/>
      </dsp:txXfrm>
    </dsp:sp>
    <dsp:sp modelId="{52B1FB43-392F-46F4-A3C0-72764D1DFB94}">
      <dsp:nvSpPr>
        <dsp:cNvPr id="0" name=""/>
        <dsp:cNvSpPr/>
      </dsp:nvSpPr>
      <dsp:spPr>
        <a:xfrm>
          <a:off x="0" y="2342717"/>
          <a:ext cx="4812486" cy="67392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dk1"/>
              </a:solidFill>
              <a:latin typeface="+mn-lt"/>
              <a:ea typeface="+mn-ea"/>
              <a:cs typeface="+mn-cs"/>
            </a:rPr>
            <a:t>Дата и время</a:t>
          </a:r>
        </a:p>
      </dsp:txBody>
      <dsp:txXfrm>
        <a:off x="32898" y="2375615"/>
        <a:ext cx="4746690" cy="608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C5993-1666-4CE3-B499-D8185E7819B9}">
      <dsp:nvSpPr>
        <dsp:cNvPr id="0" name=""/>
        <dsp:cNvSpPr/>
      </dsp:nvSpPr>
      <dsp:spPr>
        <a:xfrm rot="10800000">
          <a:off x="1449093" y="2770"/>
          <a:ext cx="4589943" cy="155526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78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Строка состояния содержит информацию об активном документе, выбранной команде меню, индикаторах режимов клавиатуры. В ней пользователь получает сообщения о том, как выполнить начатую команду до конца и просмотреть промежуточные результаты некоторых вычислений.</a:t>
          </a:r>
        </a:p>
      </dsp:txBody>
      <dsp:txXfrm rot="10800000">
        <a:off x="1837909" y="2770"/>
        <a:ext cx="4201127" cy="1555266"/>
      </dsp:txXfrm>
    </dsp:sp>
    <dsp:sp modelId="{42AF29A3-961A-4934-BD30-4FDFB75A8A43}">
      <dsp:nvSpPr>
        <dsp:cNvPr id="0" name=""/>
        <dsp:cNvSpPr/>
      </dsp:nvSpPr>
      <dsp:spPr>
        <a:xfrm>
          <a:off x="863133" y="194443"/>
          <a:ext cx="1171919" cy="11719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8C65C-E869-4858-A2A3-F99CD06AEEB6}">
      <dsp:nvSpPr>
        <dsp:cNvPr id="0" name=""/>
        <dsp:cNvSpPr/>
      </dsp:nvSpPr>
      <dsp:spPr>
        <a:xfrm rot="10800000">
          <a:off x="1449093" y="1907863"/>
          <a:ext cx="4589943" cy="1171919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784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Строка формул показывает формулу (если она присутствует в ячейке) или данные, содержащиеся в активной ячейке. В строке формул можно вводить и редактировать текст, числа и формулы.</a:t>
          </a:r>
        </a:p>
      </dsp:txBody>
      <dsp:txXfrm rot="10800000">
        <a:off x="1742073" y="1907863"/>
        <a:ext cx="4296963" cy="1171919"/>
      </dsp:txXfrm>
    </dsp:sp>
    <dsp:sp modelId="{1FB7F1AD-7819-40A8-A607-D3E8F9711FD8}">
      <dsp:nvSpPr>
        <dsp:cNvPr id="0" name=""/>
        <dsp:cNvSpPr/>
      </dsp:nvSpPr>
      <dsp:spPr>
        <a:xfrm>
          <a:off x="863133" y="1907863"/>
          <a:ext cx="1171919" cy="11719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F7A2F-6E81-4833-A535-7F38E32CEABD}">
      <dsp:nvSpPr>
        <dsp:cNvPr id="0" name=""/>
        <dsp:cNvSpPr/>
      </dsp:nvSpPr>
      <dsp:spPr>
        <a:xfrm rot="10800000">
          <a:off x="1449093" y="3429609"/>
          <a:ext cx="4589943" cy="1171919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78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активную ячейку можно вводить и редактировать данные непосредственно в ячейке или в строке формул.</a:t>
          </a:r>
        </a:p>
      </dsp:txBody>
      <dsp:txXfrm rot="10800000">
        <a:off x="1742073" y="3429609"/>
        <a:ext cx="4296963" cy="1171919"/>
      </dsp:txXfrm>
    </dsp:sp>
    <dsp:sp modelId="{E0C6D852-B9AA-47C5-A75E-6C0ED468961A}">
      <dsp:nvSpPr>
        <dsp:cNvPr id="0" name=""/>
        <dsp:cNvSpPr/>
      </dsp:nvSpPr>
      <dsp:spPr>
        <a:xfrm>
          <a:off x="863133" y="3429609"/>
          <a:ext cx="1171919" cy="11719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F2BA-3A47-4A9E-9975-1AC926D11784}">
      <dsp:nvSpPr>
        <dsp:cNvPr id="0" name=""/>
        <dsp:cNvSpPr/>
      </dsp:nvSpPr>
      <dsp:spPr>
        <a:xfrm rot="10800000">
          <a:off x="1449093" y="4951356"/>
          <a:ext cx="4589943" cy="1171919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6784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Кнопки прокрутки слева внизу окна используются для просмотра ярлыков листов и для перемещения между листами в рабочей книге, содержащей большое количество листов.</a:t>
          </a:r>
        </a:p>
      </dsp:txBody>
      <dsp:txXfrm rot="10800000">
        <a:off x="1742073" y="4951356"/>
        <a:ext cx="4296963" cy="1171919"/>
      </dsp:txXfrm>
    </dsp:sp>
    <dsp:sp modelId="{CE8DFAA6-1528-43B8-BEA1-22FF5AAA7930}">
      <dsp:nvSpPr>
        <dsp:cNvPr id="0" name=""/>
        <dsp:cNvSpPr/>
      </dsp:nvSpPr>
      <dsp:spPr>
        <a:xfrm>
          <a:off x="863133" y="4951356"/>
          <a:ext cx="1171919" cy="117191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71016-BF88-4A9B-83FF-23E888144379}">
      <dsp:nvSpPr>
        <dsp:cNvPr id="0" name=""/>
        <dsp:cNvSpPr/>
      </dsp:nvSpPr>
      <dsp:spPr>
        <a:xfrm>
          <a:off x="0" y="0"/>
          <a:ext cx="4628965" cy="1104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Кликните по ячейке, чтобы выделить ее</a:t>
          </a:r>
          <a:r>
            <a:rPr lang="ru-RU" sz="500" kern="1200" dirty="0"/>
            <a:t>.</a:t>
          </a:r>
        </a:p>
      </dsp:txBody>
      <dsp:txXfrm>
        <a:off x="53916" y="53916"/>
        <a:ext cx="4521133" cy="996648"/>
      </dsp:txXfrm>
    </dsp:sp>
    <dsp:sp modelId="{83720C44-F706-402A-B6E3-98B50CC3D028}">
      <dsp:nvSpPr>
        <dsp:cNvPr id="0" name=""/>
        <dsp:cNvSpPr/>
      </dsp:nvSpPr>
      <dsp:spPr>
        <a:xfrm>
          <a:off x="0" y="1287884"/>
          <a:ext cx="4628965" cy="1104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Введите содержимое в выбранную ячейку с помощью клавиатуры. Оно появится в ячейке и строке формул. </a:t>
          </a:r>
        </a:p>
      </dsp:txBody>
      <dsp:txXfrm>
        <a:off x="53916" y="1341800"/>
        <a:ext cx="4521133" cy="996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775EE-6E1F-4947-ABB1-08A0164AAE6C}">
      <dsp:nvSpPr>
        <dsp:cNvPr id="0" name=""/>
        <dsp:cNvSpPr/>
      </dsp:nvSpPr>
      <dsp:spPr>
        <a:xfrm>
          <a:off x="0" y="110908"/>
          <a:ext cx="3888800" cy="7309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u="sng" kern="1200" dirty="0">
              <a:latin typeface="Arial" panose="020B0604020202020204" pitchFamily="34" charset="0"/>
              <a:cs typeface="Arial" panose="020B0604020202020204" pitchFamily="34" charset="0"/>
            </a:rPr>
            <a:t>Чтобы скопировать и вставить содержимое ячеек:</a:t>
          </a:r>
        </a:p>
      </dsp:txBody>
      <dsp:txXfrm>
        <a:off x="35682" y="146590"/>
        <a:ext cx="3817436" cy="659593"/>
      </dsp:txXfrm>
    </dsp:sp>
    <dsp:sp modelId="{9C928CAD-5469-4267-BD15-78FA93D5E975}">
      <dsp:nvSpPr>
        <dsp:cNvPr id="0" name=""/>
        <dsp:cNvSpPr/>
      </dsp:nvSpPr>
      <dsp:spPr>
        <a:xfrm>
          <a:off x="0" y="862517"/>
          <a:ext cx="3888800" cy="73095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Выделите ячейки, которые хотите скопировать.</a:t>
          </a:r>
        </a:p>
      </dsp:txBody>
      <dsp:txXfrm>
        <a:off x="35682" y="898199"/>
        <a:ext cx="3817436" cy="659593"/>
      </dsp:txXfrm>
    </dsp:sp>
    <dsp:sp modelId="{DB695655-E2E6-4000-BECD-E0431AD7D344}">
      <dsp:nvSpPr>
        <dsp:cNvPr id="0" name=""/>
        <dsp:cNvSpPr/>
      </dsp:nvSpPr>
      <dsp:spPr>
        <a:xfrm>
          <a:off x="0" y="1633795"/>
          <a:ext cx="3888800" cy="73095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Кликните по команде «Копировать». Граница выделенных ячеек примет другой вид.</a:t>
          </a:r>
        </a:p>
      </dsp:txBody>
      <dsp:txXfrm>
        <a:off x="35682" y="1669477"/>
        <a:ext cx="3817436" cy="659593"/>
      </dsp:txXfrm>
    </dsp:sp>
    <dsp:sp modelId="{45509184-3933-4E7F-BCEC-A7897BFCF24F}">
      <dsp:nvSpPr>
        <dsp:cNvPr id="0" name=""/>
        <dsp:cNvSpPr/>
      </dsp:nvSpPr>
      <dsp:spPr>
        <a:xfrm>
          <a:off x="0" y="2405072"/>
          <a:ext cx="3888800" cy="73095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Выделите ячейку или ячейки, в которые хотите вставить содержимое.</a:t>
          </a:r>
        </a:p>
      </dsp:txBody>
      <dsp:txXfrm>
        <a:off x="35682" y="2440754"/>
        <a:ext cx="3817436" cy="659593"/>
      </dsp:txXfrm>
    </dsp:sp>
    <dsp:sp modelId="{6591DE47-3B14-4116-B2C8-35C8F08C078A}">
      <dsp:nvSpPr>
        <dsp:cNvPr id="0" name=""/>
        <dsp:cNvSpPr/>
      </dsp:nvSpPr>
      <dsp:spPr>
        <a:xfrm>
          <a:off x="0" y="3176350"/>
          <a:ext cx="3888800" cy="73095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Кликните по команде «Вставить».</a:t>
          </a:r>
        </a:p>
      </dsp:txBody>
      <dsp:txXfrm>
        <a:off x="35682" y="3212032"/>
        <a:ext cx="3817436" cy="659593"/>
      </dsp:txXfrm>
    </dsp:sp>
    <dsp:sp modelId="{11077534-54AB-40D1-9281-D869DB56AE6D}">
      <dsp:nvSpPr>
        <dsp:cNvPr id="0" name=""/>
        <dsp:cNvSpPr/>
      </dsp:nvSpPr>
      <dsp:spPr>
        <a:xfrm>
          <a:off x="0" y="3947627"/>
          <a:ext cx="3888800" cy="73095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Скопированное содержимое будет вставлено в выделенные ячейки.</a:t>
          </a:r>
        </a:p>
      </dsp:txBody>
      <dsp:txXfrm>
        <a:off x="35682" y="3983309"/>
        <a:ext cx="3817436" cy="659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E52F9-597C-4681-B541-D3DA93EE93B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80C63-533A-4A88-8B6E-B78737C8E5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5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1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2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34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6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61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5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36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71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29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9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6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48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9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75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71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4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42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28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39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94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40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62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24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01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29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95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25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57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85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698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5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2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8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017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688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6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9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5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80C63-533A-4A88-8B6E-B78737C8E5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0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A7A0E-57DC-43B3-B41C-72C853F34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DB195A-D890-4229-B7C1-D9F024D69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EDA14-0548-412F-9A06-E46896C6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4963C0-BC36-4FCE-AF1B-1C4694B5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BD00E-9947-43DB-A56C-F896E103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3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A6EBC-13B2-4BCD-A27D-6E38845D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4856A6-0595-436F-A7E6-B422AF626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BA170-5EE8-42CF-9628-8DDFAAC1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C9626-3AF2-4B23-AE89-A55D63E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0DD2A-8735-4919-901F-2660F59C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D5B69C-D990-448A-B0BF-8BF2B2C92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4DDABA-11C1-43E0-9629-43541E88E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BA0C9-AF12-4543-8210-2E0572C8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E761F-2D4A-4DBB-BE2F-23C6D8DE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FA1D7-7859-4F40-A7BA-D6B9527B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6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80422-69EE-46F3-B70A-9B60ECC5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4A2F0-57EB-4878-89F9-1EE901FD2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268A4-AAAA-40F3-A6D9-621BABD8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7E235C-4634-4ABA-8394-23053699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0A41-AD5E-4165-8C97-AEAD4869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4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94071-C28C-485E-80F8-3577C7AA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8C032A-72EA-47C0-9328-94A3F49F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94601-4B89-42F2-8392-8A486920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8D8DA-6DBD-4E62-B61F-AA979F9F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B825B-4FC3-4461-97BC-1D314227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7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2ACB2-D151-4D8B-ACBA-72680D98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92BFE-B41A-4704-91E8-3FDB5A477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C6A6A7-95BF-4001-9AF3-BB36395E5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540DC-793B-422D-8233-E772333D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3CCEF8-E51B-4411-971F-B76467DD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194DA-5EFA-4F99-9CE5-763C8B40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2332-AE39-461D-B435-27EB4DE7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20CA6F-1D11-4976-9669-9C89EE03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A1F3A3-33C3-488E-86AE-DB22DD3B7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36FA32-9B56-42A8-BBD5-E56ADAEB7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B12E13-B9B0-47AA-A1FB-177DBC436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914470-6F27-4B1C-BED8-8FE4EB7F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1526BC-4CD4-434E-A082-89DAF8CE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F4BE97-935E-44E9-B8F2-C3CE645B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7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015A8-4760-43E1-B13F-1491EC20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B8845-8FA7-4539-8F58-17254689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D8CC1D-FEEA-4816-B4B4-D0356543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FB6678-CEB3-4E62-BDEF-5AD7F2CB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5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4E4EA4-BFDB-4886-B123-A2ADC0AD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D9D6CA-3410-4BD6-842E-8C66B2C8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7E22E9-DB7A-47C9-94B4-37B73677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0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55E26-4BFA-4E4F-97C8-1D8304D2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F86929-A273-4EDA-ACAC-57DB1337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954342-4DFB-4946-A301-CA00B7663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FE6FEB-50EE-44A0-86B2-832CEC5A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3BE1DA-C2D7-46B3-937E-53F1D231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B2BFB5-426D-4020-9948-8016F145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8392E-0619-44CE-AA8B-70F6A738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36469B-E05A-4018-8200-DB8CFDD0A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578B48-15FD-4EC3-B22D-61A33FB2F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5F4F3-E8D5-422E-B420-71E4154B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45188-97C5-41AB-AAC7-8C1B229B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7F13C-F710-4C7E-B2C6-FE4E8D67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3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CA4A5-C5DE-4C9A-8CDA-E550EE73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6700D-F8A5-497E-8473-49891711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CA7A7-F185-4EB6-B618-C6CE0F82A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D6B7-2A74-41A7-8BBD-0E0A1CE9E8B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143C8-0A81-43DD-9841-2DDECB639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88B95-217E-46F5-8994-5876B0A77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C36F-6D86-4D70-A39D-4366E43D3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Layout" Target="../diagrams/layout2.xml"/><Relationship Id="rId11" Type="http://schemas.microsoft.com/office/2007/relationships/hdphoto" Target="../media/hdphoto2.wdp"/><Relationship Id="rId5" Type="http://schemas.openxmlformats.org/officeDocument/2006/relationships/diagramData" Target="../diagrams/data2.xml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8.png"/><Relationship Id="rId11" Type="http://schemas.openxmlformats.org/officeDocument/2006/relationships/image" Target="../media/image53.emf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62.emf"/><Relationship Id="rId5" Type="http://schemas.openxmlformats.org/officeDocument/2006/relationships/diagramData" Target="../diagrams/data3.xml"/><Relationship Id="rId10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6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69.emf"/><Relationship Id="rId17" Type="http://schemas.openxmlformats.org/officeDocument/2006/relationships/image" Target="../media/image72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png"/><Relationship Id="rId1" Type="http://schemas.openxmlformats.org/officeDocument/2006/relationships/tags" Target="../tags/tag1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68.emf"/><Relationship Id="rId5" Type="http://schemas.openxmlformats.org/officeDocument/2006/relationships/diagramData" Target="../diagrams/data4.xml"/><Relationship Id="rId15" Type="http://schemas.openxmlformats.org/officeDocument/2006/relationships/image" Target="../media/image70.png"/><Relationship Id="rId10" Type="http://schemas.openxmlformats.org/officeDocument/2006/relationships/image" Target="../media/image67.emf"/><Relationship Id="rId4" Type="http://schemas.openxmlformats.org/officeDocument/2006/relationships/image" Target="../media/image66.png"/><Relationship Id="rId9" Type="http://schemas.microsoft.com/office/2007/relationships/diagramDrawing" Target="../diagrams/drawing4.xml"/><Relationship Id="rId1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5.emf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9.png"/><Relationship Id="rId12" Type="http://schemas.openxmlformats.org/officeDocument/2006/relationships/image" Target="../media/image9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88.svg"/><Relationship Id="rId11" Type="http://schemas.openxmlformats.org/officeDocument/2006/relationships/image" Target="../media/image93.emf"/><Relationship Id="rId5" Type="http://schemas.openxmlformats.org/officeDocument/2006/relationships/image" Target="../media/image87.png"/><Relationship Id="rId10" Type="http://schemas.openxmlformats.org/officeDocument/2006/relationships/image" Target="../media/image92.emf"/><Relationship Id="rId4" Type="http://schemas.openxmlformats.org/officeDocument/2006/relationships/image" Target="../media/image84.png"/><Relationship Id="rId9" Type="http://schemas.openxmlformats.org/officeDocument/2006/relationships/image" Target="../media/image9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04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.png"/><Relationship Id="rId12" Type="http://schemas.openxmlformats.org/officeDocument/2006/relationships/image" Target="../media/image10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99.emf"/><Relationship Id="rId11" Type="http://schemas.openxmlformats.org/officeDocument/2006/relationships/image" Target="../media/image102.png"/><Relationship Id="rId5" Type="http://schemas.openxmlformats.org/officeDocument/2006/relationships/image" Target="../media/image95.png"/><Relationship Id="rId10" Type="http://schemas.openxmlformats.org/officeDocument/2006/relationships/image" Target="../media/image101.svg"/><Relationship Id="rId4" Type="http://schemas.openxmlformats.org/officeDocument/2006/relationships/image" Target="../media/image98.png"/><Relationship Id="rId9" Type="http://schemas.openxmlformats.org/officeDocument/2006/relationships/image" Target="../media/image100.png"/><Relationship Id="rId14" Type="http://schemas.openxmlformats.org/officeDocument/2006/relationships/image" Target="../media/image10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106.emf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09.png"/><Relationship Id="rId5" Type="http://schemas.openxmlformats.org/officeDocument/2006/relationships/image" Target="../media/image108.emf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120.png"/><Relationship Id="rId11" Type="http://schemas.openxmlformats.org/officeDocument/2006/relationships/image" Target="../media/image125.sv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114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1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8.svg"/><Relationship Id="rId3" Type="http://schemas.openxmlformats.org/officeDocument/2006/relationships/notesSlide" Target="../notesSlides/notesSlide4.xml"/><Relationship Id="rId7" Type="http://schemas.openxmlformats.org/officeDocument/2006/relationships/diagramData" Target="../diagrams/data1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microsoft.com/office/2007/relationships/diagramDrawing" Target="../diagrams/drawing1.xml"/><Relationship Id="rId5" Type="http://schemas.openxmlformats.org/officeDocument/2006/relationships/image" Target="../media/image15.png"/><Relationship Id="rId15" Type="http://schemas.openxmlformats.org/officeDocument/2006/relationships/image" Target="../media/image20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8.svg"/><Relationship Id="rId11" Type="http://schemas.openxmlformats.org/officeDocument/2006/relationships/image" Target="../media/image31.emf"/><Relationship Id="rId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6.emf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68C50F-05D7-4697-B752-6877C36B75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80016" y="0"/>
            <a:ext cx="3411984" cy="6858000"/>
          </a:xfrm>
          <a:prstGeom prst="rect">
            <a:avLst/>
          </a:prstGeom>
          <a:noFill/>
        </p:spPr>
      </p:pic>
      <p:pic>
        <p:nvPicPr>
          <p:cNvPr id="4" name="Рисунок 3" descr="Статистика (справа налево)">
            <a:extLst>
              <a:ext uri="{FF2B5EF4-FFF2-40B4-BE49-F238E27FC236}">
                <a16:creationId xmlns:a16="http://schemas.microsoft.com/office/drawing/2014/main" id="{3A6483CB-00AA-436E-921D-DFA4624F7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249EB-EE69-433A-B48B-A113C97BE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051" y="0"/>
            <a:ext cx="5415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EE647-167E-4FEB-9E2E-3ED7EE2EA4AD}"/>
              </a:ext>
            </a:extLst>
          </p:cNvPr>
          <p:cNvSpPr txBox="1"/>
          <p:nvPr/>
        </p:nvSpPr>
        <p:spPr>
          <a:xfrm>
            <a:off x="145004" y="399495"/>
            <a:ext cx="8635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Microsoft Excel</a:t>
            </a:r>
            <a:r>
              <a:rPr lang="en-US" sz="5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ru-RU" sz="5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электронные таблиц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E01D9-456C-4A3A-BE73-52CC81B375D6}"/>
              </a:ext>
            </a:extLst>
          </p:cNvPr>
          <p:cNvSpPr txBox="1"/>
          <p:nvPr/>
        </p:nvSpPr>
        <p:spPr>
          <a:xfrm>
            <a:off x="9262033" y="4646474"/>
            <a:ext cx="244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Презентацию выполнили:</a:t>
            </a:r>
          </a:p>
          <a:p>
            <a:r>
              <a:rPr lang="ru-RU" dirty="0"/>
              <a:t>Студенты 131 группы лечебного факультета</a:t>
            </a:r>
          </a:p>
          <a:p>
            <a:r>
              <a:rPr lang="ru-RU" dirty="0"/>
              <a:t>Малютин П.А.</a:t>
            </a:r>
          </a:p>
          <a:p>
            <a:r>
              <a:rPr lang="ru-RU" dirty="0"/>
              <a:t>Мутовина В.В.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D30121-83D0-4160-AB67-78324B573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429" y="2553316"/>
            <a:ext cx="6065391" cy="3184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97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A6D810-9C5A-4FF9-8F16-DE9FAF08DF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06121" y="553602"/>
            <a:ext cx="5604769" cy="5604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1C1E0-A6C3-4A47-A32A-567918B40E6E}"/>
              </a:ext>
            </a:extLst>
          </p:cNvPr>
          <p:cNvSpPr txBox="1"/>
          <p:nvPr/>
        </p:nvSpPr>
        <p:spPr>
          <a:xfrm>
            <a:off x="4350058" y="13494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0F61B2D-5219-43A9-8F82-F1537C403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449367"/>
              </p:ext>
            </p:extLst>
          </p:nvPr>
        </p:nvGraphicFramePr>
        <p:xfrm>
          <a:off x="-456982" y="292964"/>
          <a:ext cx="6902170" cy="612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7C0DEF-EA89-4668-8A01-5B658E478E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4885" y="1077851"/>
            <a:ext cx="4647242" cy="4337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04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51D01E-427B-4A71-A225-CC2D33513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097" y="3043118"/>
            <a:ext cx="4696287" cy="16956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07777B-23FD-41F8-A890-C30BC3E29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8" y="4762330"/>
            <a:ext cx="4977159" cy="14609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C7793-9F97-4452-BD62-1ED36DDD4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33" y="1044812"/>
            <a:ext cx="5110324" cy="19565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D698D2-2894-4886-AD54-9569EDEFD1D5}"/>
              </a:ext>
            </a:extLst>
          </p:cNvPr>
          <p:cNvSpPr/>
          <p:nvPr/>
        </p:nvSpPr>
        <p:spPr>
          <a:xfrm>
            <a:off x="197768" y="110517"/>
            <a:ext cx="603325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Выделение ячеек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8688D-DF22-4D41-8843-BB8097B01C8A}"/>
              </a:ext>
            </a:extLst>
          </p:cNvPr>
          <p:cNvSpPr txBox="1"/>
          <p:nvPr/>
        </p:nvSpPr>
        <p:spPr>
          <a:xfrm>
            <a:off x="583099" y="5000825"/>
            <a:ext cx="487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также можете перемещаться между ячейками и выделять их с помощью клавиш со стрелками на клавиатуре.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AB53B-90E9-4DAF-B30C-28314CB685EA}"/>
              </a:ext>
            </a:extLst>
          </p:cNvPr>
          <p:cNvSpPr txBox="1"/>
          <p:nvPr/>
        </p:nvSpPr>
        <p:spPr>
          <a:xfrm>
            <a:off x="313360" y="1183189"/>
            <a:ext cx="4791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выбрать ячейку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кликните по ячейке, чтобы выделить ее. Когда ячейка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выделена, вы заметите, что границы ячейки отображаются жирным, а столбец и строка, образующие ячейку, выделены.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CF93D9-DB8F-47F7-8D77-1C56CE38F49E}"/>
              </a:ext>
            </a:extLst>
          </p:cNvPr>
          <p:cNvSpPr/>
          <p:nvPr/>
        </p:nvSpPr>
        <p:spPr>
          <a:xfrm>
            <a:off x="1464816" y="3221143"/>
            <a:ext cx="4385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Отпустите кнопку мыши. Ячейка останется выделенной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тех пор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пока вы не кликните мышью по другой ячейке на листе.</a:t>
            </a:r>
          </a:p>
        </p:txBody>
      </p:sp>
      <p:pic>
        <p:nvPicPr>
          <p:cNvPr id="14" name="Рисунок 13" descr="Справа налево (обратно)">
            <a:extLst>
              <a:ext uri="{FF2B5EF4-FFF2-40B4-BE49-F238E27FC236}">
                <a16:creationId xmlns:a16="http://schemas.microsoft.com/office/drawing/2014/main" id="{F08229AE-54F9-4991-A154-309B442AE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66162">
            <a:off x="5135585" y="2079110"/>
            <a:ext cx="914400" cy="914400"/>
          </a:xfrm>
          <a:prstGeom prst="rect">
            <a:avLst/>
          </a:prstGeom>
        </p:spPr>
      </p:pic>
      <p:pic>
        <p:nvPicPr>
          <p:cNvPr id="17" name="Рисунок 16" descr="Назад">
            <a:extLst>
              <a:ext uri="{FF2B5EF4-FFF2-40B4-BE49-F238E27FC236}">
                <a16:creationId xmlns:a16="http://schemas.microsoft.com/office/drawing/2014/main" id="{1B09FDF5-A093-416B-8DA0-CD33F0C46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30581">
            <a:off x="207666" y="3774470"/>
            <a:ext cx="914400" cy="914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E58857-861D-4FD5-A8D3-115E6BA824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8138" y="744845"/>
            <a:ext cx="5919729" cy="59197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7A5941-475A-4719-9066-F218CA0451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0684" y="1243882"/>
            <a:ext cx="5011420" cy="4869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60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6708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B54CDF-D769-42FE-9A9C-869F4AB8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830" y="4915128"/>
            <a:ext cx="8877670" cy="169483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34DF3A-7AC9-4B84-979B-31EDCA378C3B}"/>
              </a:ext>
            </a:extLst>
          </p:cNvPr>
          <p:cNvSpPr/>
          <p:nvPr/>
        </p:nvSpPr>
        <p:spPr>
          <a:xfrm>
            <a:off x="114253" y="115409"/>
            <a:ext cx="848129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Выбор нескольких ячеек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080710-E5CE-4995-94B4-49EFC15ABEC3}"/>
              </a:ext>
            </a:extLst>
          </p:cNvPr>
          <p:cNvSpPr/>
          <p:nvPr/>
        </p:nvSpPr>
        <p:spPr>
          <a:xfrm>
            <a:off x="1836198" y="5077768"/>
            <a:ext cx="8204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Зажмите левую кнопку мыши и не отпуская ее, тащите курсор, пока не выделятся нужные ячейки.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Отпустите кнопку мыши. Ячейки останутся выделенными, пока вы не кликните по другой ячейке на листе.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7584B3-E1E6-4480-8E9B-FA5499B54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404" y="1180067"/>
            <a:ext cx="7522576" cy="337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Ежедневник">
            <a:extLst>
              <a:ext uri="{FF2B5EF4-FFF2-40B4-BE49-F238E27FC236}">
                <a16:creationId xmlns:a16="http://schemas.microsoft.com/office/drawing/2014/main" id="{BBA2EF3F-8A0E-4962-A33A-74AB4B400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263" y="115409"/>
            <a:ext cx="1504420" cy="1504420"/>
          </a:xfrm>
          <a:prstGeom prst="rect">
            <a:avLst/>
          </a:prstGeom>
        </p:spPr>
      </p:pic>
      <p:pic>
        <p:nvPicPr>
          <p:cNvPr id="10" name="Рисунок 9" descr="Вопросы">
            <a:extLst>
              <a:ext uri="{FF2B5EF4-FFF2-40B4-BE49-F238E27FC236}">
                <a16:creationId xmlns:a16="http://schemas.microsoft.com/office/drawing/2014/main" id="{E8D4122A-B9FD-45D5-B1EB-785270B3B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004114"/>
            <a:ext cx="1620416" cy="1620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41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3ED5F9-3089-4B0F-ACEA-1BBF56E14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23" y="1251752"/>
            <a:ext cx="6622742" cy="51845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E0A4BC-DE2A-4DF8-89D1-B1C469A62D82}"/>
              </a:ext>
            </a:extLst>
          </p:cNvPr>
          <p:cNvSpPr/>
          <p:nvPr/>
        </p:nvSpPr>
        <p:spPr>
          <a:xfrm>
            <a:off x="0" y="86872"/>
            <a:ext cx="953036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Ввод содержимого в ячейку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FF3CEBE-867C-44FD-A9E0-6939A508E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734718"/>
              </p:ext>
            </p:extLst>
          </p:nvPr>
        </p:nvGraphicFramePr>
        <p:xfrm>
          <a:off x="7085965" y="1668766"/>
          <a:ext cx="4628965" cy="240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D58B84-47A1-4023-A6A7-D3749B3199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16682">
            <a:off x="9006755" y="4150126"/>
            <a:ext cx="2521495" cy="25214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6E5098-9B74-4B2C-B540-FC3A0A178B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246" y="1668766"/>
            <a:ext cx="5835296" cy="41210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01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1345B4-DEFF-4A75-938F-976388CF2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432" y="1566250"/>
            <a:ext cx="5114987" cy="17663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2904C0-DC67-45DC-B142-4EF21FB8D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" y="959057"/>
            <a:ext cx="6096000" cy="17663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7F7377-1975-4CF1-88EB-D036425D5B06}"/>
              </a:ext>
            </a:extLst>
          </p:cNvPr>
          <p:cNvSpPr/>
          <p:nvPr/>
        </p:nvSpPr>
        <p:spPr>
          <a:xfrm>
            <a:off x="314432" y="11293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/>
              <a:t>Чтобы удалить содержимое ячейки: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Выделите нужную ячейку.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Кликните по команде «Очистить на ленте». Появится диалоговое окно. Выберите «Очистить содержимое».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BC16D-44BD-40E1-89A4-7158AB596317}"/>
              </a:ext>
            </a:extLst>
          </p:cNvPr>
          <p:cNvSpPr txBox="1"/>
          <p:nvPr/>
        </p:nvSpPr>
        <p:spPr>
          <a:xfrm>
            <a:off x="133164" y="79900"/>
            <a:ext cx="9616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Удаление содержимого из ячейки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CD3B74-016D-47E2-9914-336E54A34B6B}"/>
              </a:ext>
            </a:extLst>
          </p:cNvPr>
          <p:cNvSpPr/>
          <p:nvPr/>
        </p:nvSpPr>
        <p:spPr>
          <a:xfrm>
            <a:off x="6661211" y="1772340"/>
            <a:ext cx="4613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 также можете использовать клавишу </a:t>
            </a:r>
            <a:r>
              <a:rPr lang="ru-RU" dirty="0" err="1"/>
              <a:t>Backspace</a:t>
            </a:r>
            <a:r>
              <a:rPr lang="ru-RU" dirty="0"/>
              <a:t>, чтобы удалить содержимое из одной ячейки или клавишу </a:t>
            </a:r>
            <a:r>
              <a:rPr lang="ru-RU" dirty="0" err="1"/>
              <a:t>Delete</a:t>
            </a:r>
            <a:r>
              <a:rPr lang="ru-RU" dirty="0"/>
              <a:t> для удаления содержимого из нескольких ячеек.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D54705-A4DD-4679-9F92-25B3FABB4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712" y="2948743"/>
            <a:ext cx="4189242" cy="3260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еклама">
            <a:extLst>
              <a:ext uri="{FF2B5EF4-FFF2-40B4-BE49-F238E27FC236}">
                <a16:creationId xmlns:a16="http://schemas.microsoft.com/office/drawing/2014/main" id="{F278505D-7E33-411A-9846-46F7071EC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7333" y="3777894"/>
            <a:ext cx="2000250" cy="2000250"/>
          </a:xfrm>
          <a:prstGeom prst="rect">
            <a:avLst/>
          </a:prstGeom>
        </p:spPr>
      </p:pic>
      <p:pic>
        <p:nvPicPr>
          <p:cNvPr id="11" name="Рисунок 10" descr="Документ">
            <a:extLst>
              <a:ext uri="{FF2B5EF4-FFF2-40B4-BE49-F238E27FC236}">
                <a16:creationId xmlns:a16="http://schemas.microsoft.com/office/drawing/2014/main" id="{36170086-9258-443E-A846-A9C955950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70887">
            <a:off x="8838969" y="4007374"/>
            <a:ext cx="1820707" cy="1820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025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2D0C6B-90CC-4725-A1F3-A4340B028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87" y="1545030"/>
            <a:ext cx="6577921" cy="515452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AA345E-614F-430A-A875-90F2B680691D}"/>
              </a:ext>
            </a:extLst>
          </p:cNvPr>
          <p:cNvSpPr/>
          <p:nvPr/>
        </p:nvSpPr>
        <p:spPr>
          <a:xfrm>
            <a:off x="206498" y="132177"/>
            <a:ext cx="117790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Копирование и вставка содержимое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ячеек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88FCA4D-CDC1-4B95-9CD9-584ECDD45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606490"/>
              </p:ext>
            </p:extLst>
          </p:nvPr>
        </p:nvGraphicFramePr>
        <p:xfrm>
          <a:off x="520069" y="1310162"/>
          <a:ext cx="3888800" cy="476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1183C4-8497-455A-BFFE-409C258FF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3033" y="1846554"/>
            <a:ext cx="2987284" cy="18631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80633F-E81A-4B06-AE22-0DEB632D0E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9931" y="4417337"/>
            <a:ext cx="2100322" cy="18975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9810B4-F8A0-4B50-B364-6B53886E2C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6322" y="3262459"/>
            <a:ext cx="2987284" cy="1636491"/>
          </a:xfrm>
          <a:prstGeom prst="rect">
            <a:avLst/>
          </a:prstGeom>
        </p:spPr>
      </p:pic>
      <p:pic>
        <p:nvPicPr>
          <p:cNvPr id="13" name="Рисунок 12" descr="Назад">
            <a:extLst>
              <a:ext uri="{FF2B5EF4-FFF2-40B4-BE49-F238E27FC236}">
                <a16:creationId xmlns:a16="http://schemas.microsoft.com/office/drawing/2014/main" id="{736DA3DB-CE8E-4E25-BF36-C7EE1EE746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6175159" y="3695075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D15C2-1B11-4E7E-B49F-152B8CC9A0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3077" y="5003516"/>
            <a:ext cx="914479" cy="914479"/>
          </a:xfrm>
          <a:prstGeom prst="rect">
            <a:avLst/>
          </a:prstGeom>
        </p:spPr>
      </p:pic>
      <p:pic>
        <p:nvPicPr>
          <p:cNvPr id="16" name="Рисунок 15" descr="Курсор">
            <a:extLst>
              <a:ext uri="{FF2B5EF4-FFF2-40B4-BE49-F238E27FC236}">
                <a16:creationId xmlns:a16="http://schemas.microsoft.com/office/drawing/2014/main" id="{BAD3DCCE-FEFE-40E7-B9E0-DC4EE2F3D1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762717">
            <a:off x="8952683" y="1865745"/>
            <a:ext cx="1263056" cy="1263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07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9CBC3C-5897-4B85-B5DF-4297AC3A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0" y="0"/>
            <a:ext cx="341376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93F4B1-17E2-413B-B6AF-3A90137BD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98" y="1338440"/>
            <a:ext cx="4054139" cy="539971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E7A5BA-D55F-4EDE-85F5-06E161958060}"/>
              </a:ext>
            </a:extLst>
          </p:cNvPr>
          <p:cNvSpPr/>
          <p:nvPr/>
        </p:nvSpPr>
        <p:spPr>
          <a:xfrm>
            <a:off x="224899" y="0"/>
            <a:ext cx="9034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Вырезать и вставить содержимое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ячейки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B41B6-58CE-498A-AD45-866728BD7ACF}"/>
              </a:ext>
            </a:extLst>
          </p:cNvPr>
          <p:cNvSpPr/>
          <p:nvPr/>
        </p:nvSpPr>
        <p:spPr>
          <a:xfrm>
            <a:off x="373378" y="1997839"/>
            <a:ext cx="38015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ячейки, которые хотите вырезать.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Кликните по команде «Вырезать». Граница выделенных ячеек примет другой вид.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ячейки, в которые вы хотите вставить содержимое.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Кликните по команде «Вставить». Вырезанное содержимое будет удалено из ячеек – источников и вставлено в выделенные ячейки.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C16112-ED80-4319-A5DA-9BA4FC76FCE6}"/>
              </a:ext>
            </a:extLst>
          </p:cNvPr>
          <p:cNvSpPr/>
          <p:nvPr/>
        </p:nvSpPr>
        <p:spPr>
          <a:xfrm>
            <a:off x="373378" y="1601835"/>
            <a:ext cx="380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вырезать и вставить содержимое ячеек: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1979A7-7FE3-4330-A983-8EB4892E5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816" y="1200329"/>
            <a:ext cx="5100297" cy="1640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FE3EBC-0DE2-4AF2-99F4-85B06A033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816" y="2950911"/>
            <a:ext cx="5100296" cy="1808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5C0B54-EA08-4C49-AF8B-BA09DFFE8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2816" y="4912078"/>
            <a:ext cx="5100296" cy="1792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13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DA4AA1-0B72-4EB8-AC40-6E87DFEFF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62462" y="-403768"/>
            <a:ext cx="3032872" cy="6226205"/>
          </a:xfrm>
          <a:prstGeom prst="rect">
            <a:avLst/>
          </a:prstGeom>
          <a:solidFill>
            <a:schemeClr val="accent2">
              <a:lumMod val="75000"/>
              <a:alpha val="67000"/>
            </a:schemeClr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1AB6A8-2483-47B1-8176-CE04FCFD79A1}"/>
              </a:ext>
            </a:extLst>
          </p:cNvPr>
          <p:cNvSpPr/>
          <p:nvPr/>
        </p:nvSpPr>
        <p:spPr>
          <a:xfrm>
            <a:off x="134612" y="0"/>
            <a:ext cx="6403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/>
              <a:t>Перемещение ячеек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548003-08CB-4FB3-80DB-F2A6A5D9FFCC}"/>
              </a:ext>
            </a:extLst>
          </p:cNvPr>
          <p:cNvSpPr/>
          <p:nvPr/>
        </p:nvSpPr>
        <p:spPr>
          <a:xfrm>
            <a:off x="6226206" y="18060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ячейки, которые хотите переместить.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Поместите курсор мыши на одну из внешних границ выделенных ячеек. Курсор из белого креста станет черным крестом с 4 стрелками.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Нажмите левую кнопку мыши и тащите ячейки в новое место.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Отпустите кнопку мыши и ячейки переместятся.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460520-8A8C-4FB8-86CA-0B4AEA7396A9}"/>
              </a:ext>
            </a:extLst>
          </p:cNvPr>
          <p:cNvSpPr/>
          <p:nvPr/>
        </p:nvSpPr>
        <p:spPr>
          <a:xfrm>
            <a:off x="6226206" y="1405964"/>
            <a:ext cx="3760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переместить ячейки: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5856C-A414-4BE8-86F7-F9734F43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5" y="1091953"/>
            <a:ext cx="4026785" cy="19570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538A05-A1DD-4855-8E37-04F939C44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42" y="3429000"/>
            <a:ext cx="5182876" cy="2238600"/>
          </a:xfrm>
          <a:prstGeom prst="rect">
            <a:avLst/>
          </a:prstGeom>
        </p:spPr>
      </p:pic>
      <p:pic>
        <p:nvPicPr>
          <p:cNvPr id="9" name="Рисунок 8" descr="Справа налево (обратно)">
            <a:extLst>
              <a:ext uri="{FF2B5EF4-FFF2-40B4-BE49-F238E27FC236}">
                <a16:creationId xmlns:a16="http://schemas.microsoft.com/office/drawing/2014/main" id="{51CEE6CC-9FA0-4348-8BB4-CBE07AAE2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210593">
            <a:off x="4281515" y="2233366"/>
            <a:ext cx="1072647" cy="1072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41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ECB8A8-427F-4DB5-9219-1533251EC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0175"/>
            <a:ext cx="6224555" cy="415321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DC5AF0-3ECF-4E43-9CDE-5711E0669472}"/>
              </a:ext>
            </a:extLst>
          </p:cNvPr>
          <p:cNvSpPr/>
          <p:nvPr/>
        </p:nvSpPr>
        <p:spPr>
          <a:xfrm>
            <a:off x="144674" y="0"/>
            <a:ext cx="8507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Маркер автозаполнения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BD806A-53C5-4AC3-920B-314256B78DD9}"/>
              </a:ext>
            </a:extLst>
          </p:cNvPr>
          <p:cNvSpPr/>
          <p:nvPr/>
        </p:nvSpPr>
        <p:spPr>
          <a:xfrm>
            <a:off x="0" y="1740075"/>
            <a:ext cx="59391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ячейку или ячейки, содержимое которых вы хотите использовать. Вы можете заполнять ячейки содержимым, как по вертикали, так и по горизонтали.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Наведите курсор мыши на маркер заполнения так, чтобы курсор из белого креста стал черным крестом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Нажмите левую кнопку мыши и тащите маркер заполнения пока все ячейки, которые вы хотите заполнить не окажутся выделенными.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Отпустите кнопку мыши, ваши ячейки будут заполнены.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0828CA-38D3-4D34-ACE0-7DB0FA0F3272}"/>
              </a:ext>
            </a:extLst>
          </p:cNvPr>
          <p:cNvSpPr/>
          <p:nvPr/>
        </p:nvSpPr>
        <p:spPr>
          <a:xfrm>
            <a:off x="0" y="12801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использовать маркер заполнения</a:t>
            </a: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для заполнения ячеек: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12461-EFBB-416F-8D4B-8ACBAEF69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155" y="1143621"/>
            <a:ext cx="1807313" cy="48862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78C664-6839-439E-8EE6-22B61AB39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505" y="108900"/>
            <a:ext cx="2161125" cy="6495767"/>
          </a:xfrm>
          <a:prstGeom prst="rect">
            <a:avLst/>
          </a:prstGeom>
        </p:spPr>
      </p:pic>
      <p:pic>
        <p:nvPicPr>
          <p:cNvPr id="9" name="Рисунок 8" descr="Линейчатая диаграмма (справа налево)">
            <a:extLst>
              <a:ext uri="{FF2B5EF4-FFF2-40B4-BE49-F238E27FC236}">
                <a16:creationId xmlns:a16="http://schemas.microsoft.com/office/drawing/2014/main" id="{632EFB95-A9C2-41F6-95F6-D243029160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44674" y="5577825"/>
            <a:ext cx="1147795" cy="1147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66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7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8DB85E-A9FB-41E3-8ECC-566E8186673C}"/>
              </a:ext>
            </a:extLst>
          </p:cNvPr>
          <p:cNvSpPr/>
          <p:nvPr/>
        </p:nvSpPr>
        <p:spPr>
          <a:xfrm>
            <a:off x="1535837" y="1917578"/>
            <a:ext cx="9507983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Microsoft Excel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для работы с электронными таблицами, созданная корпорацией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Microsoft Windows, Windows NT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Mac OS,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Android, iOS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Windows Phone.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74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A36781-E9E2-4DFD-A1A1-B0CE33CA5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52" y="0"/>
            <a:ext cx="5533748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47F31A-0A89-4793-AA6A-021BEEB3D954}"/>
              </a:ext>
            </a:extLst>
          </p:cNvPr>
          <p:cNvSpPr/>
          <p:nvPr/>
        </p:nvSpPr>
        <p:spPr>
          <a:xfrm>
            <a:off x="15388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со строками, столбцами и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ячейками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FE4D43-23EE-407F-A06C-75742043F8D9}"/>
              </a:ext>
            </a:extLst>
          </p:cNvPr>
          <p:cNvSpPr/>
          <p:nvPr/>
        </p:nvSpPr>
        <p:spPr>
          <a:xfrm>
            <a:off x="6865399" y="71498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По умолчанию, каждая строка и каждый столбец</a:t>
            </a:r>
          </a:p>
          <a:p>
            <a:r>
              <a:rPr lang="ru-RU" dirty="0"/>
              <a:t>новой книги имеют одинаковую</a:t>
            </a:r>
          </a:p>
          <a:p>
            <a:r>
              <a:rPr lang="ru-RU" dirty="0"/>
              <a:t>высоту и ширину. </a:t>
            </a:r>
            <a:r>
              <a:rPr lang="ru-RU" dirty="0" err="1"/>
              <a:t>Excel</a:t>
            </a:r>
            <a:r>
              <a:rPr lang="ru-RU" dirty="0"/>
              <a:t> позволяет вам изменять</a:t>
            </a:r>
          </a:p>
          <a:p>
            <a:r>
              <a:rPr lang="ru-RU" dirty="0"/>
              <a:t>ширину столбцов и высоту строк разными</a:t>
            </a:r>
          </a:p>
          <a:p>
            <a:r>
              <a:rPr lang="ru-RU" dirty="0"/>
              <a:t>способами.</a:t>
            </a:r>
          </a:p>
          <a:p>
            <a:r>
              <a:rPr lang="ru-RU" b="1" u="sng" dirty="0"/>
              <a:t>Чтобы изменить ширину столбца:</a:t>
            </a:r>
          </a:p>
          <a:p>
            <a:r>
              <a:rPr lang="ru-RU" dirty="0"/>
              <a:t>Установите курсор на линию столбца в</a:t>
            </a:r>
          </a:p>
          <a:p>
            <a:r>
              <a:rPr lang="ru-RU" dirty="0"/>
              <a:t>заголовке столбца так, чтобы курсор из белого</a:t>
            </a:r>
          </a:p>
          <a:p>
            <a:r>
              <a:rPr lang="ru-RU" dirty="0"/>
              <a:t>креста стал двойной стрелкой.</a:t>
            </a:r>
          </a:p>
          <a:p>
            <a:r>
              <a:rPr lang="ru-RU" dirty="0"/>
              <a:t>Нажмите левую кнопку мыши и тяните столбец</a:t>
            </a:r>
          </a:p>
          <a:p>
            <a:r>
              <a:rPr lang="ru-RU" dirty="0"/>
              <a:t>вправо, чтобы увеличить его ширину, и влево,</a:t>
            </a:r>
          </a:p>
          <a:p>
            <a:r>
              <a:rPr lang="ru-RU" dirty="0"/>
              <a:t>чтобы ее уменьшить.</a:t>
            </a:r>
          </a:p>
          <a:p>
            <a:r>
              <a:rPr lang="ru-RU" dirty="0"/>
              <a:t>Отпустите кнопку мыши. Ширина столбца на </a:t>
            </a:r>
          </a:p>
          <a:p>
            <a:r>
              <a:rPr lang="ru-RU" dirty="0"/>
              <a:t>листе будет изменена.</a:t>
            </a:r>
          </a:p>
          <a:p>
            <a:r>
              <a:rPr lang="ru-RU" dirty="0"/>
              <a:t>Если отображаются знаки (#######) в ячейке,</a:t>
            </a:r>
          </a:p>
          <a:p>
            <a:r>
              <a:rPr lang="ru-RU" dirty="0"/>
              <a:t>это означает что столбец не достаточно широк,</a:t>
            </a:r>
          </a:p>
          <a:p>
            <a:r>
              <a:rPr lang="ru-RU" dirty="0"/>
              <a:t>чтобы отобразить содержимое ячейки. Просто</a:t>
            </a:r>
          </a:p>
          <a:p>
            <a:r>
              <a:rPr lang="ru-RU" dirty="0"/>
              <a:t>увеличьте ширину столбца, чтобы</a:t>
            </a:r>
          </a:p>
          <a:p>
            <a:r>
              <a:rPr lang="ru-RU" dirty="0"/>
              <a:t>отобразить содержимое ячейки.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2C81A2-6C6C-41D8-B326-0069E48B2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70" y="2046700"/>
            <a:ext cx="1934331" cy="35773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462F5A-A1E1-4F1A-8C61-E7E84BDCF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202" y="1389008"/>
            <a:ext cx="3423375" cy="4892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84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484D4D-6F98-4E8A-855A-0778BDB94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914" y="2569696"/>
            <a:ext cx="5140171" cy="42883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4B4C77-82D9-4DD6-9291-CA1003C0E162}"/>
              </a:ext>
            </a:extLst>
          </p:cNvPr>
          <p:cNvSpPr/>
          <p:nvPr/>
        </p:nvSpPr>
        <p:spPr>
          <a:xfrm>
            <a:off x="207145" y="150921"/>
            <a:ext cx="9283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со строками, столбцами и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ячейками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5E7A79-1451-4F53-B284-85E5C80698C7}"/>
              </a:ext>
            </a:extLst>
          </p:cNvPr>
          <p:cNvSpPr/>
          <p:nvPr/>
        </p:nvSpPr>
        <p:spPr>
          <a:xfrm>
            <a:off x="3882500" y="3164681"/>
            <a:ext cx="4426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Выделите столбцы, которые нужно изменить.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Кликните по команде «Формат» на вкладке «Главная». Появится выпадающее меню.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Выберите «Ширина столбца». Откроется диалоговое окно «ширина столбца».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Введите нужную ширину.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Нажмите OK. Ширина каждого выделенного столбца на листе изменится.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0B7E2E-FE76-439C-B22C-C154AC3368FC}"/>
              </a:ext>
            </a:extLst>
          </p:cNvPr>
          <p:cNvSpPr/>
          <p:nvPr/>
        </p:nvSpPr>
        <p:spPr>
          <a:xfrm>
            <a:off x="3811480" y="26887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установить точное значение</a:t>
            </a: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ширины столбца:</a:t>
            </a:r>
          </a:p>
        </p:txBody>
      </p:sp>
      <p:pic>
        <p:nvPicPr>
          <p:cNvPr id="7" name="Рисунок 6" descr="Направленный вправо указательный палец, тыльная сторона руки ">
            <a:extLst>
              <a:ext uri="{FF2B5EF4-FFF2-40B4-BE49-F238E27FC236}">
                <a16:creationId xmlns:a16="http://schemas.microsoft.com/office/drawing/2014/main" id="{A4EAC4BA-32AF-44F6-B562-4AD46B066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20057">
            <a:off x="3425299" y="1473303"/>
            <a:ext cx="914400" cy="914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A74341-75DD-4723-93AF-D6415B2DB1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3075" flipH="1">
            <a:off x="7488073" y="1256387"/>
            <a:ext cx="1280271" cy="1286367"/>
          </a:xfrm>
          <a:prstGeom prst="rect">
            <a:avLst/>
          </a:prstGeom>
        </p:spPr>
      </p:pic>
      <p:pic>
        <p:nvPicPr>
          <p:cNvPr id="12" name="Рисунок 11" descr="Классная доска">
            <a:extLst>
              <a:ext uri="{FF2B5EF4-FFF2-40B4-BE49-F238E27FC236}">
                <a16:creationId xmlns:a16="http://schemas.microsoft.com/office/drawing/2014/main" id="{BAAD4019-2E0C-4DA3-8DE4-11A0A3C26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6559" y="1042089"/>
            <a:ext cx="1408653" cy="14086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723559-F08C-44CD-B9DE-6C0A2444E9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45" y="2054792"/>
            <a:ext cx="3050537" cy="39909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689CA2-2657-4903-B8A1-9B78BEC587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6340" y="1466706"/>
            <a:ext cx="3259054" cy="19574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F244FA-3F5D-41D7-B612-DD1A4143FD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7839" y="3828344"/>
            <a:ext cx="2536055" cy="221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38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C45EE-6C6A-4457-A170-D4AA2C512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1133"/>
            <a:ext cx="12192000" cy="20862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D24A00-CE5A-4034-90D8-5C360106A3BA}"/>
              </a:ext>
            </a:extLst>
          </p:cNvPr>
          <p:cNvSpPr/>
          <p:nvPr/>
        </p:nvSpPr>
        <p:spPr>
          <a:xfrm>
            <a:off x="176926" y="0"/>
            <a:ext cx="7738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/>
              <a:t>Вставка строк и столбцов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E7D0BA-E52A-4D8B-9C38-77D60856BC03}"/>
              </a:ext>
            </a:extLst>
          </p:cNvPr>
          <p:cNvSpPr/>
          <p:nvPr/>
        </p:nvSpPr>
        <p:spPr>
          <a:xfrm>
            <a:off x="6164061" y="92333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вставить столбцы: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столбец, справа от которого вы хотите вставить новый. Например, чтобы вставить столбец между столбцами A и B, выделите столбец B.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Кликните по команде «Вставить» на вкладке «Главная».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C7F1A2-01BC-416B-A640-B80C8564C8B1}"/>
              </a:ext>
            </a:extLst>
          </p:cNvPr>
          <p:cNvSpPr/>
          <p:nvPr/>
        </p:nvSpPr>
        <p:spPr>
          <a:xfrm>
            <a:off x="304800" y="923330"/>
            <a:ext cx="5527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вставить строки: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строку, над которой вы хотите вставить новую.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Кликните по команде «Вставить» на вкладке «Главная».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листе появится новая строка.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C6B06D-75C9-4510-B583-75DF47B8A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27" y="3090261"/>
            <a:ext cx="4444174" cy="33391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EA833D-E6A6-4840-9CB0-E245AA6DC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9974" y="3090261"/>
            <a:ext cx="4444174" cy="3339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099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1086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F5BBB9-C63F-4D4F-951C-AB3EB36D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603" y="4909834"/>
            <a:ext cx="12612439" cy="1618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ECB66-D8A2-4285-B3C6-A6D5ACA81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03" y="0"/>
            <a:ext cx="4811697" cy="20313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5671BF-B287-4AB8-8E08-9980F6138836}"/>
              </a:ext>
            </a:extLst>
          </p:cNvPr>
          <p:cNvSpPr/>
          <p:nvPr/>
        </p:nvSpPr>
        <p:spPr>
          <a:xfrm>
            <a:off x="215502" y="0"/>
            <a:ext cx="52582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 текста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BBC73C-FC75-4B5D-877C-7C1FD02E390A}"/>
              </a:ext>
            </a:extLst>
          </p:cNvPr>
          <p:cNvSpPr/>
          <p:nvPr/>
        </p:nvSpPr>
        <p:spPr>
          <a:xfrm>
            <a:off x="7557855" y="-83158"/>
            <a:ext cx="4811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установить Перенос текста: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нужные ячейки.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Выберите команду «Перенос текста» на вкладке «Главная».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Текст в выбранных ячейках будет отображаться в несколько строк.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6F3B7-DE1D-4302-9305-086C94C1C03B}"/>
              </a:ext>
            </a:extLst>
          </p:cNvPr>
          <p:cNvSpPr/>
          <p:nvPr/>
        </p:nvSpPr>
        <p:spPr>
          <a:xfrm>
            <a:off x="315090" y="5172904"/>
            <a:ext cx="11778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ячейка содержит больше текста, чем может быть отображено, вы можете выбрать опцию «Перенос текста» в ячейке или объединить ячейку с пустыми соседними. «Перенос текста» заставляет текст отображаться в ячейке в несколько строк. Объединить ячейки соединяет соседние ячейки в одну.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3616B-70A2-4D2F-BABB-19935191A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342" y="2829797"/>
            <a:ext cx="12215342" cy="1776384"/>
          </a:xfrm>
          <a:prstGeom prst="rect">
            <a:avLst/>
          </a:prstGeom>
        </p:spPr>
      </p:pic>
      <p:pic>
        <p:nvPicPr>
          <p:cNvPr id="9" name="Рисунок 8" descr="Скрепка">
            <a:extLst>
              <a:ext uri="{FF2B5EF4-FFF2-40B4-BE49-F238E27FC236}">
                <a16:creationId xmlns:a16="http://schemas.microsoft.com/office/drawing/2014/main" id="{AA9F477C-1644-4F92-88F0-70BB14960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439625" y="3170977"/>
            <a:ext cx="914400" cy="914400"/>
          </a:xfrm>
          <a:prstGeom prst="rect">
            <a:avLst/>
          </a:prstGeom>
        </p:spPr>
      </p:pic>
      <p:pic>
        <p:nvPicPr>
          <p:cNvPr id="15" name="Рисунок 14" descr="Открытая книга">
            <a:extLst>
              <a:ext uri="{FF2B5EF4-FFF2-40B4-BE49-F238E27FC236}">
                <a16:creationId xmlns:a16="http://schemas.microsoft.com/office/drawing/2014/main" id="{DF27A229-9D0C-4D96-AAC7-FDA766CF6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44747">
            <a:off x="4737747" y="1033516"/>
            <a:ext cx="1205620" cy="1205620"/>
          </a:xfrm>
          <a:prstGeom prst="rect">
            <a:avLst/>
          </a:prstGeom>
        </p:spPr>
      </p:pic>
      <p:pic>
        <p:nvPicPr>
          <p:cNvPr id="17" name="Рисунок 16" descr="Книги">
            <a:extLst>
              <a:ext uri="{FF2B5EF4-FFF2-40B4-BE49-F238E27FC236}">
                <a16:creationId xmlns:a16="http://schemas.microsoft.com/office/drawing/2014/main" id="{46CA56E0-49E1-4A55-B48C-8777A8D1F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1351" y="1026386"/>
            <a:ext cx="1329276" cy="1329276"/>
          </a:xfrm>
          <a:prstGeom prst="rect">
            <a:avLst/>
          </a:prstGeom>
        </p:spPr>
      </p:pic>
      <p:pic>
        <p:nvPicPr>
          <p:cNvPr id="19" name="Рисунок 18" descr="Развернуть">
            <a:extLst>
              <a:ext uri="{FF2B5EF4-FFF2-40B4-BE49-F238E27FC236}">
                <a16:creationId xmlns:a16="http://schemas.microsoft.com/office/drawing/2014/main" id="{F321114C-AAA3-4CFF-B016-DED2EDF4D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651581">
            <a:off x="2734191" y="1050115"/>
            <a:ext cx="1333788" cy="1333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51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C36093-FEC9-4819-85D8-E7D6A9B5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483833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D0705C-9E61-4183-8018-65BDEE8D7BCF}"/>
              </a:ext>
            </a:extLst>
          </p:cNvPr>
          <p:cNvSpPr/>
          <p:nvPr/>
        </p:nvSpPr>
        <p:spPr>
          <a:xfrm>
            <a:off x="168175" y="0"/>
            <a:ext cx="67898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Объединение ячеек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2498EA-5AA1-4967-986D-9EA0596F0B95}"/>
              </a:ext>
            </a:extLst>
          </p:cNvPr>
          <p:cNvSpPr/>
          <p:nvPr/>
        </p:nvSpPr>
        <p:spPr>
          <a:xfrm>
            <a:off x="168175" y="1191684"/>
            <a:ext cx="4670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Чтобы объединить ячейки с помощью</a:t>
            </a: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команды «Объединить и поместить в</a:t>
            </a: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центре»: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объединяемые ячейки.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Выберите команду «Объединить и поместить в центре» на вкладке Главная.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Выделенные ячейки будут объединены, а текст помещен в центре.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*Если вы передумали объединять ячейки, просто еще раз кликните по команде «Объединить и поместить в центре».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77A208-F05B-4C55-B9CF-116BB49A8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453" y="1191684"/>
            <a:ext cx="6033938" cy="3372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736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1D2586-54C8-42EF-B7FC-C2E7915C2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237" y="892552"/>
            <a:ext cx="6951607" cy="405501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EF0562-2A7D-4E02-AC23-7FAA0FD7468A}"/>
              </a:ext>
            </a:extLst>
          </p:cNvPr>
          <p:cNvSpPr/>
          <p:nvPr/>
        </p:nvSpPr>
        <p:spPr>
          <a:xfrm>
            <a:off x="85871" y="0"/>
            <a:ext cx="819660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Форматирование текста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2CD602-3046-44C1-8936-D517B583C4EC}"/>
              </a:ext>
            </a:extLst>
          </p:cNvPr>
          <p:cNvSpPr/>
          <p:nvPr/>
        </p:nvSpPr>
        <p:spPr>
          <a:xfrm>
            <a:off x="4696287" y="1242873"/>
            <a:ext cx="62767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Многие команды для форматирования текста можно найти в группах «Шрифт», «Выравнивание», «Число», которые находятся на ленте.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Команды группы «Шрифт» позволяют вам менять стиль, размер и цвет текста. Вы также можете использовать их для добавления границ и заполнения ячеек цветом.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Команды группы «Выравнивание» позволяют задать отображение текста в ячейке как по вертикали, так и по горизонтали.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Команды группы «Число» позволяют менять способ отображения чисел и дат.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5FCA31-D500-4553-8666-D284B5DFF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947565"/>
            <a:ext cx="10334043" cy="1301067"/>
          </a:xfrm>
          <a:prstGeom prst="rect">
            <a:avLst/>
          </a:prstGeom>
        </p:spPr>
      </p:pic>
      <p:pic>
        <p:nvPicPr>
          <p:cNvPr id="7" name="Рисунок 6" descr="Линейчатая диаграмма">
            <a:extLst>
              <a:ext uri="{FF2B5EF4-FFF2-40B4-BE49-F238E27FC236}">
                <a16:creationId xmlns:a16="http://schemas.microsoft.com/office/drawing/2014/main" id="{B1CFED76-CA2E-4BC7-83A5-483A25B43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8960" y="2276708"/>
            <a:ext cx="2647950" cy="2647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01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255B96-D220-4916-B283-A2519B8C0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466" y="-119695"/>
            <a:ext cx="6523021" cy="369739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3BF755-42F3-45F7-846D-1DD04CE37825}"/>
              </a:ext>
            </a:extLst>
          </p:cNvPr>
          <p:cNvSpPr/>
          <p:nvPr/>
        </p:nvSpPr>
        <p:spPr>
          <a:xfrm>
            <a:off x="322555" y="34121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/>
              <a:t>Чтобы изменить шрифт: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Выделите нужные ячейки.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Кликните по стрелке выпадающего меню команды «Шрифт» на вкладке «Главная». Появится выпадающее меню.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Наводите курсор мыши на разные шрифты. В выделенных ячейках будет интерактивно меняться шрифт текста.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Выберите нужный шрифт.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3FE755-EF3B-42BB-B086-BEE07D5CF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400" y="3664455"/>
            <a:ext cx="4327250" cy="202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A60462-CC93-46BE-B407-8AAD461C7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285" y="126298"/>
            <a:ext cx="3751065" cy="615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972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FB9993-00E2-4132-A579-379599745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1017"/>
            <a:ext cx="6465831" cy="58119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F084D0-5121-411B-ACD5-ADD30D0B1F1A}"/>
              </a:ext>
            </a:extLst>
          </p:cNvPr>
          <p:cNvSpPr/>
          <p:nvPr/>
        </p:nvSpPr>
        <p:spPr>
          <a:xfrm>
            <a:off x="168675" y="0"/>
            <a:ext cx="737336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диаграммы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97C3AF-9AE3-4335-A791-990542A4D87C}"/>
              </a:ext>
            </a:extLst>
          </p:cNvPr>
          <p:cNvSpPr/>
          <p:nvPr/>
        </p:nvSpPr>
        <p:spPr>
          <a:xfrm>
            <a:off x="278167" y="40765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создании гистограммы, линейчатой диаграммы, графика, диаграммы с областями, лепестковой диаграммы, круговой диаграммы можно использовать от одного до нескольких столбцов (строк) данных.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2F6A4E-A094-4955-87BE-C1895AA66252}"/>
              </a:ext>
            </a:extLst>
          </p:cNvPr>
          <p:cNvSpPr/>
          <p:nvPr/>
        </p:nvSpPr>
        <p:spPr>
          <a:xfrm>
            <a:off x="278167" y="1439986"/>
            <a:ext cx="54065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созданием диаграммы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следует убедиться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данные на листе расположены в соответствии с типом диаграммы, который планируется использовать.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 должны быть упорядочены по столбцам или строкам. Не обязательно столбцы (строки) данных должны быть смежными, но несмежные ячейки должны образовывать прямоугольник.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C7679-91BD-4418-8666-41C041657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132" y="821017"/>
            <a:ext cx="4668859" cy="3065183"/>
          </a:xfrm>
          <a:prstGeom prst="rect">
            <a:avLst/>
          </a:prstGeom>
        </p:spPr>
      </p:pic>
      <p:pic>
        <p:nvPicPr>
          <p:cNvPr id="9" name="Рисунок 8" descr="Круговая диаграмма">
            <a:extLst>
              <a:ext uri="{FF2B5EF4-FFF2-40B4-BE49-F238E27FC236}">
                <a16:creationId xmlns:a16="http://schemas.microsoft.com/office/drawing/2014/main" id="{452647E6-1A95-4CA9-AD34-B0AC2DDEC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8377" y="3886200"/>
            <a:ext cx="2294138" cy="2294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609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1142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3FE2A-A2CC-42FF-83E6-64719FBE16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9008" y="4659254"/>
            <a:ext cx="5074328" cy="1310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28F7E6-D6C4-43A6-807F-2529478287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405738" y="1894993"/>
            <a:ext cx="5651044" cy="2144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E7AB34-E0B6-472A-9E5A-5734DFF542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61152" y="177554"/>
            <a:ext cx="5274242" cy="1901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9B3340-C4C3-4D56-B6D3-1A73E8D6ED38}"/>
              </a:ext>
            </a:extLst>
          </p:cNvPr>
          <p:cNvSpPr/>
          <p:nvPr/>
        </p:nvSpPr>
        <p:spPr>
          <a:xfrm>
            <a:off x="366944" y="325333"/>
            <a:ext cx="5288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Загрузка приложения, открытие и сохранение документов осуществляется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стандартным образом.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62A947-339D-4075-AD9D-3CDFF0B39AAF}"/>
              </a:ext>
            </a:extLst>
          </p:cNvPr>
          <p:cNvSpPr/>
          <p:nvPr/>
        </p:nvSpPr>
        <p:spPr>
          <a:xfrm>
            <a:off x="6534915" y="1928881"/>
            <a:ext cx="54165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 MS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имеет расширение файла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 без имени называется Лист 1, Лист 2 и т.д. Файл, с которым работает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называется книгой. Книга, как правило, состоит из нескольких рабочих листов, которые могут содержать таблицы, тексты, диаграммы, рисунки.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262E6-65A0-4C1D-A079-3E51B1F4B900}"/>
              </a:ext>
            </a:extLst>
          </p:cNvPr>
          <p:cNvSpPr/>
          <p:nvPr/>
        </p:nvSpPr>
        <p:spPr>
          <a:xfrm>
            <a:off x="240496" y="4837404"/>
            <a:ext cx="4768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Значок файла MS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имеет вид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A2DDF7-0A43-4587-B605-2C0BD20E3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08" y="4242045"/>
            <a:ext cx="2675138" cy="2438400"/>
          </a:xfrm>
          <a:prstGeom prst="rect">
            <a:avLst/>
          </a:prstGeom>
        </p:spPr>
      </p:pic>
      <p:pic>
        <p:nvPicPr>
          <p:cNvPr id="14" name="Рисунок 13" descr="Линейчатая диаграмма (справа налево)">
            <a:extLst>
              <a:ext uri="{FF2B5EF4-FFF2-40B4-BE49-F238E27FC236}">
                <a16:creationId xmlns:a16="http://schemas.microsoft.com/office/drawing/2014/main" id="{A96F01F4-4F0F-4564-B65B-59692FED0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8206" y="5481961"/>
            <a:ext cx="1154097" cy="11540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B6A726-ABCD-40E8-B677-370714A8F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82" y="4230208"/>
            <a:ext cx="2450237" cy="2450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C5471E-B953-4512-856B-4F95814FD7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96" y="2560389"/>
            <a:ext cx="5930284" cy="106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490188-6518-4966-8BAA-13E37A12E2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9262" y="367969"/>
            <a:ext cx="6197519" cy="102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Скрепка">
            <a:extLst>
              <a:ext uri="{FF2B5EF4-FFF2-40B4-BE49-F238E27FC236}">
                <a16:creationId xmlns:a16="http://schemas.microsoft.com/office/drawing/2014/main" id="{D46F7496-3B4B-41A0-B5D5-3D156643C4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67856" y="-9855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904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17D803-EDF6-4183-9F6B-BA20095D7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7626"/>
            <a:ext cx="6468417" cy="69532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8346E7-D46D-408F-993F-F0FA8293A55F}"/>
              </a:ext>
            </a:extLst>
          </p:cNvPr>
          <p:cNvSpPr/>
          <p:nvPr/>
        </p:nvSpPr>
        <p:spPr>
          <a:xfrm>
            <a:off x="239697" y="674704"/>
            <a:ext cx="60030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При создании диаграммы типа "Поверхность" должно быть два столбца (строки) данных, не считая столбца (строки) подписей категорий.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При создании круговой диаграммы нельзя использовать более одного столбца (строки) данных, не считая столбца (строки) подписей категорий.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данные, используемые для создания диаграммы, не должны иметь существенно различную величину.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Выделите фрагмент таблицы, для которого создается диаграмма.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вкладке Вставка в группе Диаграммы щелкните по кнопке с нужным типом диаграмм и в галерее выберите конкретный вид диаграммы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 листе будет создана диаграмма выбранного вида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Для создания диаграммы стандартного типа достаточно выделить фрагмент листа и нажать клавишу F11.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Для удаления диаграммы достаточно выделить ее и нажать клавишу Delete.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8FEE5-AC8A-4D21-A34A-FA04AA6B9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0" y="228602"/>
            <a:ext cx="3486150" cy="23852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A8106-17EF-4203-BD38-DA0CFA9B2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662" y="2056031"/>
            <a:ext cx="3517768" cy="21881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F6534-E922-40C8-9663-3BD356EC32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759" y="3977439"/>
            <a:ext cx="3729027" cy="2278015"/>
          </a:xfrm>
          <a:prstGeom prst="rect">
            <a:avLst/>
          </a:prstGeom>
        </p:spPr>
      </p:pic>
      <p:pic>
        <p:nvPicPr>
          <p:cNvPr id="7" name="Рисунок 6" descr="Диаграмма Венна">
            <a:extLst>
              <a:ext uri="{FF2B5EF4-FFF2-40B4-BE49-F238E27FC236}">
                <a16:creationId xmlns:a16="http://schemas.microsoft.com/office/drawing/2014/main" id="{1CDC8AB5-5F3C-43E2-A72B-AD81586BD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27190">
            <a:off x="6778406" y="297762"/>
            <a:ext cx="1438497" cy="1438497"/>
          </a:xfrm>
          <a:prstGeom prst="rect">
            <a:avLst/>
          </a:prstGeom>
        </p:spPr>
      </p:pic>
      <p:pic>
        <p:nvPicPr>
          <p:cNvPr id="10" name="Рисунок 9" descr="Презентация с линейчатой диаграммой (справа налево)">
            <a:extLst>
              <a:ext uri="{FF2B5EF4-FFF2-40B4-BE49-F238E27FC236}">
                <a16:creationId xmlns:a16="http://schemas.microsoft.com/office/drawing/2014/main" id="{F9EE8542-7467-4969-B74A-2C0C75DE2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9773" y="4834083"/>
            <a:ext cx="1421371" cy="1421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606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035B25-9812-4092-9A01-76A4E36B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0475">
            <a:off x="7966764" y="1284802"/>
            <a:ext cx="3810000" cy="2857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C1AC1F-47C9-40EA-8FAC-3EA994D46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1161167"/>
            <a:ext cx="6246896" cy="37130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6F4FD-97AA-492E-81E0-AE025DEF6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07" y="3827135"/>
            <a:ext cx="8528968" cy="23968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8C64D0-BB51-4594-887B-BE12ECEC006F}"/>
              </a:ext>
            </a:extLst>
          </p:cNvPr>
          <p:cNvSpPr/>
          <p:nvPr/>
        </p:nvSpPr>
        <p:spPr>
          <a:xfrm>
            <a:off x="215939" y="0"/>
            <a:ext cx="799693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Выделение диаграммы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0D4F0F-EAF4-478B-97CF-30ED3FA64BB6}"/>
              </a:ext>
            </a:extLst>
          </p:cNvPr>
          <p:cNvSpPr/>
          <p:nvPr/>
        </p:nvSpPr>
        <p:spPr>
          <a:xfrm>
            <a:off x="3594999" y="4066202"/>
            <a:ext cx="7960184" cy="239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действия выполняются с выделенной диаграммой или с ее выделенными элементами.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выделения диаграммы следует щелкнуть мышью в любом месте области диаграммы.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Признаком выделения являются рамка диаграммы. На рамке имеются маркеры, расположенные по углам и сторонам рамки.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Презентация с круговой диаграммой">
            <a:extLst>
              <a:ext uri="{FF2B5EF4-FFF2-40B4-BE49-F238E27FC236}">
                <a16:creationId xmlns:a16="http://schemas.microsoft.com/office/drawing/2014/main" id="{A06E3D9B-B6E8-4069-BCEA-FB76C9CBB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194" y="1516879"/>
            <a:ext cx="1094456" cy="143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96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8452D3-C062-4243-88E5-D1D16D7A3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890" y="630315"/>
            <a:ext cx="6647110" cy="51993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F8FF39-2949-4341-AE66-A7490D1C06F5}"/>
              </a:ext>
            </a:extLst>
          </p:cNvPr>
          <p:cNvSpPr/>
          <p:nvPr/>
        </p:nvSpPr>
        <p:spPr>
          <a:xfrm>
            <a:off x="5939507" y="1179263"/>
            <a:ext cx="58578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выделения какого-либо элемента диаграммы следует щелкнуть по нему мышью.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Признаком выделения являются рамка и маркеры элемента. Линейные элементы (оси, линии тренда и т.п.) рамки не имеют. Количество маркеров может быть различным для разных элементов диаграмм. </a:t>
            </a:r>
            <a:r>
              <a:rPr lang="ru-RU" b="1" dirty="0"/>
              <a:t>Одновременно может быть выделен только один элемент диаграммы.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выделении элемента появляется всплывающая подсказка с его названием.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выделения отдельных элементов диаграммы можно также использовать раскрывающийся список Элементы диаграммы группы «Текущий фрагмент контекстной вкладки Работа с диаграммами/Макет»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8EC62-64BC-44D8-B56D-D41F77C17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80975"/>
            <a:ext cx="4629150" cy="3277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C4F14-A318-4077-83C2-27929A7E6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3638550"/>
            <a:ext cx="4629150" cy="2695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725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46079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418A2-4296-4CD0-B3AB-4F78B286F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64" y="1155064"/>
            <a:ext cx="6796523" cy="5011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38954D-1448-49C6-9431-A4AEA38814D9}"/>
              </a:ext>
            </a:extLst>
          </p:cNvPr>
          <p:cNvSpPr/>
          <p:nvPr/>
        </p:nvSpPr>
        <p:spPr>
          <a:xfrm>
            <a:off x="764958" y="1506900"/>
            <a:ext cx="6150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 выбор формулы для вычислений зависит от каких-либо условий.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при расчете торговой скидки могут использоваться различные формулы в зависимости от размера покупки.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выполнения таких вычислений используется функция ЕСЛИ, в которой в качестве аргументов значений вставляются соответствующие формулы.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в таблице на рисунке при расчете стоимости товара цена зависит от объема партии товара. При объеме партии более 30 цена понижается на 10%. Следовательно, при выполнении условия используется формула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B*C*0,9, а при невыполнении условия - B*C.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1434E0-E62A-42DE-A174-6B73A07C3A46}"/>
              </a:ext>
            </a:extLst>
          </p:cNvPr>
          <p:cNvSpPr/>
          <p:nvPr/>
        </p:nvSpPr>
        <p:spPr>
          <a:xfrm>
            <a:off x="194806" y="0"/>
            <a:ext cx="782271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Условные вычисления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EDF52-4B88-49C0-8AAC-1E9B80519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621" y="1574839"/>
            <a:ext cx="4029075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204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54662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96B44-6F66-47F9-AFAB-5EB3FABED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2827">
            <a:off x="178032" y="1350217"/>
            <a:ext cx="7067550" cy="4191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80A24-F960-49D4-9428-9FB145D31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881" y="630315"/>
            <a:ext cx="6797629" cy="44654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ADA2A4-6A67-4228-B64C-6F67FF15B8AA}"/>
              </a:ext>
            </a:extLst>
          </p:cNvPr>
          <p:cNvSpPr/>
          <p:nvPr/>
        </p:nvSpPr>
        <p:spPr>
          <a:xfrm>
            <a:off x="5542732" y="484376"/>
            <a:ext cx="62579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Простейшим инструментом для выбора и отбора данных является фильтр. В отфильтрованном списке отображаются только строки, отвечающие условиям, заданным для столбца.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отличие от сортировки, фильтр не меняет порядок записей в списке. При фильтрации временно скрываются строки, которые не требуется отображать.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Строки, отобранные при фильтрации, можно редактировать, форматировать, создавать на их основе диаграммы, выводить их на печать, не изменяя порядок строк и не перемещая их.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для выбора данных можно использовать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поиска данных, формы и некоторые функции.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2B9090-1106-483B-9CED-6AB049ED973D}"/>
              </a:ext>
            </a:extLst>
          </p:cNvPr>
          <p:cNvSpPr/>
          <p:nvPr/>
        </p:nvSpPr>
        <p:spPr>
          <a:xfrm>
            <a:off x="121490" y="0"/>
            <a:ext cx="498085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Отбор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51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ACCBD-FDA6-4202-8984-95C5A65EA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94" y="830589"/>
            <a:ext cx="9416079" cy="535714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AE226E-13E7-49D4-98B7-3E38CD8C8CDE}"/>
              </a:ext>
            </a:extLst>
          </p:cNvPr>
          <p:cNvSpPr/>
          <p:nvPr/>
        </p:nvSpPr>
        <p:spPr>
          <a:xfrm>
            <a:off x="1979721" y="998637"/>
            <a:ext cx="87356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Фильтры можно установить для любого диапазона, расположенного в любом месте листа. Диапазон не должен иметь полностью пустых строк и столбцов, отдельные пустые ячейки допускаются.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Выделите одну любую ячейку в диапазоне, для которого устанавливаются фильтры.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«Сортировка»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фильтр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Редактирование вкладки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выберите команду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Фильтр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нажмите кнопку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Фильтр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группы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Сортировка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фильтр вкладки «Данные».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установки фильтров в названиях столбцов таблицы появятся значки раскрывающих списков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удаления фильтров выделите одну любую ячейку в диапазоне, для которого устанавливаются фильтры, нажмите кнопку Сортировка и фильтр группы Редактирование вкладки Главная и выберите команду Фильтр или нажмите кнопку Фильтр группы Сортировка и фильтр вкладки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Фильтры автоматически устанавливаются при оформлении "таблицы" и автоматически удаляются при преобразовании "таблицы" в обычный диапазон.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429C84-44EF-4A92-962F-5EF94D8F91C4}"/>
              </a:ext>
            </a:extLst>
          </p:cNvPr>
          <p:cNvSpPr/>
          <p:nvPr/>
        </p:nvSpPr>
        <p:spPr>
          <a:xfrm>
            <a:off x="293173" y="-61963"/>
            <a:ext cx="66082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Установка фильтра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810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0986A4-B6FB-40DC-A39B-1C662A10C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80" y="1146777"/>
            <a:ext cx="5057776" cy="52795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1A1C10-B4A5-40F7-A61C-DEC3B56C8C57}"/>
              </a:ext>
            </a:extLst>
          </p:cNvPr>
          <p:cNvSpPr/>
          <p:nvPr/>
        </p:nvSpPr>
        <p:spPr>
          <a:xfrm>
            <a:off x="153283" y="0"/>
            <a:ext cx="66273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фильтром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697419-61CD-405A-9518-F72D687ECD5D}"/>
              </a:ext>
            </a:extLst>
          </p:cNvPr>
          <p:cNvSpPr/>
          <p:nvPr/>
        </p:nvSpPr>
        <p:spPr>
          <a:xfrm>
            <a:off x="804268" y="1247417"/>
            <a:ext cx="426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выборки данных с использованием фильтра следует щелкнуть по значку раскрывающегося списка соответствующего столбца и выбрать значение или параметр выборки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Заголовки строк листа, выбранных из таблицы с помощью фильтра, отображаются синим цветом. На значках раскрывающихся списков в названиях столбцов, по которым была произведена выборка, появляется особая отметка. В строке состояния окна </a:t>
            </a:r>
            <a:r>
              <a:rPr lang="ru-RU" dirty="0" err="1"/>
              <a:t>Excel</a:t>
            </a:r>
            <a:r>
              <a:rPr lang="ru-RU" dirty="0"/>
              <a:t> в течение некоторого времени отображается текст с указанием количества найденных записей и общего количества записей в таблице.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1D6DA-9028-4117-B01E-0327202F8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031" y="1146777"/>
            <a:ext cx="5219701" cy="5148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228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7074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861A43-B806-4605-86F8-7D3E8EF328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75194" y="139956"/>
            <a:ext cx="9003075" cy="6578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CF0E3A-08FA-4C6D-8EF1-4E1F434552B8}"/>
              </a:ext>
            </a:extLst>
          </p:cNvPr>
          <p:cNvSpPr/>
          <p:nvPr/>
        </p:nvSpPr>
        <p:spPr>
          <a:xfrm>
            <a:off x="2340673" y="367969"/>
            <a:ext cx="6876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программе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существует несколько типов данных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457E1E-4A89-4F03-B740-801CC7239BA5}"/>
              </a:ext>
            </a:extLst>
          </p:cNvPr>
          <p:cNvSpPr/>
          <p:nvPr/>
        </p:nvSpPr>
        <p:spPr>
          <a:xfrm>
            <a:off x="3048000" y="48050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FA09B3B-45FF-4577-A3B6-537C4AB46707}"/>
              </a:ext>
            </a:extLst>
          </p:cNvPr>
          <p:cNvSpPr/>
          <p:nvPr/>
        </p:nvSpPr>
        <p:spPr>
          <a:xfrm>
            <a:off x="4824171" y="1919094"/>
            <a:ext cx="2086252" cy="7457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текстовый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6E5055-4CFB-4002-9ADD-9089973B3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847" y="1483420"/>
            <a:ext cx="2091109" cy="7498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7598AD-D9A3-48C1-BC56-E8C9EF11F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461" y="1489855"/>
            <a:ext cx="2091109" cy="74987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F54E67-9098-4107-87E9-BD36B90703E2}"/>
              </a:ext>
            </a:extLst>
          </p:cNvPr>
          <p:cNvSpPr/>
          <p:nvPr/>
        </p:nvSpPr>
        <p:spPr>
          <a:xfrm>
            <a:off x="8252612" y="1683656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числовой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B27A925-473C-49D0-B2F9-4C2CB3AF3748}"/>
              </a:ext>
            </a:extLst>
          </p:cNvPr>
          <p:cNvCxnSpPr>
            <a:cxnSpLocks/>
          </p:cNvCxnSpPr>
          <p:nvPr/>
        </p:nvCxnSpPr>
        <p:spPr>
          <a:xfrm>
            <a:off x="2606219" y="768079"/>
            <a:ext cx="6341022" cy="12700"/>
          </a:xfrm>
          <a:prstGeom prst="curvedConnector3">
            <a:avLst>
              <a:gd name="adj1" fmla="val 4972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BC55401-CCDC-4698-AD8A-F864ADBE7FC9}"/>
              </a:ext>
            </a:extLst>
          </p:cNvPr>
          <p:cNvCxnSpPr/>
          <p:nvPr/>
        </p:nvCxnSpPr>
        <p:spPr>
          <a:xfrm flipH="1">
            <a:off x="3048000" y="865164"/>
            <a:ext cx="275208" cy="5149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7A2443A-670D-4ED4-9CDE-5DCAE1FC2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26091">
            <a:off x="7818571" y="867669"/>
            <a:ext cx="408467" cy="6401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56F80A-89A0-453A-93CF-5B50D39F0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73015">
            <a:off x="5482767" y="1075191"/>
            <a:ext cx="481356" cy="715674"/>
          </a:xfrm>
          <a:prstGeom prst="rect">
            <a:avLst/>
          </a:prstGeom>
        </p:spPr>
      </p:pic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39AD1A88-9364-4515-89CF-566446C09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44138"/>
              </p:ext>
            </p:extLst>
          </p:nvPr>
        </p:nvGraphicFramePr>
        <p:xfrm>
          <a:off x="3323208" y="3248309"/>
          <a:ext cx="4812486" cy="3026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973E107-44F1-4822-88C8-8ADB3B2FE220}"/>
              </a:ext>
            </a:extLst>
          </p:cNvPr>
          <p:cNvSpPr txBox="1"/>
          <p:nvPr/>
        </p:nvSpPr>
        <p:spPr>
          <a:xfrm>
            <a:off x="2162975" y="167369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графический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47AFA14-C3B7-4738-AD13-35804200FE81}"/>
              </a:ext>
            </a:extLst>
          </p:cNvPr>
          <p:cNvCxnSpPr/>
          <p:nvPr/>
        </p:nvCxnSpPr>
        <p:spPr>
          <a:xfrm>
            <a:off x="5793643" y="2789105"/>
            <a:ext cx="0" cy="406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Рисунок 39" descr="Секундомер">
            <a:extLst>
              <a:ext uri="{FF2B5EF4-FFF2-40B4-BE49-F238E27FC236}">
                <a16:creationId xmlns:a16="http://schemas.microsoft.com/office/drawing/2014/main" id="{92AB2CDD-09B6-45F7-820E-E991FCF743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29841" y="5357141"/>
            <a:ext cx="1255763" cy="1255763"/>
          </a:xfrm>
          <a:prstGeom prst="rect">
            <a:avLst/>
          </a:prstGeom>
        </p:spPr>
      </p:pic>
      <p:pic>
        <p:nvPicPr>
          <p:cNvPr id="42" name="Рисунок 41" descr="Монеты">
            <a:extLst>
              <a:ext uri="{FF2B5EF4-FFF2-40B4-BE49-F238E27FC236}">
                <a16:creationId xmlns:a16="http://schemas.microsoft.com/office/drawing/2014/main" id="{2F923992-BF53-49A8-8B53-80D632405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62975" y="3757903"/>
            <a:ext cx="953740" cy="95374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0B69CEF-E23B-4A72-BF0E-CCEDB656FA27}"/>
              </a:ext>
            </a:extLst>
          </p:cNvPr>
          <p:cNvSpPr txBox="1"/>
          <p:nvPr/>
        </p:nvSpPr>
        <p:spPr>
          <a:xfrm>
            <a:off x="8402225" y="4618273"/>
            <a:ext cx="94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9CC0A7-5AC6-49AB-B6CB-25A039219CA2}"/>
              </a:ext>
            </a:extLst>
          </p:cNvPr>
          <p:cNvSpPr txBox="1"/>
          <p:nvPr/>
        </p:nvSpPr>
        <p:spPr>
          <a:xfrm>
            <a:off x="8410902" y="3285924"/>
            <a:ext cx="12205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>
                <a:latin typeface="Bahnschrift SemiBold SemiConden" panose="020B0502040204020203" pitchFamily="34" charset="0"/>
              </a:rPr>
              <a:t>3,14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987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6783439-B54D-479B-82B9-385901347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98776"/>
              </p:ext>
            </p:extLst>
          </p:nvPr>
        </p:nvGraphicFramePr>
        <p:xfrm>
          <a:off x="1642369" y="1275760"/>
          <a:ext cx="9197266" cy="5151671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598633">
                  <a:extLst>
                    <a:ext uri="{9D8B030D-6E8A-4147-A177-3AD203B41FA5}">
                      <a16:colId xmlns:a16="http://schemas.microsoft.com/office/drawing/2014/main" val="1768813528"/>
                    </a:ext>
                  </a:extLst>
                </a:gridCol>
                <a:gridCol w="4598633">
                  <a:extLst>
                    <a:ext uri="{9D8B030D-6E8A-4147-A177-3AD203B41FA5}">
                      <a16:colId xmlns:a16="http://schemas.microsoft.com/office/drawing/2014/main" val="3145751855"/>
                    </a:ext>
                  </a:extLst>
                </a:gridCol>
              </a:tblGrid>
              <a:tr h="426187"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Адрес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41600"/>
                  </a:ext>
                </a:extLst>
              </a:tr>
              <a:tr h="412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1. Импорт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https://youtu.be/n4qc5R5iKPA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029544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2. Шапка таблицы, колонки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https://youtu.be/DGdOjEyuXM4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42299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3. Раздел таблиц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https://youtu.be/_L8j5Z2hP6g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88579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4 первая формула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https://youtu.be/bc75MmuH3Tg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72422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5 переименовать 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https://youtu.be/LfczxGYVJ_Y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84103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6 вставка диаграммы с маркерами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https://youtu.be/153k0ZGdneU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79341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7 Редактирование диаграммы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https://youtu.be/7Y-ZPw19sjk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228242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8 функция ЕСЛИ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https://youtu.be/dbWhv9vlBBI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14668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9 использование фильтра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https://youtu.be/1FUxLMAh0u4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49215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10 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https://youtu.be/3mknVofhHTE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281072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11 Создание листа Итоги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https://youtu.be/RjN-JQKTRQs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85416"/>
                  </a:ext>
                </a:extLst>
              </a:tr>
              <a:tr h="392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Видео № 12 Итог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https://youtu.be/_SE-F-eNjR4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6259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2F18F0-CB94-493F-969B-BCDBFC643070}"/>
              </a:ext>
            </a:extLst>
          </p:cNvPr>
          <p:cNvSpPr/>
          <p:nvPr/>
        </p:nvSpPr>
        <p:spPr>
          <a:xfrm>
            <a:off x="251853" y="103856"/>
            <a:ext cx="1064028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Видео инструкции к программе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28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DA1417-C188-4E30-85F9-072731D8BE44}"/>
              </a:ext>
            </a:extLst>
          </p:cNvPr>
          <p:cNvSpPr txBox="1"/>
          <p:nvPr/>
        </p:nvSpPr>
        <p:spPr>
          <a:xfrm>
            <a:off x="1596210" y="2321004"/>
            <a:ext cx="8999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06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5FABBF-1ED5-4182-B846-215242D880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16450" y="111583"/>
            <a:ext cx="4072952" cy="6634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0E9BC-2153-4CE6-B8B9-A48E0A6E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53" y="1406624"/>
            <a:ext cx="5203769" cy="2731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96B84-801D-46D8-9289-CE5CBF349F8E}"/>
              </a:ext>
            </a:extLst>
          </p:cNvPr>
          <p:cNvSpPr txBox="1"/>
          <p:nvPr/>
        </p:nvSpPr>
        <p:spPr>
          <a:xfrm>
            <a:off x="60751" y="111583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MS Excel</a:t>
            </a:r>
            <a:endParaRPr lang="ru-RU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9E6404-8B4D-4BF2-84E8-6ACF8DAD5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447" y="3195435"/>
            <a:ext cx="4774609" cy="3050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437C7C-57FD-46C3-8B90-B38B3F930870}"/>
              </a:ext>
            </a:extLst>
          </p:cNvPr>
          <p:cNvSpPr txBox="1"/>
          <p:nvPr/>
        </p:nvSpPr>
        <p:spPr>
          <a:xfrm>
            <a:off x="8097489" y="197346"/>
            <a:ext cx="390958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численных экспериментов с математическими моделями, а исследование моделей – универсальный метод исследования;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Созданная таблица может использоваться как простая база данных (с операциями сортировки, выборки, импорта – экспорта информации);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Позволяет создавать сложные и красиво оформленные документы, которые не имеют никакого отношения к расчетам (рекламные буклеты, планы, графики работ, диаграммы).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назначения табличного редактора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обработка числовых данных.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Различные вычисления в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осуществляются с помощью формул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Рисунок 11" descr="Контрольный список (справа налево)">
            <a:extLst>
              <a:ext uri="{FF2B5EF4-FFF2-40B4-BE49-F238E27FC236}">
                <a16:creationId xmlns:a16="http://schemas.microsoft.com/office/drawing/2014/main" id="{5874CA09-2EDD-4BCD-9A9F-F8AB4A8C1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8116" y="1326991"/>
            <a:ext cx="1532011" cy="1532011"/>
          </a:xfrm>
          <a:prstGeom prst="rect">
            <a:avLst/>
          </a:prstGeom>
        </p:spPr>
      </p:pic>
      <p:pic>
        <p:nvPicPr>
          <p:cNvPr id="14" name="Рисунок 13" descr="Круговая диаграмма">
            <a:extLst>
              <a:ext uri="{FF2B5EF4-FFF2-40B4-BE49-F238E27FC236}">
                <a16:creationId xmlns:a16="http://schemas.microsoft.com/office/drawing/2014/main" id="{6AA012D5-C901-4736-9B8F-690961AB52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583" y="4533030"/>
            <a:ext cx="1258000" cy="12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722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C4E4BD-CB67-4184-BEA7-DBC24F7750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47654" y="1029810"/>
            <a:ext cx="8003876" cy="5601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66D28-C357-40E9-BDD4-FF48EA15DAEA}"/>
              </a:ext>
            </a:extLst>
          </p:cNvPr>
          <p:cNvSpPr txBox="1"/>
          <p:nvPr/>
        </p:nvSpPr>
        <p:spPr>
          <a:xfrm>
            <a:off x="239697" y="0"/>
            <a:ext cx="954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окна 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MS Excel</a:t>
            </a:r>
            <a:endParaRPr lang="ru-RU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олова с шестеренками">
            <a:extLst>
              <a:ext uri="{FF2B5EF4-FFF2-40B4-BE49-F238E27FC236}">
                <a16:creationId xmlns:a16="http://schemas.microsoft.com/office/drawing/2014/main" id="{DC9C4F01-186C-4A43-A358-6A08930E0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88" y="3063998"/>
            <a:ext cx="1815486" cy="1815486"/>
          </a:xfrm>
          <a:prstGeom prst="rect">
            <a:avLst/>
          </a:prstGeom>
        </p:spPr>
      </p:pic>
      <p:pic>
        <p:nvPicPr>
          <p:cNvPr id="21" name="Рисунок 20" descr="Контрольный список">
            <a:extLst>
              <a:ext uri="{FF2B5EF4-FFF2-40B4-BE49-F238E27FC236}">
                <a16:creationId xmlns:a16="http://schemas.microsoft.com/office/drawing/2014/main" id="{B4767D28-EEFB-4CA1-A15F-04C5949E8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79585">
            <a:off x="1628290" y="2035208"/>
            <a:ext cx="1686755" cy="16867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BECCCF6-58A8-48B8-B5B0-2C2A016163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688">
            <a:off x="1728486" y="4529621"/>
            <a:ext cx="1381405" cy="13814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F38531-C1D5-4B0C-A140-D2F3FDB74C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889">
            <a:off x="234035" y="1276208"/>
            <a:ext cx="1330257" cy="13302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C4C6D6-531E-4539-8B79-D30D3FE7D3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5052" y="1296140"/>
            <a:ext cx="7517416" cy="486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9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49958-1C34-443E-87C1-E06B7DCE8457}"/>
              </a:ext>
            </a:extLst>
          </p:cNvPr>
          <p:cNvSpPr txBox="1"/>
          <p:nvPr/>
        </p:nvSpPr>
        <p:spPr>
          <a:xfrm>
            <a:off x="3321261" y="1594257"/>
            <a:ext cx="55494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Лист</a:t>
            </a: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 MS Excel</a:t>
            </a:r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671A7-B42D-4EA7-8BB8-DA289AC45E7A}"/>
              </a:ext>
            </a:extLst>
          </p:cNvPr>
          <p:cNvSpPr txBox="1"/>
          <p:nvPr/>
        </p:nvSpPr>
        <p:spPr>
          <a:xfrm>
            <a:off x="2562726" y="2486810"/>
            <a:ext cx="706654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удобно добавлять, переименовывать, удалять, используя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контекстное меню ярлычка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979E5-251D-4E09-AB79-423D3FACAC7D}"/>
              </a:ext>
            </a:extLst>
          </p:cNvPr>
          <p:cNvSpPr txBox="1"/>
          <p:nvPr/>
        </p:nvSpPr>
        <p:spPr>
          <a:xfrm>
            <a:off x="2562726" y="3337173"/>
            <a:ext cx="706654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Лист MS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это таблица, состоящая из 256 столбцов и строк.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ADCA3-0E56-4227-83A7-515D1D07B741}"/>
              </a:ext>
            </a:extLst>
          </p:cNvPr>
          <p:cNvSpPr txBox="1"/>
          <p:nvPr/>
        </p:nvSpPr>
        <p:spPr>
          <a:xfrm>
            <a:off x="2562727" y="4249091"/>
            <a:ext cx="706654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Столбцы именуются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латинскими буквами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(A, B, C, …, AA, AB, …, IV), строки обозначаются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натуральными числами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(1, 2,..., 65536). </a:t>
            </a:r>
          </a:p>
        </p:txBody>
      </p:sp>
      <p:pic>
        <p:nvPicPr>
          <p:cNvPr id="10" name="Рисунок 9" descr="Документ">
            <a:extLst>
              <a:ext uri="{FF2B5EF4-FFF2-40B4-BE49-F238E27FC236}">
                <a16:creationId xmlns:a16="http://schemas.microsoft.com/office/drawing/2014/main" id="{35434D6B-CAA9-428D-8773-A8862A5A7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4076" y="4710756"/>
            <a:ext cx="1350618" cy="1350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01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5325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46CB4B-56C1-4239-A4C5-C3E2653389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3055" y="4408934"/>
            <a:ext cx="4580618" cy="203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722D41-6854-4B23-A007-4F5F78A8FA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8413" y="2758612"/>
            <a:ext cx="4560203" cy="1505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A19B00-9EEF-4DB5-8893-4302EF57E7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3055" y="1070956"/>
            <a:ext cx="4559038" cy="150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15C58B-45B0-41D7-AB38-97A0AA82ABBB}"/>
              </a:ext>
            </a:extLst>
          </p:cNvPr>
          <p:cNvSpPr/>
          <p:nvPr/>
        </p:nvSpPr>
        <p:spPr>
          <a:xfrm>
            <a:off x="253594" y="-1393"/>
            <a:ext cx="25362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200" b="1" dirty="0">
                <a:latin typeface="Arial" panose="020B0604020202020204" pitchFamily="34" charset="0"/>
                <a:cs typeface="Arial" panose="020B0604020202020204" pitchFamily="34" charset="0"/>
              </a:rPr>
              <a:t>Ячейка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C0AE3A-8AD3-46E1-83F8-F695AEB39100}"/>
              </a:ext>
            </a:extLst>
          </p:cNvPr>
          <p:cNvSpPr/>
          <p:nvPr/>
        </p:nvSpPr>
        <p:spPr>
          <a:xfrm>
            <a:off x="253594" y="1198690"/>
            <a:ext cx="4138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Ячейка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основной объект электронной таблицы, расположенный на пересечении столбца и строки.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F5F420-11E4-4DA3-AADA-2024546DE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722" y="444883"/>
            <a:ext cx="7027643" cy="5783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9A6ACC-0040-4990-8C16-F6A6A0A7F671}"/>
              </a:ext>
            </a:extLst>
          </p:cNvPr>
          <p:cNvSpPr/>
          <p:nvPr/>
        </p:nvSpPr>
        <p:spPr>
          <a:xfrm>
            <a:off x="253594" y="2758612"/>
            <a:ext cx="4138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Адрес ячейки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составляется из обозначения столбца и номера строки: Адрес ячейки составляется из обозначения столбца и номера строки: А1, F7, AA283, IV65536.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F66B6D-03E3-453C-A1F7-357F64D77D14}"/>
              </a:ext>
            </a:extLst>
          </p:cNvPr>
          <p:cNvSpPr/>
          <p:nvPr/>
        </p:nvSpPr>
        <p:spPr>
          <a:xfrm>
            <a:off x="113055" y="4411094"/>
            <a:ext cx="4559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 их ячеек таблицы всегда является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текущей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Текущая (активная, рабочая) ячейка всегда выделена, ее адрес высвечивается в поле Имя, а содержимое отображается в Строке формул. Активная ячейка выделена рамкой</a:t>
            </a:r>
          </a:p>
        </p:txBody>
      </p:sp>
      <p:pic>
        <p:nvPicPr>
          <p:cNvPr id="8" name="Рисунок 7" descr="Скрепка">
            <a:extLst>
              <a:ext uri="{FF2B5EF4-FFF2-40B4-BE49-F238E27FC236}">
                <a16:creationId xmlns:a16="http://schemas.microsoft.com/office/drawing/2014/main" id="{C15BD9FE-F0FA-498D-9852-98FEFA93A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481206" y="492419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147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PLAYERS_CUSTOMIZATION" val="UEsDBBQAAgAIAE16NU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BAgAAFAACAAgATXo1Rs6CCTfsAgAAiAgAABQAAAAAAAAAAQAAAAAAAAAAAHVuaXZlcnNhbC9wbGF5ZXIueG1sUEsFBgAAAAABAAEAQgAAAB4DAAAAAA=="/>
  <p:tag name="ISPRING_PRESENTATION_TITLE" val="Excel111"/>
  <p:tag name="ISPRING_UUID" val="{055A0FFB-A699-470E-9271-6771FC782925}"/>
  <p:tag name="ISPRING_RESOURCE_FOLDER" val="C:\Users\Пользователь\AppData\Local\Temp\Rar$DIa6964.15124\Excel111\"/>
  <p:tag name="ISPRING_PRESENTATION_PATH" val="C:\Users\Пользователь\AppData\Local\Temp\Rar$DIa6964.15124\Excel111.pptx"/>
  <p:tag name="ISPRING_PRESENTATION_INFO" val="&lt;?xml version=&quot;1.0&quot;?&gt;&#10;&lt;presentation&gt;&#10;&lt;slides&gt;&#10;&lt;slide duration=&quot;5000&quot; id=&quot;{2DADF7F6-FD31-4303-ACE4-E56F6A06C03A}&quot; pptId=&quot;256&quot; transitionDuration=&quot;0&quot;/&gt;&#10;&lt;slide duration=&quot;5000&quot; id=&quot;{4D47ADF7-3ADD-4569-88D8-477D1FE2C621}&quot; pptId=&quot;260&quot; transitionDuration=&quot;0&quot;/&gt;&#10;&lt;slide duration=&quot;5000&quot; id=&quot;{1C31A93A-6A76-4EEB-87B3-92AD08B3BDDA}&quot; pptId=&quot;261&quot; transitionDuration=&quot;0&quot;/&gt;&#10;&lt;slide duration=&quot;5000&quot; id=&quot;{C3070238-9E0B-4051-92FC-42EC3DD1A49E}&quot; pptId=&quot;263&quot; transitionDuration=&quot;0&quot;/&gt;&#10;&lt;slide duration=&quot;5000&quot; id=&quot;{6A55FCB8-B4FB-4DC5-81F8-CE987D6D86EE}&quot; pptId=&quot;257&quot; transitionDuration=&quot;0&quot;/&gt;&#10;&lt;slide duration=&quot;5000&quot; id=&quot;{4AEE80F0-83D0-4BCA-BCA2-4ABDC4C00A56}&quot; pptId=&quot;258&quot; transitionDuration=&quot;0&quot;/&gt;&#10;&lt;slide duration=&quot;5000&quot; id=&quot;{BA1A4073-A62C-489A-8132-2FE39F0912D0}&quot; pptId=&quot;259&quot; transitionDuration=&quot;0&quot;/&gt;&#10;&lt;slide duration=&quot;17901&quot; id=&quot;{D08C8B52-8AFE-4E11-9BA9-C3651C58C3AD}&quot; pptId=&quot;293&quot; transitionDuration=&quot;0&quot;/&gt;&#10;&lt;slide duration=&quot;5000&quot; id=&quot;{5189AD36-E915-4AB3-98D4-57BC07DB422C}&quot; pptId=&quot;262&quot; transitionDuration=&quot;0&quot;/&gt;&#10;&lt;slide duration=&quot;5000&quot; id=&quot;{16076099-3DF8-4BD6-9F5E-77D526225E79}&quot; pptId=&quot;264&quot; transitionDuration=&quot;0&quot;/&gt;&#10;&lt;slide duration=&quot;5000&quot; id=&quot;{60829F3F-0723-4376-8E40-10B19663A4AC}&quot; pptId=&quot;267&quot; transitionDuration=&quot;0&quot;/&gt;&#10;&lt;slide duration=&quot;15566&quot; id=&quot;{FE670ADC-6A91-4085-B95A-00128051FBF8}&quot; pptId=&quot;292&quot; transitionDuration=&quot;0&quot;/&gt;&#10;&lt;slide duration=&quot;5000&quot; id=&quot;{A6EB9D4A-B5AA-4B5E-88E8-B62D8CFA415A}&quot; pptId=&quot;268&quot; transitionDuration=&quot;0&quot;/&gt;&#10;&lt;slide duration=&quot;5000&quot; id=&quot;{EF67A8BA-2143-499D-BD1B-772C5961165B}&quot; pptId=&quot;269&quot; transitionDuration=&quot;0&quot;/&gt;&#10;&lt;slide duration=&quot;5000&quot; id=&quot;{5F3DCE40-F1B0-4666-85E5-E03C006F367D}&quot; pptId=&quot;270&quot; transitionDuration=&quot;0&quot;/&gt;&#10;&lt;slide duration=&quot;5000&quot; id=&quot;{41084B2E-0F06-44C6-AF88-76E218AA31AA}&quot; pptId=&quot;271&quot; transitionDuration=&quot;0&quot;/&gt;&#10;&lt;slide duration=&quot;5000&quot; id=&quot;{5D48CA0E-3145-4514-AAD9-ABA46D675FBF}&quot; pptId=&quot;272&quot; transitionDuration=&quot;0&quot;/&gt;&#10;&lt;slide duration=&quot;5000&quot; id=&quot;{204E9ACE-90E3-4F6C-942B-8DBC76D073C9}&quot; pptId=&quot;273&quot; transitionDuration=&quot;0&quot;/&gt;&#10;&lt;slide duration=&quot;5000&quot; id=&quot;{AFF0FFC9-A8F3-4FCB-939E-3CAF6009ACCA}&quot; pptId=&quot;274&quot; transitionDuration=&quot;0&quot;/&gt;&#10;&lt;slide duration=&quot;5000&quot; id=&quot;{F2881D7E-85A4-448A-ADC2-900DAE9AC289}&quot; pptId=&quot;275&quot; transitionDuration=&quot;0&quot;/&gt;&#10;&lt;slide duration=&quot;5000&quot; id=&quot;{6F3C8A18-B36C-42FD-83FC-8E368EC409C1}&quot; pptId=&quot;276&quot; transitionDuration=&quot;0&quot;/&gt;&#10;&lt;slide duration=&quot;5000&quot; id=&quot;{C1F098D4-0AD2-43B7-8308-2D2F2A28DD83}&quot; pptId=&quot;277&quot; transitionDuration=&quot;0&quot;/&gt;&#10;&lt;slide duration=&quot;51735&quot; id=&quot;{FE146EC0-E57E-471A-B17F-D4E63E0F5714}&quot; pptId=&quot;291&quot; transitionDuration=&quot;0&quot;/&gt;&#10;&lt;slide duration=&quot;5000&quot; id=&quot;{73F1862C-CFC6-4C33-810F-F57930126EF1}&quot; pptId=&quot;278&quot; transitionDuration=&quot;0&quot;/&gt;&#10;&lt;slide duration=&quot;5000&quot; id=&quot;{42FDD41E-C69E-4A34-A045-310490257D12}&quot; pptId=&quot;279&quot; transitionDuration=&quot;0&quot;/&gt;&#10;&lt;slide duration=&quot;5000&quot; id=&quot;{AB91425A-468C-465C-A888-636F8DCA4A04}&quot; pptId=&quot;280&quot; transitionDuration=&quot;0&quot;/&gt;&#10;&lt;slide duration=&quot;5000&quot; id=&quot;{2ADE4829-7BD7-4883-BBF8-B0657504C14F}&quot; pptId=&quot;281&quot; transitionDuration=&quot;0&quot;/&gt;&#10;&lt;slide duration=&quot;5000&quot; id=&quot;{4087AF55-7360-418F-9BB9-47297F925EB5}&quot; pptId=&quot;282&quot; transitionDuration=&quot;0&quot;/&gt;&#10;&lt;slide duration=&quot;27477&quot; id=&quot;{6AC60A2D-A7B9-4B6C-9C1C-5CFDDAA903C3}&quot; pptId=&quot;295&quot; transitionDuration=&quot;0&quot;/&gt;&#10;&lt;slide duration=&quot;5000&quot; id=&quot;{60F95D1C-FD4E-46D9-BD10-2A76FE94F580}&quot; pptId=&quot;283&quot; transitionDuration=&quot;0&quot;/&gt;&#10;&lt;slide duration=&quot;5000&quot; id=&quot;{BC07D701-E47F-4DC8-B975-354E43EFC57A}&quot; pptId=&quot;285&quot; transitionDuration=&quot;0&quot;/&gt;&#10;&lt;slide duration=&quot;5000&quot; id=&quot;{86BAEE6C-7DC3-480E-ACC0-239428C0736D}&quot; pptId=&quot;286&quot; transitionDuration=&quot;0&quot;/&gt;&#10;&lt;slide duration=&quot;109226&quot; id=&quot;{392FD269-E1BB-44FE-BF70-B4058A48E5B3}&quot; pptId=&quot;294&quot; transitionDuration=&quot;0&quot;/&gt;&#10;&lt;slide duration=&quot;5000&quot; id=&quot;{35C378A3-3439-4F47-A314-AECA02A82F17}&quot; pptId=&quot;287&quot; transitionDuration=&quot;0&quot;/&gt;&#10;&lt;slide duration=&quot;81632&quot; id=&quot;{A7525513-96D6-4460-9EF6-20B15228A836}&quot; pptId=&quot;297&quot; transitionDuration=&quot;0&quot;/&gt;&#10;&lt;slide duration=&quot;5000&quot; id=&quot;{A761708A-5604-4879-9941-866752C0FE2C}&quot; pptId=&quot;288&quot; transitionDuration=&quot;0&quot;/&gt;&#10;&lt;slide duration=&quot;5000&quot; id=&quot;{F94BFEA4-8BD6-435B-8D7C-45F491A97506}&quot; pptId=&quot;289&quot; transitionDuration=&quot;0&quot;/&gt;&#10;&lt;slide duration=&quot;5000&quot; id=&quot;{F1CFD4FB-770C-41C9-AEB6-FD614F71597C}&quot; pptId=&quot;290&quot; transitionDuration=&quot;0&quot;/&gt;&#10;&lt;slide duration=&quot;40057&quot; id=&quot;{BF0CC0F8-5548-47BA-B7EB-452BE40A139C}&quot; pptId=&quot;296&quot; transitionDuration=&quot;0&quot;/&gt;&#10;&lt;slide duration=&quot;5000&quot; id=&quot;{BD2E16E4-44E0-40AA-8587-1E269F594F5C}&quot; pptId=&quot;265&quot; transitionDuration=&quot;0&quot;/&gt;&#10;&lt;slide duration=&quot;5000&quot; id=&quot;{D2AD55BB-43D0-493F-9E08-CA35AACF4118}&quot; pptId=&quot;266&quot; transitionDuration=&quot;0&quot;/&gt;&#10;&lt;/slides&gt;&#10;&lt;narration&gt;&#10;&lt;videoTracks&gt;&#10;&lt;videoTrack duration=&quot;51735&quot; muted=&quot;false&quot; slideId=&quot;{FE146EC0-E57E-471A-B17F-D4E63E0F5714}&quot; startTime=&quot;0&quot; stepIndex=&quot;0&quot; volume=&quot;1&quot;&gt;&#10;&lt;file modifyTime=&quot;2019-11-08T14:48:12&quot; size=&quot;5978535&quot;&gt;&#10;&lt;path full=&quot;&quot; relative=&quot;&quot; resource=&quot;video1.mp4&quot;/&gt;&#10;&lt;/file&gt;&#10;&lt;video height=&quot;480&quot; par=&quot;0.909090909090909&quot; width=&quot;960&quot;/&gt;&#10;&lt;audio channels=&quot;2&quot; sampleRate=&quot;44100&quot;/&gt;&#10;&lt;/videoTrack&gt;&#10;&lt;videoTrack duration=&quot;15566&quot; muted=&quot;false&quot; slideId=&quot;{FE670ADC-6A91-4085-B95A-00128051FBF8}&quot; startTime=&quot;0&quot; stepIndex=&quot;0&quot; volume=&quot;1&quot;&gt;&#10;&lt;file modifyTime=&quot;2019-11-08T14:56:10&quot; size=&quot;2008319&quot;&gt;&#10;&lt;path full=&quot;&quot; relative=&quot;&quot; resource=&quot;video2.mp4&quot;/&gt;&#10;&lt;/file&gt;&#10;&lt;video height=&quot;480&quot; par=&quot;0.909090909090909&quot; width=&quot;960&quot;/&gt;&#10;&lt;audio channels=&quot;2&quot; sampleRate=&quot;44100&quot;/&gt;&#10;&lt;/videoTrack&gt;&#10;&lt;videoTrack duration=&quot;17901&quot; muted=&quot;false&quot; slideId=&quot;{D08C8B52-8AFE-4E11-9BA9-C3651C58C3AD}&quot; startTime=&quot;0&quot; stepIndex=&quot;0&quot; volume=&quot;1&quot;&gt;&#10;&lt;file modifyTime=&quot;2019-11-08T14:57:43&quot; size=&quot;1918381&quot;&gt;&#10;&lt;path full=&quot;&quot; relative=&quot;&quot; resource=&quot;video3.mp4&quot;/&gt;&#10;&lt;/file&gt;&#10;&lt;video height=&quot;480&quot; par=&quot;0.909090909090909&quot; width=&quot;960&quot;/&gt;&#10;&lt;audio channels=&quot;2&quot; sampleRate=&quot;44100&quot;/&gt;&#10;&lt;/videoTrack&gt;&#10;&lt;videoTrack duration=&quot;109226&quot; muted=&quot;false&quot; slideId=&quot;{392FD269-E1BB-44FE-BF70-B4058A48E5B3}&quot; startTime=&quot;0&quot; stepIndex=&quot;0&quot; volume=&quot;1&quot;&gt;&#10;&lt;file modifyTime=&quot;2019-11-08T15:00:46&quot; size=&quot;11756024&quot;&gt;&#10;&lt;path full=&quot;&quot; relative=&quot;&quot; resource=&quot;video4.mp4&quot;/&gt;&#10;&lt;/file&gt;&#10;&lt;video height=&quot;480&quot; par=&quot;0.909090909090909&quot; width=&quot;960&quot;/&gt;&#10;&lt;audio channels=&quot;2&quot; sampleRate=&quot;44100&quot;/&gt;&#10;&lt;/videoTrack&gt;&#10;&lt;videoTrack duration=&quot;27477&quot; muted=&quot;false&quot; slideId=&quot;{6AC60A2D-A7B9-4B6C-9C1C-5CFDDAA903C3}&quot; startTime=&quot;0&quot; stepIndex=&quot;0&quot; volume=&quot;1&quot;&gt;&#10;&lt;file modifyTime=&quot;2019-11-08T15:07:50&quot; size=&quot;3642091&quot;&gt;&#10;&lt;path full=&quot;&quot; relative=&quot;&quot; resource=&quot;video5.mp4&quot;/&gt;&#10;&lt;/file&gt;&#10;&lt;video height=&quot;480&quot; par=&quot;0.909090909090909&quot; width=&quot;960&quot;/&gt;&#10;&lt;audio channels=&quot;2&quot; sampleRate=&quot;44100&quot;/&gt;&#10;&lt;/videoTrack&gt;&#10;&lt;videoTrack duration=&quot;40057&quot; muted=&quot;false&quot; slideId=&quot;{BF0CC0F8-5548-47BA-B7EB-452BE40A139C}&quot; startTime=&quot;0&quot; stepIndex=&quot;0&quot; volume=&quot;1&quot;&gt;&#10;&lt;file modifyTime=&quot;2019-11-08T15:09:37&quot; size=&quot;4442685&quot;&gt;&#10;&lt;path full=&quot;&quot; relative=&quot;&quot; resource=&quot;video6.mp4&quot;/&gt;&#10;&lt;/file&gt;&#10;&lt;video height=&quot;480&quot; par=&quot;0.909090909090909&quot; width=&quot;960&quot;/&gt;&#10;&lt;audio channels=&quot;2&quot; sampleRate=&quot;44100&quot;/&gt;&#10;&lt;/videoTrack&gt;&#10;&lt;videoTrack duration=&quot;81632&quot; muted=&quot;false&quot; slideId=&quot;{A7525513-96D6-4460-9EF6-20B15228A836}&quot; startTime=&quot;0&quot; stepIndex=&quot;0&quot; volume=&quot;1&quot;&gt;&#10;&lt;file modifyTime=&quot;2019-11-08T15:11:36&quot; size=&quot;9334417&quot;&gt;&#10;&lt;path full=&quot;&quot; relative=&quot;&quot; resource=&quot;video7.mp4&quot;/&gt;&#10;&lt;/file&gt;&#10;&lt;video height=&quot;480&quot; par=&quot;0.909090909090909&quot; width=&quot;960&quot;/&gt;&#10;&lt;audio channels=&quot;2&quot; sampleRate=&quot;44100&quot;/&gt;&#10;&lt;/videoTrack&gt;&#10;&lt;/videoTracks&gt;&#10;&lt;/narration&gt;&#10;&lt;/presentation&gt;&#10;"/>
  <p:tag name="ISPRING_RESOURCE_PATHS_HASH_PRESENTER" val="1c721b76475c83a3e3d67f6c5290989ddc91f8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189AD36-E915-4AB3-98D4-57BC07DB422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6076099-3DF8-4BD6-9F5E-77D526225E7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0829F3F-0723-4376-8E40-10B19663A4A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566"/>
  <p:tag name="ISPRING_CUSTOM_TIMING_USED" val="1"/>
  <p:tag name="ISPRING_SLIDE_ID" val="{FE670ADC-6A91-4085-B95A-00128051FBF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A6EB9D4A-B5AA-4B5E-88E8-B62D8CFA415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F67A8BA-2143-499D-BD1B-772C5961165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F3DCE40-F1B0-4666-85E5-E03C006F367D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1084B2E-0F06-44C6-AF88-76E218AA31AA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D48CA0E-3145-4514-AAD9-ABA46D675FBF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04E9ACE-90E3-4F6C-942B-8DBC76D073C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DADF7F6-FD31-4303-ACE4-E56F6A06C03A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AFF0FFC9-A8F3-4FCB-939E-3CAF6009ACCA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2881D7E-85A4-448A-ADC2-900DAE9AC28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F3C8A18-B36C-42FD-83FC-8E368EC409C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C1F098D4-0AD2-43B7-8308-2D2F2A28DD8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1.735"/>
  <p:tag name="ISPRING_CUSTOM_TIMING_USED" val="1"/>
  <p:tag name="ISPRING_SLIDE_ID" val="{FE146EC0-E57E-471A-B17F-D4E63E0F57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73F1862C-CFC6-4C33-810F-F57930126EF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2FDD41E-C69E-4A34-A045-310490257D12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AB91425A-468C-465C-A888-636F8DCA4A0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2ADE4829-7BD7-4883-BBF8-B0657504C14F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087AF55-7360-418F-9BB9-47297F925EB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D47ADF7-3ADD-4569-88D8-477D1FE2C62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7.477"/>
  <p:tag name="ISPRING_CUSTOM_TIMING_USED" val="1"/>
  <p:tag name="ISPRING_SLIDE_ID" val="{6AC60A2D-A7B9-4B6C-9C1C-5CFDDAA903C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0F95D1C-FD4E-46D9-BD10-2A76FE94F580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BC07D701-E47F-4DC8-B975-354E43EFC57A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6BAEE6C-7DC3-480E-ACC0-239428C0736D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9.226"/>
  <p:tag name="ISPRING_CUSTOM_TIMING_USED" val="1"/>
  <p:tag name="ISPRING_SLIDE_ID" val="{392FD269-E1BB-44FE-BF70-B4058A48E5B3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5C378A3-3439-4F47-A314-AECA02A82F17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7525513-96D6-4460-9EF6-20B15228A836}"/>
  <p:tag name="GENSWF_ADVANCE_TIME" val="81.632"/>
  <p:tag name="ISPRING_CUSTOM_TIMING_USED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A761708A-5604-4879-9941-866752C0FE2C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94BFEA4-8BD6-435B-8D7C-45F491A9750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1CFD4FB-770C-41C9-AEB6-FD614F71597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1C31A93A-6A76-4EEB-87B3-92AD08B3BDDA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0.057"/>
  <p:tag name="ISPRING_CUSTOM_TIMING_USED" val="1"/>
  <p:tag name="ISPRING_SLIDE_ID" val="{BF0CC0F8-5548-47BA-B7EB-452BE40A139C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BD2E16E4-44E0-40AA-8587-1E269F594F5C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D2AD55BB-43D0-493F-9E08-CA35AACF411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C3070238-9E0B-4051-92FC-42EC3DD1A49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6A55FCB8-B4FB-4DC5-81F8-CE987D6D86E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4AEE80F0-83D0-4BCA-BCA2-4ABDC4C00A5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BA1A4073-A62C-489A-8132-2FE39F0912D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901"/>
  <p:tag name="ISPRING_CUSTOM_TIMING_USED" val="1"/>
  <p:tag name="ISPRING_SLIDE_ID" val="{D08C8B52-8AFE-4E11-9BA9-C3651C58C3AD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2442</Words>
  <Application>Microsoft Office PowerPoint</Application>
  <PresentationFormat>Широкоэкранный</PresentationFormat>
  <Paragraphs>262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Bahnschrift SemiBold SemiConden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Excel111</dc:title>
  <dc:creator>Пользователь</dc:creator>
  <cp:lastModifiedBy>Пользователь</cp:lastModifiedBy>
  <cp:revision>81</cp:revision>
  <dcterms:created xsi:type="dcterms:W3CDTF">2019-10-11T11:02:02Z</dcterms:created>
  <dcterms:modified xsi:type="dcterms:W3CDTF">2019-11-15T12:32:01Z</dcterms:modified>
</cp:coreProperties>
</file>