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5"/>
  </p:notesMasterIdLst>
  <p:sldIdLst>
    <p:sldId id="285" r:id="rId2"/>
    <p:sldId id="264" r:id="rId3"/>
    <p:sldId id="270" r:id="rId4"/>
    <p:sldId id="257" r:id="rId5"/>
    <p:sldId id="261" r:id="rId6"/>
    <p:sldId id="258" r:id="rId7"/>
    <p:sldId id="259" r:id="rId8"/>
    <p:sldId id="260" r:id="rId9"/>
    <p:sldId id="271" r:id="rId10"/>
    <p:sldId id="272" r:id="rId11"/>
    <p:sldId id="273" r:id="rId12"/>
    <p:sldId id="286" r:id="rId13"/>
    <p:sldId id="287" r:id="rId14"/>
    <p:sldId id="274" r:id="rId15"/>
    <p:sldId id="262" r:id="rId16"/>
    <p:sldId id="288" r:id="rId17"/>
    <p:sldId id="289" r:id="rId18"/>
    <p:sldId id="290" r:id="rId19"/>
    <p:sldId id="278" r:id="rId20"/>
    <p:sldId id="279" r:id="rId21"/>
    <p:sldId id="291" r:id="rId22"/>
    <p:sldId id="292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6532F-9A21-451E-8F54-53719D9FFA2B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AA0B0-C527-499E-B4F2-5B4CA7291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4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8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01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41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13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947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744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64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21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0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0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0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4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6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04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63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C5CF9BB-D88F-4E81-963C-507A9B193B17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098EA41-FEDE-49A2-88BF-5861E6F3C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2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МестоимениЕ</a:t>
            </a:r>
            <a:r>
              <a:rPr lang="ru-RU" dirty="0" smtClean="0"/>
              <a:t> </a:t>
            </a:r>
            <a:r>
              <a:rPr lang="ru-RU" dirty="0" smtClean="0"/>
              <a:t>как часть речи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Практика 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9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7099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498149"/>
              </p:ext>
            </p:extLst>
          </p:nvPr>
        </p:nvGraphicFramePr>
        <p:xfrm>
          <a:off x="841274" y="1412776"/>
          <a:ext cx="7575752" cy="487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012">
                  <a:extLst>
                    <a:ext uri="{9D8B030D-6E8A-4147-A177-3AD203B41FA5}">
                      <a16:colId xmlns:a16="http://schemas.microsoft.com/office/drawing/2014/main" val="327084479"/>
                    </a:ext>
                  </a:extLst>
                </a:gridCol>
                <a:gridCol w="1123530">
                  <a:extLst>
                    <a:ext uri="{9D8B030D-6E8A-4147-A177-3AD203B41FA5}">
                      <a16:colId xmlns:a16="http://schemas.microsoft.com/office/drawing/2014/main" val="10196838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368001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233694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70569089"/>
                    </a:ext>
                  </a:extLst>
                </a:gridCol>
                <a:gridCol w="798960">
                  <a:extLst>
                    <a:ext uri="{9D8B030D-6E8A-4147-A177-3AD203B41FA5}">
                      <a16:colId xmlns:a16="http://schemas.microsoft.com/office/drawing/2014/main" val="334090661"/>
                    </a:ext>
                  </a:extLst>
                </a:gridCol>
                <a:gridCol w="946969">
                  <a:extLst>
                    <a:ext uri="{9D8B030D-6E8A-4147-A177-3AD203B41FA5}">
                      <a16:colId xmlns:a16="http://schemas.microsoft.com/office/drawing/2014/main" val="2869976511"/>
                    </a:ext>
                  </a:extLst>
                </a:gridCol>
                <a:gridCol w="946969">
                  <a:extLst>
                    <a:ext uri="{9D8B030D-6E8A-4147-A177-3AD203B41FA5}">
                      <a16:colId xmlns:a16="http://schemas.microsoft.com/office/drawing/2014/main" val="2536302874"/>
                    </a:ext>
                  </a:extLst>
                </a:gridCol>
              </a:tblGrid>
              <a:tr h="636272">
                <a:tc>
                  <a:txBody>
                    <a:bodyPr/>
                    <a:lstStyle/>
                    <a:p>
                      <a:r>
                        <a:rPr lang="ru-RU" sz="2000" dirty="0"/>
                        <a:t>Падеж 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000" dirty="0"/>
                        <a:t>Единственное число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dirty="0"/>
                        <a:t>Множественное число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18446"/>
                  </a:ext>
                </a:extLst>
              </a:tr>
              <a:tr h="636272">
                <a:tc>
                  <a:txBody>
                    <a:bodyPr/>
                    <a:lstStyle/>
                    <a:p>
                      <a:r>
                        <a:rPr lang="ru-RU" sz="2000" dirty="0" err="1"/>
                        <a:t>И.п</a:t>
                      </a:r>
                      <a:r>
                        <a:rPr lang="ru-RU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Он, оно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Они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458961"/>
                  </a:ext>
                </a:extLst>
              </a:tr>
              <a:tr h="636272">
                <a:tc>
                  <a:txBody>
                    <a:bodyPr/>
                    <a:lstStyle/>
                    <a:p>
                      <a:r>
                        <a:rPr lang="ru-RU" sz="2000" dirty="0" err="1"/>
                        <a:t>Р.п</a:t>
                      </a:r>
                      <a:r>
                        <a:rPr lang="ru-RU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Меня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Тебя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1885"/>
                  </a:ext>
                </a:extLst>
              </a:tr>
              <a:tr h="636272">
                <a:tc>
                  <a:txBody>
                    <a:bodyPr/>
                    <a:lstStyle/>
                    <a:p>
                      <a:r>
                        <a:rPr lang="ru-RU" sz="2000" dirty="0" err="1"/>
                        <a:t>Д.п</a:t>
                      </a:r>
                      <a:r>
                        <a:rPr lang="ru-RU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Тебе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Ему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676075"/>
                  </a:ext>
                </a:extLst>
              </a:tr>
              <a:tr h="636272">
                <a:tc>
                  <a:txBody>
                    <a:bodyPr/>
                    <a:lstStyle/>
                    <a:p>
                      <a:r>
                        <a:rPr lang="ru-RU" sz="2000" dirty="0" err="1"/>
                        <a:t>В.п</a:t>
                      </a:r>
                      <a:r>
                        <a:rPr lang="ru-RU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Меня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Тебя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306632"/>
                  </a:ext>
                </a:extLst>
              </a:tr>
              <a:tr h="862889">
                <a:tc>
                  <a:txBody>
                    <a:bodyPr/>
                    <a:lstStyle/>
                    <a:p>
                      <a:r>
                        <a:rPr lang="ru-RU" sz="2000" dirty="0"/>
                        <a:t>Т.п.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Мной (мною)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Тобой (тобою)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Ею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93625"/>
                  </a:ext>
                </a:extLst>
              </a:tr>
              <a:tr h="636272">
                <a:tc>
                  <a:txBody>
                    <a:bodyPr/>
                    <a:lstStyle/>
                    <a:p>
                      <a:r>
                        <a:rPr lang="ru-RU" sz="2000" dirty="0" err="1"/>
                        <a:t>П.п</a:t>
                      </a:r>
                      <a:r>
                        <a:rPr lang="ru-RU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Обо мне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 тебе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 нем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 ней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 нас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 вас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 них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23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2053914"/>
              </p:ext>
            </p:extLst>
          </p:nvPr>
        </p:nvGraphicFramePr>
        <p:xfrm>
          <a:off x="1028700" y="980731"/>
          <a:ext cx="7719764" cy="518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044">
                  <a:extLst>
                    <a:ext uri="{9D8B030D-6E8A-4147-A177-3AD203B41FA5}">
                      <a16:colId xmlns:a16="http://schemas.microsoft.com/office/drawing/2014/main" val="1092242820"/>
                    </a:ext>
                  </a:extLst>
                </a:gridCol>
                <a:gridCol w="3177143">
                  <a:extLst>
                    <a:ext uri="{9D8B030D-6E8A-4147-A177-3AD203B41FA5}">
                      <a16:colId xmlns:a16="http://schemas.microsoft.com/office/drawing/2014/main" val="1884019360"/>
                    </a:ext>
                  </a:extLst>
                </a:gridCol>
                <a:gridCol w="3303577">
                  <a:extLst>
                    <a:ext uri="{9D8B030D-6E8A-4147-A177-3AD203B41FA5}">
                      <a16:colId xmlns:a16="http://schemas.microsoft.com/office/drawing/2014/main" val="1365127390"/>
                    </a:ext>
                  </a:extLst>
                </a:gridCol>
              </a:tblGrid>
              <a:tr h="740653">
                <a:tc>
                  <a:txBody>
                    <a:bodyPr/>
                    <a:lstStyle/>
                    <a:p>
                      <a:r>
                        <a:rPr lang="ru-RU" sz="2400" dirty="0"/>
                        <a:t>Падеж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/>
                        <a:t>Местоимения-числительные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423952"/>
                  </a:ext>
                </a:extLst>
              </a:tr>
              <a:tr h="740653">
                <a:tc>
                  <a:txBody>
                    <a:bodyPr/>
                    <a:lstStyle/>
                    <a:p>
                      <a:r>
                        <a:rPr lang="ru-RU" sz="2400" dirty="0" err="1"/>
                        <a:t>И.п</a:t>
                      </a:r>
                      <a:r>
                        <a:rPr lang="ru-RU" sz="2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Сколько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Столько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698404"/>
                  </a:ext>
                </a:extLst>
              </a:tr>
              <a:tr h="740653">
                <a:tc>
                  <a:txBody>
                    <a:bodyPr/>
                    <a:lstStyle/>
                    <a:p>
                      <a:r>
                        <a:rPr lang="ru-RU" sz="2400" dirty="0" err="1"/>
                        <a:t>Р.п</a:t>
                      </a:r>
                      <a:r>
                        <a:rPr lang="ru-RU" sz="2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Скольких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Стольких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215139"/>
                  </a:ext>
                </a:extLst>
              </a:tr>
              <a:tr h="740653">
                <a:tc>
                  <a:txBody>
                    <a:bodyPr/>
                    <a:lstStyle/>
                    <a:p>
                      <a:r>
                        <a:rPr lang="ru-RU" sz="2400" dirty="0" err="1"/>
                        <a:t>Д.п</a:t>
                      </a:r>
                      <a:r>
                        <a:rPr lang="ru-RU" sz="2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Скольким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Столькими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57383"/>
                  </a:ext>
                </a:extLst>
              </a:tr>
              <a:tr h="740653">
                <a:tc>
                  <a:txBody>
                    <a:bodyPr/>
                    <a:lstStyle/>
                    <a:p>
                      <a:r>
                        <a:rPr lang="ru-RU" sz="2400" dirty="0" err="1"/>
                        <a:t>В.п</a:t>
                      </a:r>
                      <a:r>
                        <a:rPr lang="ru-RU" sz="2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Сколько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Столько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645203"/>
                  </a:ext>
                </a:extLst>
              </a:tr>
              <a:tr h="740653">
                <a:tc>
                  <a:txBody>
                    <a:bodyPr/>
                    <a:lstStyle/>
                    <a:p>
                      <a:r>
                        <a:rPr lang="ru-RU" sz="2400" dirty="0"/>
                        <a:t>Т.п.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Сколькими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Столькими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957661"/>
                  </a:ext>
                </a:extLst>
              </a:tr>
              <a:tr h="740653">
                <a:tc>
                  <a:txBody>
                    <a:bodyPr/>
                    <a:lstStyle/>
                    <a:p>
                      <a:r>
                        <a:rPr lang="ru-RU" sz="2400" dirty="0" err="1"/>
                        <a:t>П.п</a:t>
                      </a:r>
                      <a:r>
                        <a:rPr lang="ru-RU" sz="2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 скольких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 стольких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388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37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200900" cy="1485900"/>
          </a:xfrm>
        </p:spPr>
        <p:txBody>
          <a:bodyPr/>
          <a:lstStyle/>
          <a:p>
            <a:r>
              <a:rPr lang="ru-RU" dirty="0"/>
              <a:t>Правописание НЕ и НИ с местоимениями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496944" cy="55172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cap="none" dirty="0" smtClean="0"/>
              <a:t>Приставка НЕ- пишется в неопределенных местоимениях.</a:t>
            </a:r>
            <a:endParaRPr lang="ru-RU" cap="none" dirty="0" smtClean="0"/>
          </a:p>
          <a:p>
            <a:pPr algn="just"/>
            <a:r>
              <a:rPr lang="ru-RU" cap="none" dirty="0" smtClean="0"/>
              <a:t>Некто позвонил и разбудил ребенка.</a:t>
            </a:r>
          </a:p>
          <a:p>
            <a:pPr algn="just"/>
            <a:r>
              <a:rPr lang="ru-RU" b="1" cap="none" dirty="0" smtClean="0"/>
              <a:t>В отрицательных местоимениях приставка НЕ- пишется под ударением, приставка НИ- — в безударном положении.</a:t>
            </a:r>
            <a:endParaRPr lang="ru-RU" cap="none" dirty="0" smtClean="0"/>
          </a:p>
          <a:p>
            <a:pPr algn="just"/>
            <a:r>
              <a:rPr lang="ru-RU" cap="none" dirty="0" smtClean="0"/>
              <a:t>Очень плохо, когда уже некого обрадовать.</a:t>
            </a:r>
          </a:p>
          <a:p>
            <a:pPr algn="just"/>
            <a:r>
              <a:rPr lang="ru-RU" cap="none" dirty="0" smtClean="0"/>
              <a:t>Никого не нужно жалеть </a:t>
            </a:r>
          </a:p>
          <a:p>
            <a:pPr algn="just"/>
            <a:r>
              <a:rPr lang="ru-RU" b="1" cap="none" dirty="0" smtClean="0"/>
              <a:t>Без предлога пишется слитно</a:t>
            </a:r>
            <a:r>
              <a:rPr lang="ru-RU" cap="none" dirty="0" smtClean="0"/>
              <a:t>: нечему удивляться.</a:t>
            </a:r>
          </a:p>
          <a:p>
            <a:pPr algn="just"/>
            <a:r>
              <a:rPr lang="ru-RU" b="1" cap="none" dirty="0" smtClean="0"/>
              <a:t>В неопределенных и отрицательных местоименных наречиях НЕ и НИ всегда пишутся слитно</a:t>
            </a:r>
            <a:r>
              <a:rPr lang="ru-RU" cap="none" dirty="0" smtClean="0"/>
              <a:t>: негде жить, неоткуда ждать помощи, незачем плакать.</a:t>
            </a:r>
          </a:p>
          <a:p>
            <a:pPr algn="just"/>
            <a:r>
              <a:rPr lang="ru-RU" b="1" cap="none" dirty="0" smtClean="0"/>
              <a:t>С предлогом – раздельно</a:t>
            </a:r>
            <a:r>
              <a:rPr lang="ru-RU" cap="none" dirty="0" smtClean="0"/>
              <a:t>: не к чему придраться.</a:t>
            </a:r>
          </a:p>
          <a:p>
            <a:pPr algn="just"/>
            <a:r>
              <a:rPr lang="ru-RU" b="1" cap="none" dirty="0" smtClean="0"/>
              <a:t>С остальными местоимениями и местоименными наречиями при отрицании употребляется частица НЕ, которая пишется с местоимениями раздельно</a:t>
            </a:r>
            <a:r>
              <a:rPr lang="ru-RU" cap="none" dirty="0" smtClean="0"/>
              <a:t>: не я, не вас, не здесь, не туда.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98984"/>
          </a:xfrm>
        </p:spPr>
        <p:txBody>
          <a:bodyPr/>
          <a:lstStyle/>
          <a:p>
            <a:r>
              <a:rPr lang="ru-RU" dirty="0"/>
              <a:t>Устойчивые словосочетания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484784"/>
            <a:ext cx="7330008" cy="4896544"/>
          </a:xfrm>
        </p:spPr>
        <p:txBody>
          <a:bodyPr>
            <a:normAutofit/>
          </a:bodyPr>
          <a:lstStyle/>
          <a:p>
            <a:pPr algn="just"/>
            <a:r>
              <a:rPr lang="ru-RU" sz="2400" cap="none" dirty="0" smtClean="0"/>
              <a:t>Различают словосочетания </a:t>
            </a:r>
            <a:r>
              <a:rPr lang="ru-RU" sz="2400" i="1" cap="none" dirty="0" smtClean="0"/>
              <a:t>не кто иной/другой, как (не что иное/другое, как)</a:t>
            </a:r>
            <a:r>
              <a:rPr lang="ru-RU" sz="2400" cap="none" dirty="0" smtClean="0"/>
              <a:t> и </a:t>
            </a:r>
            <a:r>
              <a:rPr lang="ru-RU" sz="2400" i="1" cap="none" dirty="0" smtClean="0"/>
              <a:t>никто иной/другой (ничто иное/другое)</a:t>
            </a:r>
            <a:r>
              <a:rPr lang="ru-RU" sz="2400" cap="none" dirty="0" smtClean="0"/>
              <a:t>. Не кто иной, как (не что иное, как) – имеют то же значение, что и частицы «именно, как раз»; никто иной (ничто иное) – выражают отрицание.</a:t>
            </a:r>
          </a:p>
          <a:p>
            <a:pPr algn="just"/>
            <a:r>
              <a:rPr lang="ru-RU" sz="2400" cap="none" dirty="0" smtClean="0"/>
              <a:t>Сравните: </a:t>
            </a:r>
            <a:r>
              <a:rPr lang="ru-RU" sz="2400" i="1" cap="none" dirty="0" smtClean="0"/>
              <a:t>не кто иной, как хозяин дома вышел нас встречать – никто иной не мог решить эту задачу; не что другое, как чудо случилось с ними – ничто другое не могло их так удивить.</a:t>
            </a:r>
            <a:endParaRPr lang="ru-RU" sz="2400" cap="none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455875"/>
            <a:ext cx="7200900" cy="1485900"/>
          </a:xfrm>
        </p:spPr>
        <p:txBody>
          <a:bodyPr/>
          <a:lstStyle/>
          <a:p>
            <a:r>
              <a:rPr lang="ru-RU" smtClean="0"/>
              <a:t>План Морфологического разбора </a:t>
            </a:r>
            <a:r>
              <a:rPr lang="ru-RU" dirty="0"/>
              <a:t>местоимения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28700" y="1700808"/>
            <a:ext cx="8007796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cap="none" dirty="0" smtClean="0"/>
              <a:t>1 Часть речи.</a:t>
            </a:r>
          </a:p>
          <a:p>
            <a:pPr>
              <a:spcBef>
                <a:spcPts val="0"/>
              </a:spcBef>
            </a:pPr>
            <a:r>
              <a:rPr lang="ru-RU" sz="2400" cap="none" dirty="0" smtClean="0"/>
              <a:t>2 Начальная форма (</a:t>
            </a:r>
            <a:r>
              <a:rPr lang="ru-RU" sz="2400" cap="none" dirty="0" err="1"/>
              <a:t>И</a:t>
            </a:r>
            <a:r>
              <a:rPr lang="ru-RU" sz="2400" cap="none" dirty="0" err="1" smtClean="0"/>
              <a:t>м.п</a:t>
            </a:r>
            <a:r>
              <a:rPr lang="ru-RU" sz="2400" cap="none" dirty="0" smtClean="0"/>
              <a:t>., </a:t>
            </a:r>
            <a:r>
              <a:rPr lang="ru-RU" sz="2400" cap="none" dirty="0" err="1" smtClean="0"/>
              <a:t>ед.ч</a:t>
            </a:r>
            <a:r>
              <a:rPr lang="ru-RU" sz="2400" cap="none" dirty="0" smtClean="0"/>
              <a:t>.).</a:t>
            </a:r>
          </a:p>
          <a:p>
            <a:pPr>
              <a:spcBef>
                <a:spcPts val="0"/>
              </a:spcBef>
            </a:pPr>
            <a:r>
              <a:rPr lang="ru-RU" sz="2400" cap="none" dirty="0" smtClean="0"/>
              <a:t>3 Постоянные признаки:</a:t>
            </a:r>
          </a:p>
          <a:p>
            <a:pPr lvl="1">
              <a:spcBef>
                <a:spcPts val="0"/>
              </a:spcBef>
            </a:pPr>
            <a:r>
              <a:rPr lang="ru-RU" sz="2400" cap="none" dirty="0" smtClean="0"/>
              <a:t>А) разряд по значению;</a:t>
            </a:r>
          </a:p>
          <a:p>
            <a:pPr lvl="1">
              <a:spcBef>
                <a:spcPts val="0"/>
              </a:spcBef>
            </a:pPr>
            <a:r>
              <a:rPr lang="ru-RU" sz="2400" cap="none" dirty="0" smtClean="0"/>
              <a:t>Б) особенности склонения.</a:t>
            </a:r>
          </a:p>
          <a:p>
            <a:pPr>
              <a:spcBef>
                <a:spcPts val="0"/>
              </a:spcBef>
            </a:pPr>
            <a:r>
              <a:rPr lang="ru-RU" sz="2400" cap="none" dirty="0" smtClean="0"/>
              <a:t>4 Непостоянные признаки:</a:t>
            </a:r>
          </a:p>
          <a:p>
            <a:pPr lvl="1">
              <a:spcBef>
                <a:spcPts val="0"/>
              </a:spcBef>
            </a:pPr>
            <a:r>
              <a:rPr lang="ru-RU" sz="2400" cap="none" dirty="0" smtClean="0"/>
              <a:t>А) падеж;</a:t>
            </a:r>
          </a:p>
          <a:p>
            <a:pPr lvl="1">
              <a:spcBef>
                <a:spcPts val="0"/>
              </a:spcBef>
            </a:pPr>
            <a:r>
              <a:rPr lang="ru-RU" sz="2400" cap="none" dirty="0" smtClean="0"/>
              <a:t>Б) число (если есть);</a:t>
            </a:r>
          </a:p>
          <a:p>
            <a:pPr lvl="1">
              <a:spcBef>
                <a:spcPts val="0"/>
              </a:spcBef>
            </a:pPr>
            <a:r>
              <a:rPr lang="ru-RU" sz="2400" cap="none" dirty="0" smtClean="0"/>
              <a:t>В) род (если есть).</a:t>
            </a:r>
          </a:p>
          <a:p>
            <a:pPr>
              <a:spcBef>
                <a:spcPts val="0"/>
              </a:spcBef>
            </a:pPr>
            <a:r>
              <a:rPr lang="ru-RU" sz="2400" cap="none" dirty="0" smtClean="0"/>
              <a:t>5 Функция в предложении.</a:t>
            </a:r>
            <a:endParaRPr lang="ru-RU" sz="2400" cap="none" dirty="0"/>
          </a:p>
        </p:txBody>
      </p:sp>
    </p:spTree>
    <p:extLst>
      <p:ext uri="{BB962C8B-B14F-4D97-AF65-F5344CB8AC3E}">
        <p14:creationId xmlns:p14="http://schemas.microsoft.com/office/powerpoint/2010/main" val="10506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071" y="404664"/>
            <a:ext cx="7773338" cy="159617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-108520" y="1412776"/>
            <a:ext cx="9252520" cy="5256584"/>
          </a:xfrm>
        </p:spPr>
        <p:txBody>
          <a:bodyPr>
            <a:noAutofit/>
          </a:bodyPr>
          <a:lstStyle/>
          <a:p>
            <a:pPr algn="just"/>
            <a:r>
              <a:rPr lang="ru-RU" sz="2400" b="1" cap="none" dirty="0" smtClean="0"/>
              <a:t>Найдите в пословицах местоимения. Определите разряд и синтаксическую роль в предложениях.</a:t>
            </a:r>
          </a:p>
          <a:p>
            <a:pPr algn="just"/>
            <a:r>
              <a:rPr lang="ru-RU" sz="2400" cap="none" dirty="0" smtClean="0"/>
              <a:t>1. Без денег в город – сам себе ворог. 2. Все хорошо, что хорошо кончается. 3. Всем сестрам по серьгам. 4. За твоим языком не поспеешь и бегом. 5. Правда прямо идет, с ней не разминешься. 6. Всяк про правду трубит, да не всяк правду любит. 7. За чем пойдешь, то и найдешь. 8. Знай сверчок свой шесток. 9. Каковы сани, таковы и сами. 10. На всякого мудреца довольно простоты. 11. Чует кошка, чье мясо ела. 12. Чем богаты – тем и рады. </a:t>
            </a:r>
            <a:br>
              <a:rPr lang="ru-RU" sz="2400" cap="none" dirty="0" smtClean="0"/>
            </a:br>
            <a:r>
              <a:rPr lang="ru-RU" sz="2400" cap="none" dirty="0" smtClean="0"/>
              <a:t>13. Не та собака кусает, что лает, а та, что молчит да хвостом виляет. 14. Не срывай яблоко, пока зелено: созреет – само упадет. </a:t>
            </a:r>
            <a:endParaRPr lang="ru-RU" sz="24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976"/>
          </a:xfrm>
        </p:spPr>
        <p:txBody>
          <a:bodyPr>
            <a:normAutofit/>
          </a:bodyPr>
          <a:lstStyle/>
          <a:p>
            <a:r>
              <a:rPr lang="ru-RU" dirty="0"/>
              <a:t>Задание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8280920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cap="none" dirty="0" smtClean="0"/>
              <a:t>Спишите. Объясните правописание неопределённых и отрицательных местоимений.</a:t>
            </a:r>
            <a:endParaRPr lang="ru-RU" cap="none" dirty="0" smtClean="0"/>
          </a:p>
          <a:p>
            <a:pPr algn="just"/>
            <a:r>
              <a:rPr lang="ru-RU" sz="2800" cap="none" dirty="0" smtClean="0"/>
              <a:t>1) </a:t>
            </a:r>
            <a:r>
              <a:rPr lang="ru-RU" sz="2800" cap="none" dirty="0" err="1" smtClean="0"/>
              <a:t>Тарантьев</a:t>
            </a:r>
            <a:r>
              <a:rPr lang="ru-RU" sz="2800" cap="none" dirty="0" smtClean="0"/>
              <a:t> был человек ума бойкого и хитрого; (н..)кто лучше его не рассудит какого (н..)будь общего житейского вопроса. (</a:t>
            </a:r>
            <a:r>
              <a:rPr lang="ru-RU" sz="2800" cap="none" dirty="0" err="1" smtClean="0"/>
              <a:t>Гонч</a:t>
            </a:r>
            <a:r>
              <a:rPr lang="ru-RU" sz="2800" cap="none" dirty="0" smtClean="0"/>
              <a:t>.) 2) Никогда он не стеснялся (н..)чьим присутствием и в карман за словом не ходил. (</a:t>
            </a:r>
            <a:r>
              <a:rPr lang="ru-RU" sz="2800" cap="none" dirty="0" err="1" smtClean="0"/>
              <a:t>Гонч</a:t>
            </a:r>
            <a:r>
              <a:rPr lang="ru-RU" sz="2800" cap="none" dirty="0" smtClean="0"/>
              <a:t>.) 3) Пантелей рассказал ещё (кое)что. (Ч.) 4) На его зов (н..)кто не явился. (Ч.) 5) Его шальной, насмешливый взгляд (н..)(на)чём не останавливался. (Ч.) 6) Её [Анну Сергеевну] увидел (н..)кто Одинцов. (Т.) 7) (Н..)какими средствами и стараниями нельзя было докопаться, из чего сделан его [Плюшкина] халат. (Г.)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25153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27375"/>
            <a:ext cx="7719764" cy="64087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cap="none" dirty="0" smtClean="0"/>
              <a:t>8) Швейцару дан был строжайший приказ не принимать (н..)(в)какое время и (н..)(под)каким видом Чичикова. (Г.) 9) Чиновники, говоря попросту, перебесились и поссорились (н..)(за)что. (Г.) 10) Его [Раскольникова] (н..)кто не заметил, и навстречу ему (н..)кто не попался. (</a:t>
            </a:r>
            <a:r>
              <a:rPr lang="ru-RU" sz="2800" cap="none" dirty="0" err="1" smtClean="0"/>
              <a:t>Дост</a:t>
            </a:r>
            <a:r>
              <a:rPr lang="ru-RU" sz="2800" cap="none" dirty="0" smtClean="0"/>
              <a:t>.) 11) Он (н..)(о)чём не думал, но какая(то) тоска волновала его и мучила. (</a:t>
            </a:r>
            <a:r>
              <a:rPr lang="ru-RU" sz="2800" cap="none" dirty="0" err="1" smtClean="0"/>
              <a:t>Дост</a:t>
            </a:r>
            <a:r>
              <a:rPr lang="ru-RU" sz="2800" cap="none" dirty="0" smtClean="0"/>
              <a:t>.) 12) Княжне Марье в Москве (н..)(с)кем было поговорить, (н..)кому поверить своего горя. (Л. Т.) 13) Все были уверены, что он [Дубровский], а (н..)кто другой, предводительствовал отважными злодеями. (П.)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4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863780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cap="none" dirty="0" smtClean="0"/>
              <a:t>14) Предполагаемая статья есть (н..)что иное, как введение в статью собственно о Пушкине. (Бел.) 15) В стремительный пляс пустился (н..)кто иной, как наш электрик. (Н.О.) 15) (Н..)кто в классе не знает пока, (н..)кто это сделал, (н..)что руководило этим учеником. 16) Соседняя дача пока (н..)кем не занята. 17) Я не знаю, (н..)кем это помещение снято, (н..)чем занимаются занявшие его люди. 8) Этот провал есть (н..)что иное, как угасший кратер. (Л.) 19) Старцев бывал в разных домах и встречал много людей, но (н..)(с)кем не сходился близко. (Ч.) 20) Кругом не было (н..)кого. (М. Г.) 21) Говорить с ним было (н..) о чем, да он и (н..)словоохотлив был. (Бун.)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9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200900" cy="654968"/>
          </a:xfrm>
        </p:spPr>
        <p:txBody>
          <a:bodyPr>
            <a:normAutofit/>
          </a:bodyPr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987624"/>
            <a:ext cx="8352928" cy="58703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b="1" cap="none" dirty="0" smtClean="0"/>
              <a:t>Прочитайте и укажите, какие неточности допущены при употреблении местоимений. Спишите, исправляя предложения.</a:t>
            </a:r>
          </a:p>
          <a:p>
            <a:pPr algn="just"/>
            <a:r>
              <a:rPr lang="ru-RU" sz="3100" cap="none" dirty="0" smtClean="0"/>
              <a:t>1) Простой народ любил Базарова. Они понимали, что он свой брат, не барин. 2) Жизнь купечества была подлинным «тёмным царством». В их домах нередко разыгрывались тяжёлые трагедии. 3) В кабинете Плюшкина беспорядок был страшный, даже подумать было нельзя, что в нём могло обитать живое существо. 4) В лаборатории института мы увидели шкафы с различными приборами и химикалиями. Их было около десяти. 5) Надо улучшить работу с остающейся летом в городе детворой, найти её новые, более интересные формы. 6) Хозяйка предложила жильцам пройти в свою комнату. 7) Отец просил дочь пригласить её подруг к себе. </a:t>
            </a:r>
            <a:r>
              <a:rPr lang="ru-RU" cap="none" dirty="0" smtClean="0"/>
              <a:t/>
            </a:r>
            <a:br>
              <a:rPr lang="ru-RU" cap="none" dirty="0" smtClean="0"/>
            </a:b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1201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836712"/>
            <a:ext cx="7467600" cy="475091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2800" dirty="0"/>
              <a:t>Я заменить могу другие части речи,</a:t>
            </a:r>
          </a:p>
          <a:p>
            <a:pPr algn="ctr">
              <a:buNone/>
            </a:pPr>
            <a:r>
              <a:rPr lang="ru-RU" sz="2800" dirty="0"/>
              <a:t>Взвалив обязанности их себе на плечи.</a:t>
            </a:r>
          </a:p>
          <a:p>
            <a:pPr algn="ctr">
              <a:buNone/>
            </a:pPr>
            <a:r>
              <a:rPr lang="ru-RU" sz="2800" dirty="0"/>
              <a:t>Когда приходится слова другие замещать,</a:t>
            </a:r>
          </a:p>
          <a:p>
            <a:pPr algn="ctr">
              <a:buNone/>
            </a:pPr>
            <a:r>
              <a:rPr lang="ru-RU" sz="2800" dirty="0"/>
              <a:t>На их значение всегда мне надо указать.</a:t>
            </a:r>
          </a:p>
          <a:p>
            <a:pPr algn="ctr">
              <a:buNone/>
            </a:pPr>
            <a:r>
              <a:rPr lang="ru-RU" sz="2800" dirty="0"/>
              <a:t>Я о себе такого мнения:</a:t>
            </a:r>
          </a:p>
          <a:p>
            <a:pPr algn="ctr">
              <a:buNone/>
            </a:pPr>
            <a:r>
              <a:rPr lang="ru-RU" sz="2800" dirty="0"/>
              <a:t>Огромна роль местоимения!</a:t>
            </a:r>
          </a:p>
          <a:p>
            <a:pPr algn="ctr">
              <a:buNone/>
            </a:pPr>
            <a:r>
              <a:rPr lang="ru-RU" sz="2800" dirty="0"/>
              <a:t>Я делу отдаюсь сполна:</a:t>
            </a:r>
          </a:p>
          <a:p>
            <a:pPr algn="ctr">
              <a:buNone/>
            </a:pPr>
            <a:r>
              <a:rPr lang="ru-RU" sz="2800" dirty="0"/>
              <a:t>Я заменяю имена.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268760"/>
            <a:ext cx="7474024" cy="5040560"/>
          </a:xfrm>
        </p:spPr>
        <p:txBody>
          <a:bodyPr>
            <a:normAutofit/>
          </a:bodyPr>
          <a:lstStyle/>
          <a:p>
            <a:pPr algn="just"/>
            <a:r>
              <a:rPr lang="ru-RU" sz="2400" cap="none" dirty="0" smtClean="0"/>
              <a:t>8) Большинство собрания положительно оценило работу правления. Они, однако, высказали ряд критических замечаний. 9) Всеобщая информатизация дала молодёжи невиданные ранее возможности, и они максимально их используют. 10) В комедии обличается жизнь чиновничества. Среди них процветает взяточничество, беззаконие. 11) Поэт писал, что хотя народ и освобожден, но нельзя еще говорить об их счастье. 12) Когда женщина везла лампу в автобусе, её неосторожно толкнули. 13) Писатель показал образ матери в своем развитии.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2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700808"/>
            <a:ext cx="7772870" cy="4752527"/>
          </a:xfrm>
        </p:spPr>
        <p:txBody>
          <a:bodyPr>
            <a:normAutofit/>
          </a:bodyPr>
          <a:lstStyle/>
          <a:p>
            <a:pPr algn="just"/>
            <a:r>
              <a:rPr lang="ru-RU" b="1" cap="none" dirty="0" smtClean="0"/>
              <a:t>Задание по группам. Необходимо найти местоимения и определить их разряд.</a:t>
            </a:r>
          </a:p>
          <a:p>
            <a:r>
              <a:rPr lang="ru-RU" cap="none" dirty="0" smtClean="0"/>
              <a:t>Мой первый друг, мой друг бесценный!</a:t>
            </a:r>
            <a:br>
              <a:rPr lang="ru-RU" cap="none" dirty="0" smtClean="0"/>
            </a:br>
            <a:r>
              <a:rPr lang="ru-RU" cap="none" dirty="0" smtClean="0"/>
              <a:t>И я судьбу благословил,</a:t>
            </a:r>
            <a:br>
              <a:rPr lang="ru-RU" cap="none" dirty="0" smtClean="0"/>
            </a:br>
            <a:r>
              <a:rPr lang="ru-RU" cap="none" dirty="0" smtClean="0"/>
              <a:t>Когда мой двор уединенный,</a:t>
            </a:r>
            <a:br>
              <a:rPr lang="ru-RU" cap="none" dirty="0" smtClean="0"/>
            </a:br>
            <a:r>
              <a:rPr lang="ru-RU" cap="none" dirty="0" smtClean="0"/>
              <a:t>Печальным снегом занесенный,</a:t>
            </a:r>
            <a:br>
              <a:rPr lang="ru-RU" cap="none" dirty="0" smtClean="0"/>
            </a:br>
            <a:r>
              <a:rPr lang="ru-RU" cap="none" dirty="0" smtClean="0"/>
              <a:t>Твой колокольчик огласил.</a:t>
            </a:r>
          </a:p>
          <a:p>
            <a:r>
              <a:rPr lang="ru-RU" cap="none" dirty="0" smtClean="0"/>
              <a:t>Молю святое провиденье:</a:t>
            </a:r>
            <a:br>
              <a:rPr lang="ru-RU" cap="none" dirty="0" smtClean="0"/>
            </a:br>
            <a:r>
              <a:rPr lang="ru-RU" cap="none" dirty="0" smtClean="0"/>
              <a:t>Да голос мой душе твоей</a:t>
            </a:r>
            <a:br>
              <a:rPr lang="ru-RU" cap="none" dirty="0" smtClean="0"/>
            </a:br>
            <a:r>
              <a:rPr lang="ru-RU" cap="none" dirty="0" smtClean="0"/>
              <a:t>Дарует то же утешенье,</a:t>
            </a:r>
            <a:br>
              <a:rPr lang="ru-RU" cap="none" dirty="0" smtClean="0"/>
            </a:br>
            <a:r>
              <a:rPr lang="ru-RU" cap="none" dirty="0" smtClean="0"/>
              <a:t>Да озарит он заточенье</a:t>
            </a:r>
            <a:br>
              <a:rPr lang="ru-RU" cap="none" dirty="0" smtClean="0"/>
            </a:br>
            <a:r>
              <a:rPr lang="ru-RU" cap="none" dirty="0" smtClean="0"/>
              <a:t>Лучом лицейских ясных дней!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4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908720"/>
            <a:ext cx="3829520" cy="5400599"/>
          </a:xfrm>
        </p:spPr>
        <p:txBody>
          <a:bodyPr>
            <a:normAutofit fontScale="92500" lnSpcReduction="20000"/>
          </a:bodyPr>
          <a:lstStyle/>
          <a:p>
            <a:r>
              <a:rPr lang="ru-RU" cap="none" dirty="0" smtClean="0"/>
              <a:t>Учись у них – у дуба, у березы.</a:t>
            </a:r>
            <a:br>
              <a:rPr lang="ru-RU" cap="none" dirty="0" smtClean="0"/>
            </a:br>
            <a:r>
              <a:rPr lang="ru-RU" cap="none" dirty="0" smtClean="0"/>
              <a:t>Кругом зима. Жестокая пора!</a:t>
            </a:r>
            <a:br>
              <a:rPr lang="ru-RU" cap="none" dirty="0" smtClean="0"/>
            </a:br>
            <a:r>
              <a:rPr lang="ru-RU" cap="none" dirty="0" smtClean="0"/>
              <a:t>Напрасные на них застыли слезы,</a:t>
            </a:r>
            <a:br>
              <a:rPr lang="ru-RU" cap="none" dirty="0" smtClean="0"/>
            </a:br>
            <a:r>
              <a:rPr lang="ru-RU" cap="none" dirty="0" smtClean="0"/>
              <a:t>И треснула, </a:t>
            </a:r>
            <a:r>
              <a:rPr lang="ru-RU" cap="none" dirty="0" err="1" smtClean="0"/>
              <a:t>сжимаяся</a:t>
            </a:r>
            <a:r>
              <a:rPr lang="ru-RU" cap="none" dirty="0" smtClean="0"/>
              <a:t>, кора.</a:t>
            </a:r>
          </a:p>
          <a:p>
            <a:r>
              <a:rPr lang="ru-RU" cap="none" dirty="0" smtClean="0"/>
              <a:t>Все злей метель и с каждою минутой</a:t>
            </a:r>
            <a:br>
              <a:rPr lang="ru-RU" cap="none" dirty="0" smtClean="0"/>
            </a:br>
            <a:r>
              <a:rPr lang="ru-RU" cap="none" dirty="0" smtClean="0"/>
              <a:t>Сердито рвет последние листы,</a:t>
            </a:r>
            <a:br>
              <a:rPr lang="ru-RU" cap="none" dirty="0" smtClean="0"/>
            </a:br>
            <a:r>
              <a:rPr lang="ru-RU" cap="none" dirty="0" smtClean="0"/>
              <a:t>И за сердце хватает холод лютый;</a:t>
            </a:r>
            <a:br>
              <a:rPr lang="ru-RU" cap="none" dirty="0" smtClean="0"/>
            </a:br>
            <a:r>
              <a:rPr lang="ru-RU" cap="none" dirty="0" smtClean="0"/>
              <a:t>Они стоят, молчат; молчи и ты!</a:t>
            </a:r>
          </a:p>
          <a:p>
            <a:r>
              <a:rPr lang="ru-RU" cap="none" dirty="0" smtClean="0"/>
              <a:t>Но верь весне. Ее промчится гений,</a:t>
            </a:r>
            <a:br>
              <a:rPr lang="ru-RU" cap="none" dirty="0" smtClean="0"/>
            </a:br>
            <a:r>
              <a:rPr lang="ru-RU" cap="none" dirty="0" smtClean="0"/>
              <a:t>Опять теплом и </a:t>
            </a:r>
            <a:r>
              <a:rPr lang="ru-RU" cap="none" dirty="0" err="1" smtClean="0"/>
              <a:t>жизнию</a:t>
            </a:r>
            <a:r>
              <a:rPr lang="ru-RU" cap="none" dirty="0" smtClean="0"/>
              <a:t> дыша.</a:t>
            </a:r>
            <a:br>
              <a:rPr lang="ru-RU" cap="none" dirty="0" smtClean="0"/>
            </a:br>
            <a:r>
              <a:rPr lang="ru-RU" cap="none" dirty="0" smtClean="0"/>
              <a:t>Для ясных дней, для новых откровений</a:t>
            </a:r>
            <a:br>
              <a:rPr lang="ru-RU" cap="none" dirty="0" smtClean="0"/>
            </a:br>
            <a:r>
              <a:rPr lang="ru-RU" cap="none" dirty="0" smtClean="0"/>
              <a:t>Переболит скорбящая душа.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29150" y="908720"/>
            <a:ext cx="3829050" cy="5544615"/>
          </a:xfrm>
        </p:spPr>
        <p:txBody>
          <a:bodyPr>
            <a:normAutofit/>
          </a:bodyPr>
          <a:lstStyle/>
          <a:p>
            <a:r>
              <a:rPr lang="ru-RU" cap="none" dirty="0" smtClean="0"/>
              <a:t>Я, ты, он, она</a:t>
            </a:r>
            <a:br>
              <a:rPr lang="ru-RU" cap="none" dirty="0" smtClean="0"/>
            </a:br>
            <a:r>
              <a:rPr lang="ru-RU" cap="none" dirty="0" smtClean="0"/>
              <a:t>Вместе - целая страна,.</a:t>
            </a:r>
            <a:br>
              <a:rPr lang="ru-RU" cap="none" dirty="0" smtClean="0"/>
            </a:br>
            <a:r>
              <a:rPr lang="ru-RU" cap="none" dirty="0" smtClean="0"/>
              <a:t>Вместе - дружная семья,</a:t>
            </a:r>
            <a:br>
              <a:rPr lang="ru-RU" cap="none" dirty="0" smtClean="0"/>
            </a:br>
            <a:r>
              <a:rPr lang="ru-RU" cap="none" dirty="0" smtClean="0"/>
              <a:t>В слове "мы" - сто тысяч "я".</a:t>
            </a:r>
          </a:p>
          <a:p>
            <a:r>
              <a:rPr lang="ru-RU" cap="none" dirty="0" smtClean="0"/>
              <a:t>Над тобою солнце светит,</a:t>
            </a:r>
            <a:br>
              <a:rPr lang="ru-RU" cap="none" dirty="0" smtClean="0"/>
            </a:br>
            <a:r>
              <a:rPr lang="ru-RU" cap="none" dirty="0" smtClean="0"/>
              <a:t>Родина моя.</a:t>
            </a:r>
            <a:br>
              <a:rPr lang="ru-RU" cap="none" dirty="0" smtClean="0"/>
            </a:br>
            <a:r>
              <a:rPr lang="ru-RU" cap="none" dirty="0" smtClean="0"/>
              <a:t>Ты прекрасней всех на свете,</a:t>
            </a:r>
            <a:br>
              <a:rPr lang="ru-RU" cap="none" dirty="0" smtClean="0"/>
            </a:br>
            <a:r>
              <a:rPr lang="ru-RU" cap="none" dirty="0" smtClean="0"/>
              <a:t>Родина моя.</a:t>
            </a:r>
            <a:br>
              <a:rPr lang="ru-RU" cap="none" dirty="0" smtClean="0"/>
            </a:br>
            <a:r>
              <a:rPr lang="ru-RU" cap="none" dirty="0" smtClean="0"/>
              <a:t>Я люблю, страна, твои просторы,</a:t>
            </a:r>
            <a:br>
              <a:rPr lang="ru-RU" cap="none" dirty="0" smtClean="0"/>
            </a:br>
            <a:r>
              <a:rPr lang="ru-RU" cap="none" dirty="0" smtClean="0"/>
              <a:t>Я люблю твои поля и горы,</a:t>
            </a:r>
            <a:br>
              <a:rPr lang="ru-RU" cap="none" dirty="0" smtClean="0"/>
            </a:br>
            <a:r>
              <a:rPr lang="ru-RU" cap="none" dirty="0" smtClean="0"/>
              <a:t>сонные озёра</a:t>
            </a:r>
            <a:br>
              <a:rPr lang="ru-RU" cap="none" dirty="0" smtClean="0"/>
            </a:br>
            <a:r>
              <a:rPr lang="ru-RU" cap="none" dirty="0" smtClean="0"/>
              <a:t>И бурлящие моря.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6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355" y="188640"/>
            <a:ext cx="7773338" cy="1596177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8352928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cap="none" dirty="0" smtClean="0"/>
              <a:t>Определите смысловой тип текста. Устно объясните расстановку знаков препинания. Сделайте разбор: 1 – фонетический; 2 – по составу и словообразовательный; 3 – морфологический; 4 – синтаксический.</a:t>
            </a:r>
          </a:p>
          <a:p>
            <a:pPr algn="just"/>
            <a:r>
              <a:rPr lang="ru-RU" sz="2400" cap="none" dirty="0" smtClean="0"/>
              <a:t>— Мастер спорта Серафима </a:t>
            </a:r>
            <a:r>
              <a:rPr lang="ru-RU" sz="2400" cap="none" dirty="0" err="1" smtClean="0"/>
              <a:t>Металина</a:t>
            </a:r>
            <a:r>
              <a:rPr lang="ru-RU" sz="2400" cap="none" dirty="0" smtClean="0"/>
              <a:t> выступит без предмета</a:t>
            </a:r>
            <a:r>
              <a:rPr lang="ru-RU" sz="2400" cap="none" baseline="30000" dirty="0" smtClean="0"/>
              <a:t>3</a:t>
            </a:r>
            <a:r>
              <a:rPr lang="ru-RU" sz="2400" cap="none" dirty="0" smtClean="0"/>
              <a:t>, — раздался голос за экраном.</a:t>
            </a:r>
          </a:p>
          <a:p>
            <a:pPr algn="just"/>
            <a:r>
              <a:rPr lang="ru-RU" sz="2400" cap="none" dirty="0" smtClean="0"/>
              <a:t>Черноволосая смуглая девушка выбежала на середину зала, и тотчас же ведущая поднесла к ней микрофон</a:t>
            </a:r>
            <a:r>
              <a:rPr lang="ru-RU" sz="2400" cap="none" baseline="30000" dirty="0" smtClean="0"/>
              <a:t>4</a:t>
            </a:r>
            <a:r>
              <a:rPr lang="ru-RU" sz="2400" cap="none" dirty="0" smtClean="0"/>
              <a:t>. Камера придвинулась</a:t>
            </a:r>
            <a:r>
              <a:rPr lang="ru-RU" sz="2400" cap="none" baseline="30000" dirty="0" smtClean="0"/>
              <a:t>2</a:t>
            </a:r>
            <a:r>
              <a:rPr lang="ru-RU" sz="2400" cap="none" dirty="0" smtClean="0"/>
              <a:t>, лицо девушки заняло</a:t>
            </a:r>
            <a:r>
              <a:rPr lang="ru-RU" sz="2400" cap="none" baseline="30000" dirty="0" smtClean="0"/>
              <a:t>1</a:t>
            </a:r>
            <a:r>
              <a:rPr lang="ru-RU" sz="2400" cap="none" dirty="0" smtClean="0"/>
              <a:t> весь экран, ее</a:t>
            </a:r>
            <a:r>
              <a:rPr lang="ru-RU" sz="2400" cap="none" baseline="30000" dirty="0" smtClean="0"/>
              <a:t>3</a:t>
            </a:r>
            <a:r>
              <a:rPr lang="ru-RU" sz="2400" cap="none" dirty="0" smtClean="0"/>
              <a:t> необыкновенно большие, показавшиеся темными глаза открыто взглянули на зрителей. Твердый маленький подбородок был задорно приподнят, а бесхитростная</a:t>
            </a:r>
            <a:r>
              <a:rPr lang="ru-RU" sz="2400" cap="none" baseline="30000" dirty="0" smtClean="0"/>
              <a:t>3</a:t>
            </a:r>
            <a:r>
              <a:rPr lang="ru-RU" sz="2400" cap="none" dirty="0" smtClean="0"/>
              <a:t> улыбка</a:t>
            </a:r>
            <a:r>
              <a:rPr lang="ru-RU" sz="2400" cap="none" baseline="30000" dirty="0" smtClean="0"/>
              <a:t>1</a:t>
            </a:r>
            <a:r>
              <a:rPr lang="ru-RU" sz="2400" cap="none" dirty="0" smtClean="0"/>
              <a:t> очень располагала к 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9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43608" y="980728"/>
            <a:ext cx="7467600" cy="54738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/>
              <a:t>ТЫ И ВЫ</a:t>
            </a:r>
          </a:p>
          <a:p>
            <a:pPr algn="ctr">
              <a:buNone/>
            </a:pPr>
            <a:r>
              <a:rPr lang="ru-RU" sz="2800" dirty="0"/>
              <a:t>Пустое </a:t>
            </a:r>
            <a:r>
              <a:rPr lang="ru-RU" sz="2800" i="1" dirty="0"/>
              <a:t>вы</a:t>
            </a:r>
            <a:r>
              <a:rPr lang="ru-RU" sz="2800" dirty="0"/>
              <a:t> сердечным </a:t>
            </a:r>
            <a:r>
              <a:rPr lang="ru-RU" sz="2800" i="1" dirty="0"/>
              <a:t>ты</a:t>
            </a:r>
          </a:p>
          <a:p>
            <a:pPr algn="ctr">
              <a:buNone/>
            </a:pPr>
            <a:r>
              <a:rPr lang="ru-RU" sz="2800" dirty="0"/>
              <a:t>Она, </a:t>
            </a:r>
            <a:r>
              <a:rPr lang="ru-RU" sz="2800" dirty="0" err="1"/>
              <a:t>обмолвясь</a:t>
            </a:r>
            <a:r>
              <a:rPr lang="ru-RU" sz="2800" dirty="0"/>
              <a:t>, заменила,</a:t>
            </a:r>
          </a:p>
          <a:p>
            <a:pPr algn="ctr">
              <a:buNone/>
            </a:pPr>
            <a:r>
              <a:rPr lang="ru-RU" sz="2800" dirty="0"/>
              <a:t>И все счастливые мечты</a:t>
            </a:r>
          </a:p>
          <a:p>
            <a:pPr algn="ctr">
              <a:buNone/>
            </a:pPr>
            <a:r>
              <a:rPr lang="ru-RU" sz="2800" dirty="0"/>
              <a:t>В душе влюблённой возбудила.</a:t>
            </a:r>
          </a:p>
          <a:p>
            <a:pPr algn="ctr">
              <a:buNone/>
            </a:pPr>
            <a:r>
              <a:rPr lang="ru-RU" sz="2800" dirty="0"/>
              <a:t>Пред ней задумчиво стою,</a:t>
            </a:r>
          </a:p>
          <a:p>
            <a:pPr algn="ctr">
              <a:buNone/>
            </a:pPr>
            <a:r>
              <a:rPr lang="ru-RU" sz="2800" dirty="0"/>
              <a:t>Свести очей с неё нет силы;</a:t>
            </a:r>
          </a:p>
          <a:p>
            <a:pPr algn="ctr">
              <a:buNone/>
            </a:pPr>
            <a:r>
              <a:rPr lang="ru-RU" sz="2800" dirty="0"/>
              <a:t>И говорю ей: как </a:t>
            </a:r>
            <a:r>
              <a:rPr lang="ru-RU" sz="2800" i="1" dirty="0"/>
              <a:t>вы</a:t>
            </a:r>
            <a:r>
              <a:rPr lang="ru-RU" sz="2800" dirty="0"/>
              <a:t> милы!</a:t>
            </a:r>
          </a:p>
          <a:p>
            <a:pPr algn="ctr">
              <a:buNone/>
            </a:pPr>
            <a:r>
              <a:rPr lang="ru-RU" sz="2800" dirty="0"/>
              <a:t>И мыслю: как </a:t>
            </a:r>
            <a:r>
              <a:rPr lang="ru-RU" sz="2800" i="1" dirty="0"/>
              <a:t>тебя</a:t>
            </a:r>
            <a:r>
              <a:rPr lang="ru-RU" sz="2800" dirty="0"/>
              <a:t> люблю!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3338" cy="1596177"/>
          </a:xfrm>
        </p:spPr>
        <p:txBody>
          <a:bodyPr/>
          <a:lstStyle/>
          <a:p>
            <a:r>
              <a:rPr lang="ru-RU" dirty="0"/>
              <a:t>Местоимение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8136904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cap="none" dirty="0" smtClean="0"/>
              <a:t>Местоимение</a:t>
            </a:r>
            <a:r>
              <a:rPr lang="ru-RU" sz="2400" cap="none" dirty="0" smtClean="0"/>
              <a:t> – это самостоятельная часть речи, которая включает различные по значению и грамматическим особенностям группы слов, указывающие на предметы, признаки, количество, но не называющие их. </a:t>
            </a:r>
          </a:p>
          <a:p>
            <a:pPr algn="just"/>
            <a:r>
              <a:rPr lang="ru-RU" sz="2400" cap="none" dirty="0" smtClean="0"/>
              <a:t>В предложениях местоимения могут выступать в роли любого члена предложения. Но, как правило, они употребляются в качестве подлежащего, дополнения, определения или обстоятельства.</a:t>
            </a:r>
          </a:p>
          <a:p>
            <a:pPr algn="just"/>
            <a:r>
              <a:rPr lang="ru-RU" sz="2400" cap="none" dirty="0" smtClean="0"/>
              <a:t>Отвечает на вопросы </a:t>
            </a:r>
            <a:r>
              <a:rPr lang="ru-RU" sz="2400" i="1" cap="none" dirty="0" smtClean="0"/>
              <a:t>кто? что? какой? сколько? чей? </a:t>
            </a:r>
            <a:r>
              <a:rPr lang="ru-RU" sz="2400" cap="none" dirty="0" smtClean="0"/>
              <a:t>и другие. </a:t>
            </a:r>
          </a:p>
          <a:p>
            <a:pPr algn="just"/>
            <a:r>
              <a:rPr lang="ru-RU" sz="2400" cap="none" dirty="0" smtClean="0"/>
              <a:t>Начальная форма местоимений – форма единственного числа, именительного падежа.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признаки местоимений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/>
              <a:t>Постоянные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cap="none" dirty="0" smtClean="0"/>
              <a:t>Разряд по значению;</a:t>
            </a:r>
          </a:p>
          <a:p>
            <a:r>
              <a:rPr lang="ru-RU" sz="2800" cap="none" dirty="0" smtClean="0"/>
              <a:t>Лицо (только у личных).</a:t>
            </a:r>
          </a:p>
          <a:p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800" dirty="0"/>
              <a:t>Непостоянные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2800" cap="none" dirty="0" smtClean="0"/>
              <a:t>Падеж;</a:t>
            </a:r>
          </a:p>
          <a:p>
            <a:r>
              <a:rPr lang="ru-RU" sz="2800" cap="none" dirty="0" smtClean="0"/>
              <a:t>Род;</a:t>
            </a:r>
          </a:p>
          <a:p>
            <a:r>
              <a:rPr lang="ru-RU" sz="2800" cap="none" dirty="0" smtClean="0"/>
              <a:t>Число.</a:t>
            </a:r>
          </a:p>
          <a:p>
            <a:pPr>
              <a:buNone/>
            </a:pPr>
            <a:endParaRPr lang="ru-RU" sz="28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116632"/>
            <a:ext cx="7773338" cy="1596177"/>
          </a:xfrm>
        </p:spPr>
        <p:txBody>
          <a:bodyPr/>
          <a:lstStyle/>
          <a:p>
            <a:r>
              <a:rPr lang="ru-RU" dirty="0"/>
              <a:t>Разряды местоимений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1767219"/>
              </p:ext>
            </p:extLst>
          </p:nvPr>
        </p:nvGraphicFramePr>
        <p:xfrm>
          <a:off x="685332" y="1196752"/>
          <a:ext cx="7847109" cy="539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5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612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Разряды по значению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400" dirty="0"/>
                    </a:p>
                  </a:txBody>
                  <a:tcPr marL="88174" marR="8817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3078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Личные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указывают на предмет, лицо, явление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я, ты, он, она, оно, мы, вы, они</a:t>
                      </a:r>
                      <a:b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2400" dirty="0"/>
                    </a:p>
                  </a:txBody>
                  <a:tcPr marL="88174" marR="8817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572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Притяжательные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dirty="0"/>
                        <a:t>указывают на принадлежность</a:t>
                      </a:r>
                    </a:p>
                  </a:txBody>
                  <a:tcPr marL="45924" marR="459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мой, твой, его, ее, наш, ваш, их</a:t>
                      </a:r>
                    </a:p>
                  </a:txBody>
                  <a:tcPr marL="88174" marR="8817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766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Возвратные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указывают на обращенность действия на себя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себя, себе</a:t>
                      </a:r>
                    </a:p>
                  </a:txBody>
                  <a:tcPr marL="88174" marR="8817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766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Вопросительные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выражают вопрос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кто? что? чей? какой? сколько? который?</a:t>
                      </a:r>
                    </a:p>
                  </a:txBody>
                  <a:tcPr marL="88174" marR="8817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12312218"/>
              </p:ext>
            </p:extLst>
          </p:nvPr>
        </p:nvGraphicFramePr>
        <p:xfrm>
          <a:off x="251520" y="25696"/>
          <a:ext cx="8712969" cy="6737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21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Разряды по значению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393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Относительные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используются для связи частей сложноподчиненного предложения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кто, что, чей, какой, сколько, который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120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Неопределенные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указывают на неизвестные предметы, явления, лица, признаки, число чего-либо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некто, несколько, кое-что, кто-либо, чей-нибудь и др.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0612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Отрицательные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указывают на отсутствие, отрицание предмета, лица, признака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ничто, ничей, никакой и др.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6138761"/>
              </p:ext>
            </p:extLst>
          </p:nvPr>
        </p:nvGraphicFramePr>
        <p:xfrm>
          <a:off x="539553" y="908720"/>
          <a:ext cx="8280918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507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Разряды по значению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400" dirty="0"/>
                    </a:p>
                  </a:txBody>
                  <a:tcPr marL="88174" marR="8817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8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Указательные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указывают на определенный предмет, признак или количество из нескольких вариантов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этот, та, тот, столько и др.</a:t>
                      </a:r>
                    </a:p>
                  </a:txBody>
                  <a:tcPr marL="88174" marR="8817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866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Определительные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указывают на обобщенный признак</a:t>
                      </a:r>
                      <a:endParaRPr lang="ru-RU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любой, каждый, всякий, </a:t>
                      </a:r>
                      <a:r>
                        <a:rPr lang="ru-RU" sz="2400" dirty="0" smtClean="0"/>
                        <a:t>иной, сам, все, всем</a:t>
                      </a:r>
                      <a:r>
                        <a:rPr lang="ru-RU" sz="2400" dirty="0"/>
                        <a:t> и др.</a:t>
                      </a:r>
                    </a:p>
                  </a:txBody>
                  <a:tcPr marL="88174" marR="8817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976"/>
          </a:xfrm>
        </p:spPr>
        <p:txBody>
          <a:bodyPr/>
          <a:lstStyle/>
          <a:p>
            <a:r>
              <a:rPr lang="ru-RU" dirty="0"/>
              <a:t>Склонение местоимений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352928" cy="52565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cap="none" dirty="0" smtClean="0"/>
              <a:t>В русском языке местоимения склоняются по </a:t>
            </a:r>
            <a:r>
              <a:rPr lang="ru-RU" sz="2400" b="1" i="1" cap="none" dirty="0" smtClean="0"/>
              <a:t>родам, числам и падежам</a:t>
            </a:r>
            <a:r>
              <a:rPr lang="ru-RU" sz="2400" cap="none" dirty="0" smtClean="0"/>
              <a:t>.</a:t>
            </a:r>
          </a:p>
          <a:p>
            <a:pPr algn="just"/>
            <a:r>
              <a:rPr lang="ru-RU" sz="2400" cap="none" dirty="0" smtClean="0"/>
              <a:t>Все местоимения изменяются по падежам, кроме нескольких несклоняемых слов: </a:t>
            </a:r>
          </a:p>
          <a:p>
            <a:pPr algn="just"/>
            <a:r>
              <a:rPr lang="ru-RU" sz="2400" b="1" i="1" cap="none" dirty="0" smtClean="0"/>
              <a:t>Отрицательные</a:t>
            </a:r>
            <a:r>
              <a:rPr lang="ru-RU" sz="2400" cap="none" dirty="0" smtClean="0"/>
              <a:t> местоимения «некто» (употребляется только в форме именительного падежа), «нечто» (только в форме именительного и винительного падежа);</a:t>
            </a:r>
          </a:p>
          <a:p>
            <a:pPr algn="just"/>
            <a:r>
              <a:rPr lang="ru-RU" sz="2400" b="1" i="1" cap="none" dirty="0" smtClean="0"/>
              <a:t>Притяжательные</a:t>
            </a:r>
            <a:r>
              <a:rPr lang="ru-RU" sz="2400" cap="none" dirty="0" smtClean="0"/>
              <a:t> местоимения «его», «её», «их» (есть только форма родительного падежа).</a:t>
            </a:r>
          </a:p>
          <a:p>
            <a:pPr algn="just"/>
            <a:r>
              <a:rPr lang="ru-RU" sz="2400" b="1" i="1" cap="none" dirty="0" smtClean="0"/>
              <a:t>Указательное</a:t>
            </a:r>
            <a:r>
              <a:rPr lang="ru-RU" sz="2400" cap="none" dirty="0" smtClean="0"/>
              <a:t> местоимение «таков» и </a:t>
            </a:r>
            <a:r>
              <a:rPr lang="ru-RU" sz="2400" b="1" cap="none" dirty="0" smtClean="0"/>
              <a:t>вопросительное</a:t>
            </a:r>
            <a:r>
              <a:rPr lang="ru-RU" sz="2400" cap="none" dirty="0" smtClean="0"/>
              <a:t> (относительное) «каков» изменяются только по родам и числам: </a:t>
            </a:r>
            <a:r>
              <a:rPr lang="ru-RU" sz="2400" i="1" cap="none" dirty="0" smtClean="0"/>
              <a:t>таков вопрос, такова действительность, таково решение, таковы указания; каков мастер, какова работа, каково содержание, каковы итоги. </a:t>
            </a:r>
            <a:endParaRPr lang="ru-RU" sz="2400" i="1" cap="none" dirty="0"/>
          </a:p>
        </p:txBody>
      </p:sp>
    </p:spTree>
    <p:extLst>
      <p:ext uri="{BB962C8B-B14F-4D97-AF65-F5344CB8AC3E}">
        <p14:creationId xmlns:p14="http://schemas.microsoft.com/office/powerpoint/2010/main" val="7710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899</TotalTime>
  <Words>1716</Words>
  <Application>Microsoft Office PowerPoint</Application>
  <PresentationFormat>Экран (4:3)</PresentationFormat>
  <Paragraphs>197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Tw Cen MT</vt:lpstr>
      <vt:lpstr>Капля</vt:lpstr>
      <vt:lpstr>МестоимениЕ как часть речи</vt:lpstr>
      <vt:lpstr>Презентация PowerPoint</vt:lpstr>
      <vt:lpstr>Презентация PowerPoint</vt:lpstr>
      <vt:lpstr>Местоимение</vt:lpstr>
      <vt:lpstr>Грамматические признаки местоимений</vt:lpstr>
      <vt:lpstr>Разряды местоимений</vt:lpstr>
      <vt:lpstr>Презентация PowerPoint</vt:lpstr>
      <vt:lpstr>Презентация PowerPoint</vt:lpstr>
      <vt:lpstr>Склонение местоимений</vt:lpstr>
      <vt:lpstr>Презентация PowerPoint</vt:lpstr>
      <vt:lpstr>Презентация PowerPoint</vt:lpstr>
      <vt:lpstr>Правописание НЕ и НИ с местоимениями</vt:lpstr>
      <vt:lpstr>Устойчивые словосочетания</vt:lpstr>
      <vt:lpstr>План Морфологического разбора местоимения</vt:lpstr>
      <vt:lpstr>Задание 1</vt:lpstr>
      <vt:lpstr>Задание 2</vt:lpstr>
      <vt:lpstr>Презентация PowerPoint</vt:lpstr>
      <vt:lpstr>Презентация PowerPoint</vt:lpstr>
      <vt:lpstr>Задание 3</vt:lpstr>
      <vt:lpstr>Презентация PowerPoint</vt:lpstr>
      <vt:lpstr>Задание 4</vt:lpstr>
      <vt:lpstr>Презентация PowerPoint</vt:lpstr>
      <vt:lpstr>Домашнее задание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Местоимения в художественной литературе</dc:title>
  <dc:creator>Анастасия</dc:creator>
  <cp:lastModifiedBy>Белозор Анастасия Сергеевна</cp:lastModifiedBy>
  <cp:revision>45</cp:revision>
  <dcterms:created xsi:type="dcterms:W3CDTF">2019-10-26T03:54:51Z</dcterms:created>
  <dcterms:modified xsi:type="dcterms:W3CDTF">2023-09-21T02:35:32Z</dcterms:modified>
</cp:coreProperties>
</file>