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0" r:id="rId2"/>
    <p:sldId id="257" r:id="rId3"/>
    <p:sldId id="258" r:id="rId4"/>
    <p:sldId id="334" r:id="rId5"/>
    <p:sldId id="335" r:id="rId6"/>
    <p:sldId id="340" r:id="rId7"/>
    <p:sldId id="336" r:id="rId8"/>
    <p:sldId id="337" r:id="rId9"/>
    <p:sldId id="338" r:id="rId10"/>
    <p:sldId id="339" r:id="rId11"/>
    <p:sldId id="279" r:id="rId12"/>
    <p:sldId id="341" r:id="rId13"/>
    <p:sldId id="342" r:id="rId14"/>
    <p:sldId id="343" r:id="rId15"/>
    <p:sldId id="344" r:id="rId16"/>
    <p:sldId id="345" r:id="rId17"/>
    <p:sldId id="347" r:id="rId18"/>
    <p:sldId id="346" r:id="rId19"/>
    <p:sldId id="271" r:id="rId20"/>
    <p:sldId id="272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6241" autoAdjust="0"/>
  </p:normalViewPr>
  <p:slideViewPr>
    <p:cSldViewPr snapToGrid="0">
      <p:cViewPr varScale="1">
        <p:scale>
          <a:sx n="76" d="100"/>
          <a:sy n="76" d="100"/>
        </p:scale>
        <p:origin x="-917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56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92204C-94A2-407E-9B0B-BDDB1FE7373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24AD19-4ADE-4035-B169-EB9C3F7B9398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Дрожжеподобные – род </a:t>
          </a:r>
          <a:r>
            <a:rPr lang="en-US" sz="2800" dirty="0" smtClean="0">
              <a:solidFill>
                <a:schemeClr val="tx1"/>
              </a:solidFill>
            </a:rPr>
            <a:t>Candida</a:t>
          </a:r>
          <a:r>
            <a:rPr lang="ru-RU" sz="2800" dirty="0" smtClean="0">
              <a:solidFill>
                <a:schemeClr val="tx1"/>
              </a:solidFill>
            </a:rPr>
            <a:t> (патогенная группа)</a:t>
          </a:r>
          <a:endParaRPr lang="ru-RU" sz="2800" dirty="0">
            <a:solidFill>
              <a:schemeClr val="tx1"/>
            </a:solidFill>
          </a:endParaRPr>
        </a:p>
      </dgm:t>
    </dgm:pt>
    <dgm:pt modelId="{B0D54DC4-DE29-4F20-BDDE-9AACD3D98C27}" type="parTrans" cxnId="{A7A8D6BD-AD29-4980-86CD-0E460FE9AE84}">
      <dgm:prSet/>
      <dgm:spPr/>
      <dgm:t>
        <a:bodyPr/>
        <a:lstStyle/>
        <a:p>
          <a:endParaRPr lang="ru-RU"/>
        </a:p>
      </dgm:t>
    </dgm:pt>
    <dgm:pt modelId="{0FAACC74-6201-4289-869C-C43A496C4575}" type="sibTrans" cxnId="{A7A8D6BD-AD29-4980-86CD-0E460FE9AE84}">
      <dgm:prSet/>
      <dgm:spPr/>
      <dgm:t>
        <a:bodyPr/>
        <a:lstStyle/>
        <a:p>
          <a:endParaRPr lang="ru-RU"/>
        </a:p>
      </dgm:t>
    </dgm:pt>
    <dgm:pt modelId="{E6552250-429E-446D-BDF6-DF40DF72AA5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Актиномицеты – сем. </a:t>
          </a:r>
          <a:r>
            <a:rPr lang="en-US" dirty="0" err="1" smtClean="0">
              <a:solidFill>
                <a:schemeClr val="tx1"/>
              </a:solidFill>
            </a:rPr>
            <a:t>Actinomycetaceae</a:t>
          </a:r>
          <a:endParaRPr lang="ru-RU" dirty="0">
            <a:solidFill>
              <a:schemeClr val="tx1"/>
            </a:solidFill>
          </a:endParaRPr>
        </a:p>
      </dgm:t>
    </dgm:pt>
    <dgm:pt modelId="{EF47BB10-922D-4D09-AF59-DF6B07DF931F}" type="parTrans" cxnId="{4DABF780-9511-4857-AC0A-31717254FD31}">
      <dgm:prSet/>
      <dgm:spPr/>
      <dgm:t>
        <a:bodyPr/>
        <a:lstStyle/>
        <a:p>
          <a:endParaRPr lang="ru-RU"/>
        </a:p>
      </dgm:t>
    </dgm:pt>
    <dgm:pt modelId="{A13E4C5B-23B1-4228-8DAC-DF183DBD68DB}" type="sibTrans" cxnId="{4DABF780-9511-4857-AC0A-31717254FD31}">
      <dgm:prSet/>
      <dgm:spPr/>
      <dgm:t>
        <a:bodyPr/>
        <a:lstStyle/>
        <a:p>
          <a:endParaRPr lang="ru-RU"/>
        </a:p>
      </dgm:t>
    </dgm:pt>
    <dgm:pt modelId="{F9422106-A01D-486A-B480-E688AD9C243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Плесневые грибы</a:t>
          </a:r>
          <a:endParaRPr lang="ru-RU" dirty="0">
            <a:solidFill>
              <a:schemeClr val="tx1"/>
            </a:solidFill>
          </a:endParaRPr>
        </a:p>
      </dgm:t>
    </dgm:pt>
    <dgm:pt modelId="{8E593CD3-F3EE-4E09-9553-F38DC19D4985}" type="parTrans" cxnId="{B51365BF-3706-4035-8BEA-6480F45EC7C3}">
      <dgm:prSet/>
      <dgm:spPr/>
      <dgm:t>
        <a:bodyPr/>
        <a:lstStyle/>
        <a:p>
          <a:endParaRPr lang="ru-RU"/>
        </a:p>
      </dgm:t>
    </dgm:pt>
    <dgm:pt modelId="{FD2DF248-A170-4375-9216-38C03DA44157}" type="sibTrans" cxnId="{B51365BF-3706-4035-8BEA-6480F45EC7C3}">
      <dgm:prSet/>
      <dgm:spPr/>
      <dgm:t>
        <a:bodyPr/>
        <a:lstStyle/>
        <a:p>
          <a:endParaRPr lang="ru-RU"/>
        </a:p>
      </dgm:t>
    </dgm:pt>
    <dgm:pt modelId="{7A7D658C-B73B-4DD1-A62A-141375856A77}" type="pres">
      <dgm:prSet presAssocID="{1A92204C-94A2-407E-9B0B-BDDB1FE7373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207202-7AF0-46B8-AD6D-5D92E0960031}" type="pres">
      <dgm:prSet presAssocID="{0824AD19-4ADE-4035-B169-EB9C3F7B9398}" presName="parentLin" presStyleCnt="0"/>
      <dgm:spPr/>
    </dgm:pt>
    <dgm:pt modelId="{CBE342D2-521C-4EE1-A313-C605704A2827}" type="pres">
      <dgm:prSet presAssocID="{0824AD19-4ADE-4035-B169-EB9C3F7B939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9B42003-F930-4797-9C86-CE0699D75259}" type="pres">
      <dgm:prSet presAssocID="{0824AD19-4ADE-4035-B169-EB9C3F7B9398}" presName="parentText" presStyleLbl="node1" presStyleIdx="0" presStyleCnt="3" custScaleY="1465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37DD92-14CD-435D-83D9-EDE901A522C4}" type="pres">
      <dgm:prSet presAssocID="{0824AD19-4ADE-4035-B169-EB9C3F7B9398}" presName="negativeSpace" presStyleCnt="0"/>
      <dgm:spPr/>
    </dgm:pt>
    <dgm:pt modelId="{DDD8F56B-39D1-4B0C-B004-234DAE7A4458}" type="pres">
      <dgm:prSet presAssocID="{0824AD19-4ADE-4035-B169-EB9C3F7B9398}" presName="childText" presStyleLbl="conFgAcc1" presStyleIdx="0" presStyleCnt="3">
        <dgm:presLayoutVars>
          <dgm:bulletEnabled val="1"/>
        </dgm:presLayoutVars>
      </dgm:prSet>
      <dgm:spPr/>
    </dgm:pt>
    <dgm:pt modelId="{0A9850C1-A447-4D6A-823C-FD0591123B59}" type="pres">
      <dgm:prSet presAssocID="{0FAACC74-6201-4289-869C-C43A496C4575}" presName="spaceBetweenRectangles" presStyleCnt="0"/>
      <dgm:spPr/>
    </dgm:pt>
    <dgm:pt modelId="{E6A119DB-DACC-422C-8F9D-ABC5D26EE4D5}" type="pres">
      <dgm:prSet presAssocID="{E6552250-429E-446D-BDF6-DF40DF72AA55}" presName="parentLin" presStyleCnt="0"/>
      <dgm:spPr/>
    </dgm:pt>
    <dgm:pt modelId="{DFADAC1C-166B-4E00-A3CD-DC28FABD400C}" type="pres">
      <dgm:prSet presAssocID="{E6552250-429E-446D-BDF6-DF40DF72AA5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E092136-1C72-401C-A56C-A8ED0D934EF8}" type="pres">
      <dgm:prSet presAssocID="{E6552250-429E-446D-BDF6-DF40DF72AA5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28CC33-1A9E-4570-B15D-8ECDAD41A2C0}" type="pres">
      <dgm:prSet presAssocID="{E6552250-429E-446D-BDF6-DF40DF72AA55}" presName="negativeSpace" presStyleCnt="0"/>
      <dgm:spPr/>
    </dgm:pt>
    <dgm:pt modelId="{7A568375-8971-44AB-8F22-768A949F244F}" type="pres">
      <dgm:prSet presAssocID="{E6552250-429E-446D-BDF6-DF40DF72AA55}" presName="childText" presStyleLbl="conFgAcc1" presStyleIdx="1" presStyleCnt="3">
        <dgm:presLayoutVars>
          <dgm:bulletEnabled val="1"/>
        </dgm:presLayoutVars>
      </dgm:prSet>
      <dgm:spPr/>
    </dgm:pt>
    <dgm:pt modelId="{074632BE-D409-4A6F-BF19-F66AB747EE97}" type="pres">
      <dgm:prSet presAssocID="{A13E4C5B-23B1-4228-8DAC-DF183DBD68DB}" presName="spaceBetweenRectangles" presStyleCnt="0"/>
      <dgm:spPr/>
    </dgm:pt>
    <dgm:pt modelId="{C5553984-7B2D-40F0-B03F-341AD629CAE0}" type="pres">
      <dgm:prSet presAssocID="{F9422106-A01D-486A-B480-E688AD9C2435}" presName="parentLin" presStyleCnt="0"/>
      <dgm:spPr/>
    </dgm:pt>
    <dgm:pt modelId="{C23107B1-5C57-4AA1-9E0A-8D339AF731AB}" type="pres">
      <dgm:prSet presAssocID="{F9422106-A01D-486A-B480-E688AD9C2435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B074E84-623A-4055-9F6A-379B0924ABB5}" type="pres">
      <dgm:prSet presAssocID="{F9422106-A01D-486A-B480-E688AD9C243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D8EFF4-D183-42DD-8F6B-03C3A9A4D93B}" type="pres">
      <dgm:prSet presAssocID="{F9422106-A01D-486A-B480-E688AD9C2435}" presName="negativeSpace" presStyleCnt="0"/>
      <dgm:spPr/>
    </dgm:pt>
    <dgm:pt modelId="{BEDAD624-7E0D-441D-9F46-35E258146A81}" type="pres">
      <dgm:prSet presAssocID="{F9422106-A01D-486A-B480-E688AD9C243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C50FD2E-954E-499C-96D4-4FE6D83534A0}" type="presOf" srcId="{1A92204C-94A2-407E-9B0B-BDDB1FE7373F}" destId="{7A7D658C-B73B-4DD1-A62A-141375856A77}" srcOrd="0" destOrd="0" presId="urn:microsoft.com/office/officeart/2005/8/layout/list1"/>
    <dgm:cxn modelId="{4DABF780-9511-4857-AC0A-31717254FD31}" srcId="{1A92204C-94A2-407E-9B0B-BDDB1FE7373F}" destId="{E6552250-429E-446D-BDF6-DF40DF72AA55}" srcOrd="1" destOrd="0" parTransId="{EF47BB10-922D-4D09-AF59-DF6B07DF931F}" sibTransId="{A13E4C5B-23B1-4228-8DAC-DF183DBD68DB}"/>
    <dgm:cxn modelId="{B51365BF-3706-4035-8BEA-6480F45EC7C3}" srcId="{1A92204C-94A2-407E-9B0B-BDDB1FE7373F}" destId="{F9422106-A01D-486A-B480-E688AD9C2435}" srcOrd="2" destOrd="0" parTransId="{8E593CD3-F3EE-4E09-9553-F38DC19D4985}" sibTransId="{FD2DF248-A170-4375-9216-38C03DA44157}"/>
    <dgm:cxn modelId="{2C3FEBF1-B92D-475F-858A-5EEEA5A670E0}" type="presOf" srcId="{F9422106-A01D-486A-B480-E688AD9C2435}" destId="{2B074E84-623A-4055-9F6A-379B0924ABB5}" srcOrd="1" destOrd="0" presId="urn:microsoft.com/office/officeart/2005/8/layout/list1"/>
    <dgm:cxn modelId="{CD570998-6FBC-4E90-80DA-3E97F285FA48}" type="presOf" srcId="{F9422106-A01D-486A-B480-E688AD9C2435}" destId="{C23107B1-5C57-4AA1-9E0A-8D339AF731AB}" srcOrd="0" destOrd="0" presId="urn:microsoft.com/office/officeart/2005/8/layout/list1"/>
    <dgm:cxn modelId="{DEBD9779-535C-4E43-8AF2-C8AC6462913B}" type="presOf" srcId="{E6552250-429E-446D-BDF6-DF40DF72AA55}" destId="{7E092136-1C72-401C-A56C-A8ED0D934EF8}" srcOrd="1" destOrd="0" presId="urn:microsoft.com/office/officeart/2005/8/layout/list1"/>
    <dgm:cxn modelId="{F61A25F9-D26E-4EB0-BC4D-E3E824A5E74D}" type="presOf" srcId="{0824AD19-4ADE-4035-B169-EB9C3F7B9398}" destId="{E9B42003-F930-4797-9C86-CE0699D75259}" srcOrd="1" destOrd="0" presId="urn:microsoft.com/office/officeart/2005/8/layout/list1"/>
    <dgm:cxn modelId="{6750F705-5AEE-49D2-8CEA-8EE8CE7F6AFB}" type="presOf" srcId="{E6552250-429E-446D-BDF6-DF40DF72AA55}" destId="{DFADAC1C-166B-4E00-A3CD-DC28FABD400C}" srcOrd="0" destOrd="0" presId="urn:microsoft.com/office/officeart/2005/8/layout/list1"/>
    <dgm:cxn modelId="{5FC11B8F-83B1-4F99-BD4D-758785E707E0}" type="presOf" srcId="{0824AD19-4ADE-4035-B169-EB9C3F7B9398}" destId="{CBE342D2-521C-4EE1-A313-C605704A2827}" srcOrd="0" destOrd="0" presId="urn:microsoft.com/office/officeart/2005/8/layout/list1"/>
    <dgm:cxn modelId="{A7A8D6BD-AD29-4980-86CD-0E460FE9AE84}" srcId="{1A92204C-94A2-407E-9B0B-BDDB1FE7373F}" destId="{0824AD19-4ADE-4035-B169-EB9C3F7B9398}" srcOrd="0" destOrd="0" parTransId="{B0D54DC4-DE29-4F20-BDDE-9AACD3D98C27}" sibTransId="{0FAACC74-6201-4289-869C-C43A496C4575}"/>
    <dgm:cxn modelId="{AFAE1850-A8D8-4399-A12E-E6E2F5A0D3A0}" type="presParOf" srcId="{7A7D658C-B73B-4DD1-A62A-141375856A77}" destId="{43207202-7AF0-46B8-AD6D-5D92E0960031}" srcOrd="0" destOrd="0" presId="urn:microsoft.com/office/officeart/2005/8/layout/list1"/>
    <dgm:cxn modelId="{9B1684EF-63F9-46C2-AAD7-30F08EB82D8F}" type="presParOf" srcId="{43207202-7AF0-46B8-AD6D-5D92E0960031}" destId="{CBE342D2-521C-4EE1-A313-C605704A2827}" srcOrd="0" destOrd="0" presId="urn:microsoft.com/office/officeart/2005/8/layout/list1"/>
    <dgm:cxn modelId="{C125EB18-81B4-449B-8246-8BA98CBB1089}" type="presParOf" srcId="{43207202-7AF0-46B8-AD6D-5D92E0960031}" destId="{E9B42003-F930-4797-9C86-CE0699D75259}" srcOrd="1" destOrd="0" presId="urn:microsoft.com/office/officeart/2005/8/layout/list1"/>
    <dgm:cxn modelId="{F2D5816A-DB4F-4FAC-90D3-3571588340E6}" type="presParOf" srcId="{7A7D658C-B73B-4DD1-A62A-141375856A77}" destId="{5837DD92-14CD-435D-83D9-EDE901A522C4}" srcOrd="1" destOrd="0" presId="urn:microsoft.com/office/officeart/2005/8/layout/list1"/>
    <dgm:cxn modelId="{103F8EB9-9A54-4554-8B3C-85449E643415}" type="presParOf" srcId="{7A7D658C-B73B-4DD1-A62A-141375856A77}" destId="{DDD8F56B-39D1-4B0C-B004-234DAE7A4458}" srcOrd="2" destOrd="0" presId="urn:microsoft.com/office/officeart/2005/8/layout/list1"/>
    <dgm:cxn modelId="{2ACBFD39-038F-4CD1-8FE9-4640F80D7D5D}" type="presParOf" srcId="{7A7D658C-B73B-4DD1-A62A-141375856A77}" destId="{0A9850C1-A447-4D6A-823C-FD0591123B59}" srcOrd="3" destOrd="0" presId="urn:microsoft.com/office/officeart/2005/8/layout/list1"/>
    <dgm:cxn modelId="{002EBD36-D381-4004-A1E1-269B37E622F6}" type="presParOf" srcId="{7A7D658C-B73B-4DD1-A62A-141375856A77}" destId="{E6A119DB-DACC-422C-8F9D-ABC5D26EE4D5}" srcOrd="4" destOrd="0" presId="urn:microsoft.com/office/officeart/2005/8/layout/list1"/>
    <dgm:cxn modelId="{15B65C19-0365-4F70-A153-FBDE09E7E247}" type="presParOf" srcId="{E6A119DB-DACC-422C-8F9D-ABC5D26EE4D5}" destId="{DFADAC1C-166B-4E00-A3CD-DC28FABD400C}" srcOrd="0" destOrd="0" presId="urn:microsoft.com/office/officeart/2005/8/layout/list1"/>
    <dgm:cxn modelId="{7F62058D-4BF9-45DF-B017-A80D19F62055}" type="presParOf" srcId="{E6A119DB-DACC-422C-8F9D-ABC5D26EE4D5}" destId="{7E092136-1C72-401C-A56C-A8ED0D934EF8}" srcOrd="1" destOrd="0" presId="urn:microsoft.com/office/officeart/2005/8/layout/list1"/>
    <dgm:cxn modelId="{4212799F-9699-44E0-826A-93DFA8D506A7}" type="presParOf" srcId="{7A7D658C-B73B-4DD1-A62A-141375856A77}" destId="{D928CC33-1A9E-4570-B15D-8ECDAD41A2C0}" srcOrd="5" destOrd="0" presId="urn:microsoft.com/office/officeart/2005/8/layout/list1"/>
    <dgm:cxn modelId="{C7E13167-2191-4401-A282-A95FF85BAE6A}" type="presParOf" srcId="{7A7D658C-B73B-4DD1-A62A-141375856A77}" destId="{7A568375-8971-44AB-8F22-768A949F244F}" srcOrd="6" destOrd="0" presId="urn:microsoft.com/office/officeart/2005/8/layout/list1"/>
    <dgm:cxn modelId="{697F810C-545C-4B78-A7AF-4FA58F6203B6}" type="presParOf" srcId="{7A7D658C-B73B-4DD1-A62A-141375856A77}" destId="{074632BE-D409-4A6F-BF19-F66AB747EE97}" srcOrd="7" destOrd="0" presId="urn:microsoft.com/office/officeart/2005/8/layout/list1"/>
    <dgm:cxn modelId="{AB0BC4F3-3895-4DAA-985D-2C002E6D7EEF}" type="presParOf" srcId="{7A7D658C-B73B-4DD1-A62A-141375856A77}" destId="{C5553984-7B2D-40F0-B03F-341AD629CAE0}" srcOrd="8" destOrd="0" presId="urn:microsoft.com/office/officeart/2005/8/layout/list1"/>
    <dgm:cxn modelId="{325F27C2-8C5D-4594-A610-020FBE7B1D3F}" type="presParOf" srcId="{C5553984-7B2D-40F0-B03F-341AD629CAE0}" destId="{C23107B1-5C57-4AA1-9E0A-8D339AF731AB}" srcOrd="0" destOrd="0" presId="urn:microsoft.com/office/officeart/2005/8/layout/list1"/>
    <dgm:cxn modelId="{FBC04D13-8744-47D6-905C-035D84E6BDB7}" type="presParOf" srcId="{C5553984-7B2D-40F0-B03F-341AD629CAE0}" destId="{2B074E84-623A-4055-9F6A-379B0924ABB5}" srcOrd="1" destOrd="0" presId="urn:microsoft.com/office/officeart/2005/8/layout/list1"/>
    <dgm:cxn modelId="{6E4EA24B-F3E7-4EB4-A308-99368DD78B40}" type="presParOf" srcId="{7A7D658C-B73B-4DD1-A62A-141375856A77}" destId="{4AD8EFF4-D183-42DD-8F6B-03C3A9A4D93B}" srcOrd="9" destOrd="0" presId="urn:microsoft.com/office/officeart/2005/8/layout/list1"/>
    <dgm:cxn modelId="{AE838A9D-741D-47EF-8F22-0F5D69A3D792}" type="presParOf" srcId="{7A7D658C-B73B-4DD1-A62A-141375856A77}" destId="{BEDAD624-7E0D-441D-9F46-35E258146A8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D8F56B-39D1-4B0C-B004-234DAE7A4458}">
      <dsp:nvSpPr>
        <dsp:cNvPr id="0" name=""/>
        <dsp:cNvSpPr/>
      </dsp:nvSpPr>
      <dsp:spPr>
        <a:xfrm>
          <a:off x="0" y="864445"/>
          <a:ext cx="105156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B42003-F930-4797-9C86-CE0699D75259}">
      <dsp:nvSpPr>
        <dsp:cNvPr id="0" name=""/>
        <dsp:cNvSpPr/>
      </dsp:nvSpPr>
      <dsp:spPr>
        <a:xfrm>
          <a:off x="525780" y="9292"/>
          <a:ext cx="7360920" cy="1297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Дрожжеподобные – род </a:t>
          </a:r>
          <a:r>
            <a:rPr lang="en-US" sz="2800" kern="1200" dirty="0" smtClean="0">
              <a:solidFill>
                <a:schemeClr val="tx1"/>
              </a:solidFill>
            </a:rPr>
            <a:t>Candida</a:t>
          </a:r>
          <a:r>
            <a:rPr lang="ru-RU" sz="2800" kern="1200" dirty="0" smtClean="0">
              <a:solidFill>
                <a:schemeClr val="tx1"/>
              </a:solidFill>
            </a:rPr>
            <a:t> (патогенная группа)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525780" y="9292"/>
        <a:ext cx="7360920" cy="1297953"/>
      </dsp:txXfrm>
    </dsp:sp>
    <dsp:sp modelId="{7A568375-8971-44AB-8F22-768A949F244F}">
      <dsp:nvSpPr>
        <dsp:cNvPr id="0" name=""/>
        <dsp:cNvSpPr/>
      </dsp:nvSpPr>
      <dsp:spPr>
        <a:xfrm>
          <a:off x="0" y="2225245"/>
          <a:ext cx="105156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092136-1C72-401C-A56C-A8ED0D934EF8}">
      <dsp:nvSpPr>
        <dsp:cNvPr id="0" name=""/>
        <dsp:cNvSpPr/>
      </dsp:nvSpPr>
      <dsp:spPr>
        <a:xfrm>
          <a:off x="525780" y="1782445"/>
          <a:ext cx="7360920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chemeClr val="tx1"/>
              </a:solidFill>
            </a:rPr>
            <a:t>Актиномицеты – сем. </a:t>
          </a:r>
          <a:r>
            <a:rPr lang="en-US" sz="3000" kern="1200" dirty="0" err="1" smtClean="0">
              <a:solidFill>
                <a:schemeClr val="tx1"/>
              </a:solidFill>
            </a:rPr>
            <a:t>Actinomycetaceae</a:t>
          </a:r>
          <a:endParaRPr lang="ru-RU" sz="3000" kern="1200" dirty="0">
            <a:solidFill>
              <a:schemeClr val="tx1"/>
            </a:solidFill>
          </a:endParaRPr>
        </a:p>
      </dsp:txBody>
      <dsp:txXfrm>
        <a:off x="525780" y="1782445"/>
        <a:ext cx="7360920" cy="885600"/>
      </dsp:txXfrm>
    </dsp:sp>
    <dsp:sp modelId="{BEDAD624-7E0D-441D-9F46-35E258146A81}">
      <dsp:nvSpPr>
        <dsp:cNvPr id="0" name=""/>
        <dsp:cNvSpPr/>
      </dsp:nvSpPr>
      <dsp:spPr>
        <a:xfrm>
          <a:off x="0" y="3586045"/>
          <a:ext cx="105156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074E84-623A-4055-9F6A-379B0924ABB5}">
      <dsp:nvSpPr>
        <dsp:cNvPr id="0" name=""/>
        <dsp:cNvSpPr/>
      </dsp:nvSpPr>
      <dsp:spPr>
        <a:xfrm>
          <a:off x="525780" y="3143245"/>
          <a:ext cx="7360920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chemeClr val="tx1"/>
              </a:solidFill>
            </a:rPr>
            <a:t>Плесневые грибы</a:t>
          </a:r>
          <a:endParaRPr lang="ru-RU" sz="3000" kern="1200" dirty="0">
            <a:solidFill>
              <a:schemeClr val="tx1"/>
            </a:solidFill>
          </a:endParaRPr>
        </a:p>
      </dsp:txBody>
      <dsp:txXfrm>
        <a:off x="525780" y="3143245"/>
        <a:ext cx="7360920" cy="885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39983-D851-4B17-BE87-4B3445453F7C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93719-81A9-4FF0-809A-5507C04AC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0822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93719-81A9-4FF0-809A-5507C04AC15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6940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0792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1111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0112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8847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540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6189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6876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7758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3699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3970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5496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2285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dirty="0">
                <a:solidFill>
                  <a:prstClr val="black"/>
                </a:solidFill>
              </a:rPr>
              <a:t>Федеральное государственное бюджетное образовательное учреждение </a:t>
            </a:r>
            <a:br>
              <a:rPr lang="ru-RU" sz="2200" dirty="0">
                <a:solidFill>
                  <a:prstClr val="black"/>
                </a:solidFill>
              </a:rPr>
            </a:br>
            <a:r>
              <a:rPr lang="ru-RU" sz="2200" dirty="0">
                <a:solidFill>
                  <a:prstClr val="black"/>
                </a:solidFill>
              </a:rPr>
              <a:t>высшего образования «Красноярский государственный медицинский университет» имени профессора В.Ф. </a:t>
            </a:r>
            <a:r>
              <a:rPr lang="ru-RU" sz="2200" dirty="0" err="1">
                <a:solidFill>
                  <a:prstClr val="black"/>
                </a:solidFill>
              </a:rPr>
              <a:t>Войно-Ясенецкого</a:t>
            </a:r>
            <a:r>
              <a:rPr lang="ru-RU" sz="2200" dirty="0">
                <a:solidFill>
                  <a:prstClr val="black"/>
                </a:solidFill>
              </a:rPr>
              <a:t> Министерства здравоохранения</a:t>
            </a:r>
            <a:br>
              <a:rPr lang="ru-RU" sz="2200" dirty="0">
                <a:solidFill>
                  <a:prstClr val="black"/>
                </a:solidFill>
              </a:rPr>
            </a:b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smtClean="0">
                <a:solidFill>
                  <a:prstClr val="black"/>
                </a:solidFill>
              </a:rPr>
              <a:t>Российской Федерации</a:t>
            </a:r>
            <a:r>
              <a:rPr lang="ru-RU" sz="2200" dirty="0">
                <a:solidFill>
                  <a:prstClr val="black"/>
                </a:solidFill>
              </a:rPr>
              <a:t/>
            </a:r>
            <a:br>
              <a:rPr lang="ru-RU" sz="2200" dirty="0">
                <a:solidFill>
                  <a:prstClr val="black"/>
                </a:solidFill>
              </a:rPr>
            </a:br>
            <a:r>
              <a:rPr lang="ru-RU" sz="2200" dirty="0">
                <a:solidFill>
                  <a:prstClr val="black"/>
                </a:solidFill>
              </a:rPr>
              <a:t>Фармацевтический колледж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endParaRPr lang="ru-RU" sz="60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ru-RU" sz="4800" dirty="0" smtClean="0">
                <a:solidFill>
                  <a:prstClr val="black"/>
                </a:solidFill>
              </a:rPr>
              <a:t>Возбудители микозов</a:t>
            </a:r>
          </a:p>
          <a:p>
            <a:pPr marL="0" lvl="0" indent="0" algn="ctr">
              <a:buNone/>
            </a:pPr>
            <a:endParaRPr lang="ru-RU" sz="48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endParaRPr lang="ru-RU" sz="4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mtClean="0">
                <a:solidFill>
                  <a:prstClr val="black"/>
                </a:solidFill>
              </a:rPr>
              <a:t>                        </a:t>
            </a:r>
            <a:r>
              <a:rPr lang="ru-RU" dirty="0" smtClean="0">
                <a:solidFill>
                  <a:prstClr val="black"/>
                </a:solidFill>
              </a:rPr>
              <a:t>2020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0444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Колонии плесневых грибов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040" y="1595120"/>
            <a:ext cx="5059679" cy="502919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3440" y="1595119"/>
            <a:ext cx="5933440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7208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Некоторые свойства микозов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Заболевания, вызванные патогенными грибами – </a:t>
            </a:r>
            <a:r>
              <a:rPr lang="ru-RU" dirty="0" smtClean="0">
                <a:solidFill>
                  <a:srgbClr val="C00000"/>
                </a:solidFill>
              </a:rPr>
              <a:t>МИКОЗЫ</a:t>
            </a:r>
          </a:p>
          <a:p>
            <a:pPr marL="0" indent="0" algn="just">
              <a:buNone/>
            </a:pPr>
            <a:r>
              <a:rPr lang="ru-RU" dirty="0" smtClean="0"/>
              <a:t>В основном поражаются </a:t>
            </a:r>
            <a:r>
              <a:rPr lang="ru-RU" dirty="0" smtClean="0">
                <a:solidFill>
                  <a:srgbClr val="C00000"/>
                </a:solidFill>
              </a:rPr>
              <a:t>кожа, волосы и ногти, </a:t>
            </a:r>
            <a:r>
              <a:rPr lang="ru-RU" dirty="0" smtClean="0"/>
              <a:t>редко встречаются глубокие микозы</a:t>
            </a:r>
          </a:p>
          <a:p>
            <a:pPr marL="0" indent="0" algn="just">
              <a:buNone/>
            </a:pPr>
            <a:r>
              <a:rPr lang="ru-RU" dirty="0" smtClean="0"/>
              <a:t>Споры актиномицетов и плесневых грибов очень устойчивы во внешней среде (не погибают при кипячении и дезинфекции)</a:t>
            </a:r>
          </a:p>
          <a:p>
            <a:pPr marL="0" indent="0" algn="just">
              <a:buNone/>
            </a:pPr>
            <a:r>
              <a:rPr lang="ru-RU" dirty="0" smtClean="0"/>
              <a:t>Путь передачи – контактно-бытовой (часто происходит заражение от больных животных – кошек и собак, маникюр, педикюр, бассейны), иногда воздушно-пылевой</a:t>
            </a:r>
          </a:p>
          <a:p>
            <a:pPr marL="0" indent="0" algn="just">
              <a:buNone/>
            </a:pPr>
            <a:r>
              <a:rPr lang="ru-RU" dirty="0" smtClean="0"/>
              <a:t>Заболевания в основном носят хронический характер, иммунитет не вырабатывается</a:t>
            </a:r>
          </a:p>
          <a:p>
            <a:pPr marL="0" indent="0" algn="just">
              <a:buNone/>
            </a:pPr>
            <a:r>
              <a:rPr lang="ru-RU" dirty="0" smtClean="0"/>
              <a:t>Препараты для лечения – противогрибковые антибиотики (</a:t>
            </a:r>
            <a:r>
              <a:rPr lang="ru-RU" dirty="0" err="1" smtClean="0"/>
              <a:t>нистатин</a:t>
            </a:r>
            <a:r>
              <a:rPr lang="ru-RU" dirty="0" smtClean="0"/>
              <a:t>, </a:t>
            </a:r>
            <a:r>
              <a:rPr lang="ru-RU" dirty="0" err="1" smtClean="0"/>
              <a:t>левомиколь</a:t>
            </a:r>
            <a:r>
              <a:rPr lang="ru-RU" dirty="0" smtClean="0"/>
              <a:t> и др.)</a:t>
            </a:r>
          </a:p>
        </p:txBody>
      </p:sp>
    </p:spTree>
    <p:extLst>
      <p:ext uri="{BB962C8B-B14F-4D97-AF65-F5344CB8AC3E}">
        <p14:creationId xmlns:p14="http://schemas.microsoft.com/office/powerpoint/2010/main" xmlns="" val="3798097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Классификация микозов (самая доступная для студентов)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>
                <a:solidFill>
                  <a:srgbClr val="C00000"/>
                </a:solidFill>
              </a:rPr>
              <a:t>Кератомикозы</a:t>
            </a:r>
            <a:r>
              <a:rPr lang="ru-RU" dirty="0" smtClean="0"/>
              <a:t> – поверхностные микозы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Дерматомикозы</a:t>
            </a:r>
            <a:r>
              <a:rPr lang="ru-RU" dirty="0" smtClean="0"/>
              <a:t> – поражающие более глубокие слои дермы</a:t>
            </a:r>
          </a:p>
          <a:p>
            <a:pPr>
              <a:buFontTx/>
              <a:buChar char="-"/>
            </a:pPr>
            <a:r>
              <a:rPr lang="ru-RU" dirty="0" smtClean="0"/>
              <a:t>Микозы стоп</a:t>
            </a:r>
          </a:p>
          <a:p>
            <a:pPr>
              <a:buFontTx/>
              <a:buChar char="-"/>
            </a:pPr>
            <a:r>
              <a:rPr lang="ru-RU" dirty="0" smtClean="0"/>
              <a:t>Микроспория</a:t>
            </a:r>
          </a:p>
          <a:p>
            <a:pPr>
              <a:buFontTx/>
              <a:buChar char="-"/>
            </a:pPr>
            <a:r>
              <a:rPr lang="ru-RU" dirty="0" err="1" smtClean="0"/>
              <a:t>Онихомикоз</a:t>
            </a:r>
            <a:r>
              <a:rPr lang="ru-RU" dirty="0" smtClean="0"/>
              <a:t>                            </a:t>
            </a:r>
          </a:p>
          <a:p>
            <a:pPr>
              <a:buFontTx/>
              <a:buChar char="-"/>
            </a:pPr>
            <a:r>
              <a:rPr lang="ru-RU" dirty="0" smtClean="0"/>
              <a:t>Фавус                                       </a:t>
            </a:r>
          </a:p>
          <a:p>
            <a:pPr>
              <a:buFontTx/>
              <a:buChar char="-"/>
            </a:pPr>
            <a:r>
              <a:rPr lang="ru-RU" dirty="0" smtClean="0"/>
              <a:t>Трихофития            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Кандидозы</a:t>
            </a:r>
            <a:r>
              <a:rPr lang="ru-RU" dirty="0" smtClean="0"/>
              <a:t> (возбудители дрожжи)</a:t>
            </a:r>
          </a:p>
          <a:p>
            <a:r>
              <a:rPr lang="ru-RU" dirty="0" smtClean="0"/>
              <a:t>Глубокие микозы (возбудители актиномицеты)</a:t>
            </a:r>
            <a:endParaRPr lang="en-US" dirty="0" smtClean="0"/>
          </a:p>
          <a:p>
            <a:r>
              <a:rPr lang="ru-RU" dirty="0" smtClean="0"/>
              <a:t>Аспергиллез (споры гриба </a:t>
            </a:r>
            <a:r>
              <a:rPr lang="ru-RU" dirty="0" err="1" smtClean="0"/>
              <a:t>аспергиилла</a:t>
            </a:r>
            <a:r>
              <a:rPr lang="ru-RU" dirty="0" smtClean="0"/>
              <a:t> – попавшие в  дыхательные пути)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4880" y="2590800"/>
            <a:ext cx="3921760" cy="235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0122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Кератомикоз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9280" y="1825624"/>
            <a:ext cx="8006080" cy="4585335"/>
          </a:xfrm>
        </p:spPr>
      </p:pic>
    </p:spTree>
    <p:extLst>
      <p:ext uri="{BB962C8B-B14F-4D97-AF65-F5344CB8AC3E}">
        <p14:creationId xmlns:p14="http://schemas.microsoft.com/office/powerpoint/2010/main" xmlns="" val="1166234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Эпидермофития стоп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8160" y="1778000"/>
            <a:ext cx="8646160" cy="4632960"/>
          </a:xfrm>
        </p:spPr>
      </p:pic>
    </p:spTree>
    <p:extLst>
      <p:ext uri="{BB962C8B-B14F-4D97-AF65-F5344CB8AC3E}">
        <p14:creationId xmlns:p14="http://schemas.microsoft.com/office/powerpoint/2010/main" xmlns="" val="2089301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Онихомикоз</a:t>
            </a:r>
            <a:r>
              <a:rPr lang="ru-RU" dirty="0" smtClean="0"/>
              <a:t> - поражение ногтевой пластинки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241" y="1981200"/>
            <a:ext cx="5008880" cy="38608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2160" y="1767840"/>
            <a:ext cx="5303519" cy="395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4003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Трихофития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9440" y="1690688"/>
            <a:ext cx="7823200" cy="4618672"/>
          </a:xfrm>
        </p:spPr>
      </p:pic>
    </p:spTree>
    <p:extLst>
      <p:ext uri="{BB962C8B-B14F-4D97-AF65-F5344CB8AC3E}">
        <p14:creationId xmlns:p14="http://schemas.microsoft.com/office/powerpoint/2010/main" xmlns="" val="620227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Кандидозы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6080" y="1849120"/>
            <a:ext cx="8930640" cy="4267199"/>
          </a:xfrm>
        </p:spPr>
      </p:pic>
    </p:spTree>
    <p:extLst>
      <p:ext uri="{BB962C8B-B14F-4D97-AF65-F5344CB8AC3E}">
        <p14:creationId xmlns:p14="http://schemas.microsoft.com/office/powerpoint/2010/main" xmlns="" val="1689128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Микробиологическая диагностика микозов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Материал для исследования – соскобы кожи, ногти, волосы(</a:t>
            </a:r>
          </a:p>
          <a:p>
            <a:r>
              <a:rPr lang="ru-RU" dirty="0" smtClean="0"/>
              <a:t>Микроскопия</a:t>
            </a:r>
          </a:p>
          <a:p>
            <a:r>
              <a:rPr lang="ru-RU" dirty="0" smtClean="0"/>
              <a:t>Посев на питательные среды (среда </a:t>
            </a:r>
            <a:r>
              <a:rPr lang="ru-RU" dirty="0" err="1" smtClean="0"/>
              <a:t>Сабуро</a:t>
            </a:r>
            <a:r>
              <a:rPr lang="ru-RU" dirty="0" smtClean="0"/>
              <a:t>, рост медленные до 2 недель)</a:t>
            </a:r>
          </a:p>
          <a:p>
            <a:r>
              <a:rPr lang="ru-RU" dirty="0" smtClean="0"/>
              <a:t>ПЦР-</a:t>
            </a:r>
            <a:r>
              <a:rPr lang="ru-RU" dirty="0" err="1" smtClean="0"/>
              <a:t>дигностика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6809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Контрольные 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 Пути заражения микозами</a:t>
            </a:r>
          </a:p>
          <a:p>
            <a:r>
              <a:rPr lang="ru-RU" dirty="0" smtClean="0"/>
              <a:t>2. Могут ли дрожжи вызывать заболевания и какие?</a:t>
            </a:r>
          </a:p>
          <a:p>
            <a:r>
              <a:rPr lang="ru-RU" dirty="0" smtClean="0"/>
              <a:t>В чем заключаются отличия между плесневыми грибами и актиномицетами?</a:t>
            </a:r>
          </a:p>
          <a:p>
            <a:r>
              <a:rPr lang="ru-RU" dirty="0" smtClean="0"/>
              <a:t>На каких средах выращивают грибы?</a:t>
            </a:r>
          </a:p>
          <a:p>
            <a:r>
              <a:rPr lang="ru-RU" dirty="0" smtClean="0"/>
              <a:t>Что поражается при </a:t>
            </a:r>
            <a:r>
              <a:rPr lang="ru-RU" dirty="0" err="1" smtClean="0"/>
              <a:t>онихомикозе</a:t>
            </a:r>
            <a:r>
              <a:rPr lang="ru-RU" dirty="0" smtClean="0"/>
              <a:t>? </a:t>
            </a:r>
          </a:p>
          <a:p>
            <a:r>
              <a:rPr lang="ru-RU" dirty="0" smtClean="0"/>
              <a:t>Можно ли лечить микоз пенициллином?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773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 лекции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ru-RU" dirty="0" smtClean="0"/>
              <a:t>Характеристика и классификация грибов (дрожжей, актиномицетов, плесневых грибов)</a:t>
            </a:r>
          </a:p>
          <a:p>
            <a:pPr marL="742950" indent="-742950">
              <a:buAutoNum type="arabicPeriod"/>
            </a:pPr>
            <a:r>
              <a:rPr lang="ru-RU" dirty="0" smtClean="0"/>
              <a:t>Характеристика и классификация микозов</a:t>
            </a:r>
          </a:p>
          <a:p>
            <a:pPr marL="742950" indent="-742950">
              <a:buAutoNum type="arabicPeriod"/>
            </a:pPr>
            <a:r>
              <a:rPr lang="ru-RU" dirty="0" smtClean="0"/>
              <a:t>Микробиологическая диагностика микозов</a:t>
            </a:r>
          </a:p>
        </p:txBody>
      </p:sp>
    </p:spTree>
    <p:extLst>
      <p:ext uri="{BB962C8B-B14F-4D97-AF65-F5344CB8AC3E}">
        <p14:creationId xmlns:p14="http://schemas.microsoft.com/office/powerpoint/2010/main" xmlns="" val="1733036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Только лекция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0912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Общая характеристика грибов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Относятся к отдельному царству грибов (</a:t>
            </a:r>
            <a:r>
              <a:rPr lang="en-US" dirty="0" err="1" smtClean="0"/>
              <a:t>Mycota</a:t>
            </a:r>
            <a:r>
              <a:rPr lang="ru-RU" dirty="0" smtClean="0"/>
              <a:t> или </a:t>
            </a:r>
            <a:r>
              <a:rPr lang="en-US" dirty="0" smtClean="0"/>
              <a:t>Fungi</a:t>
            </a:r>
            <a:r>
              <a:rPr lang="ru-RU" dirty="0" smtClean="0"/>
              <a:t>)</a:t>
            </a:r>
          </a:p>
          <a:p>
            <a:r>
              <a:rPr lang="ru-RU" dirty="0" smtClean="0"/>
              <a:t>Эукариоты. Имеют полноценную эукариотическую клетку с ядром, митохондриями, ЭПС и другими органеллами.</a:t>
            </a:r>
          </a:p>
          <a:p>
            <a:r>
              <a:rPr lang="ru-RU" dirty="0" smtClean="0"/>
              <a:t>Размеры клеток превышают клетки прокариотов в 10 раз (до 40 мкм)</a:t>
            </a:r>
          </a:p>
          <a:p>
            <a:r>
              <a:rPr lang="ru-RU" dirty="0" smtClean="0"/>
              <a:t>Могут быть одноклеточными и многоклеточными. Образуют мицелий, состоящий из тонких нитей - гифов</a:t>
            </a:r>
            <a:endParaRPr lang="en-US" dirty="0" smtClean="0"/>
          </a:p>
          <a:p>
            <a:r>
              <a:rPr lang="ru-RU" dirty="0" smtClean="0"/>
              <a:t>Имеют клеточную стенку, в состав которой входит хитин, а не </a:t>
            </a:r>
            <a:r>
              <a:rPr lang="ru-RU" dirty="0" err="1" smtClean="0"/>
              <a:t>муреин</a:t>
            </a:r>
            <a:r>
              <a:rPr lang="ru-RU" dirty="0" smtClean="0"/>
              <a:t>, как у бактерий</a:t>
            </a:r>
          </a:p>
          <a:p>
            <a:r>
              <a:rPr lang="ru-RU" dirty="0" smtClean="0"/>
              <a:t>Большинство грибов гетеротрофы – только некоторые ведут паразитический образ жизни и вызывают заболевания человека и животных</a:t>
            </a:r>
          </a:p>
          <a:p>
            <a:r>
              <a:rPr lang="ru-RU" dirty="0" smtClean="0"/>
              <a:t>Размножаются спорами или почкованием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6956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Классификация микроскопических грибов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4113532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11863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Дрожжеподобные грибы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Род </a:t>
            </a:r>
            <a:r>
              <a:rPr lang="en-US" dirty="0" smtClean="0"/>
              <a:t>Candida</a:t>
            </a:r>
          </a:p>
          <a:p>
            <a:r>
              <a:rPr lang="ru-RU" dirty="0" smtClean="0"/>
              <a:t>Одноклеточные</a:t>
            </a:r>
          </a:p>
          <a:p>
            <a:pPr marL="0" indent="0">
              <a:buNone/>
            </a:pPr>
            <a:r>
              <a:rPr lang="ru-RU" dirty="0" smtClean="0"/>
              <a:t> размером до 40 мкм</a:t>
            </a:r>
          </a:p>
          <a:p>
            <a:r>
              <a:rPr lang="ru-RU" dirty="0" smtClean="0"/>
              <a:t>Размножаются почкованием</a:t>
            </a:r>
          </a:p>
          <a:p>
            <a:r>
              <a:rPr lang="ru-RU" dirty="0" smtClean="0"/>
              <a:t>Имеют большое значение</a:t>
            </a:r>
          </a:p>
          <a:p>
            <a:pPr marL="0" indent="0">
              <a:buNone/>
            </a:pPr>
            <a:r>
              <a:rPr lang="ru-RU" dirty="0" smtClean="0"/>
              <a:t>в виноделии и хлебопечении</a:t>
            </a:r>
          </a:p>
          <a:p>
            <a:r>
              <a:rPr lang="ru-RU" dirty="0" smtClean="0"/>
              <a:t>Патогенные виды вызывают</a:t>
            </a:r>
          </a:p>
          <a:p>
            <a:pPr marL="0" indent="0">
              <a:buNone/>
            </a:pPr>
            <a:r>
              <a:rPr lang="ru-RU" dirty="0"/>
              <a:t>г</a:t>
            </a:r>
            <a:r>
              <a:rPr lang="ru-RU" dirty="0" smtClean="0"/>
              <a:t>рибковые поражения слизистых –</a:t>
            </a:r>
          </a:p>
          <a:p>
            <a:pPr marL="0" indent="0">
              <a:buNone/>
            </a:pPr>
            <a:r>
              <a:rPr lang="ru-RU" dirty="0" smtClean="0"/>
              <a:t>кандидозы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3520" y="4409440"/>
            <a:ext cx="5201920" cy="23266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9520" y="1463041"/>
            <a:ext cx="5455920" cy="281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428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Колонии дрожжей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3680" y="1690688"/>
            <a:ext cx="8910320" cy="4903151"/>
          </a:xfrm>
        </p:spPr>
      </p:pic>
    </p:spTree>
    <p:extLst>
      <p:ext uri="{BB962C8B-B14F-4D97-AF65-F5344CB8AC3E}">
        <p14:creationId xmlns:p14="http://schemas.microsoft.com/office/powerpoint/2010/main" xmlns="" val="3190978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Актиномицеты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dirty="0" smtClean="0"/>
              <a:t>Сем. </a:t>
            </a:r>
            <a:r>
              <a:rPr lang="en-US" sz="2400" dirty="0" err="1" smtClean="0"/>
              <a:t>Actinomycetaceae</a:t>
            </a:r>
            <a:r>
              <a:rPr lang="ru-RU" sz="2400" dirty="0" smtClean="0"/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 занимают промежуточное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 положение между бактериями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 и грибами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Мицелий тонкий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 (2 мкм в диаметре,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 может распадаться на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 отдельные палочки),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 есть ядро и клеточная стенка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Растут на простых средах,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 колонии врастают в </a:t>
            </a:r>
            <a:r>
              <a:rPr lang="ru-RU" sz="2400" dirty="0" err="1" smtClean="0"/>
              <a:t>агар</a:t>
            </a: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Поверхность колоний неровная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Размножаются спорами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3520" y="1463040"/>
            <a:ext cx="6228080" cy="516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7271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Актиномицеты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0" y="1825625"/>
            <a:ext cx="3403601" cy="476821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6720" y="1825624"/>
            <a:ext cx="7040880" cy="487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5404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Плесневые грибы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Большая группа м/о, </a:t>
            </a:r>
          </a:p>
          <a:p>
            <a:pPr marL="0" indent="0">
              <a:buNone/>
            </a:pPr>
            <a:r>
              <a:rPr lang="ru-RU" dirty="0" smtClean="0"/>
              <a:t>включающая 5 семейств</a:t>
            </a:r>
          </a:p>
          <a:p>
            <a:r>
              <a:rPr lang="ru-RU" dirty="0" smtClean="0"/>
              <a:t>Хорошо развитый мицелий, </a:t>
            </a:r>
          </a:p>
          <a:p>
            <a:pPr marL="0" indent="0">
              <a:buNone/>
            </a:pPr>
            <a:r>
              <a:rPr lang="ru-RU" dirty="0" smtClean="0"/>
              <a:t>толщина нитей (гифов) более 5 мкм</a:t>
            </a:r>
          </a:p>
          <a:p>
            <a:r>
              <a:rPr lang="ru-RU" dirty="0" smtClean="0"/>
              <a:t>Размножаются спорами</a:t>
            </a:r>
          </a:p>
          <a:p>
            <a:r>
              <a:rPr lang="ru-RU" dirty="0" smtClean="0"/>
              <a:t>Растут на простых средах</a:t>
            </a:r>
          </a:p>
          <a:p>
            <a:r>
              <a:rPr lang="ru-RU" dirty="0" smtClean="0"/>
              <a:t>Колонии пушистые</a:t>
            </a:r>
          </a:p>
          <a:p>
            <a:pPr marL="0" indent="0">
              <a:buNone/>
            </a:pPr>
            <a:r>
              <a:rPr lang="ru-RU" dirty="0" smtClean="0"/>
              <a:t> разного цвета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2240" y="1595119"/>
            <a:ext cx="5405120" cy="500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2693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10464</TotalTime>
  <Words>485</Words>
  <Application>Microsoft Office PowerPoint</Application>
  <PresentationFormat>Произвольный</PresentationFormat>
  <Paragraphs>97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Федеральное государственное бюджетное образовательное учреждение  высшего образования «Красноярский государственный медицинский университет» имени профессора В.Ф. Войно-Ясенецкого Министерства здравоохранения  Российской Федерации Фармацевтический колледж</vt:lpstr>
      <vt:lpstr>План лекции</vt:lpstr>
      <vt:lpstr>Общая характеристика грибов</vt:lpstr>
      <vt:lpstr>Классификация микроскопических грибов</vt:lpstr>
      <vt:lpstr>Дрожжеподобные грибы</vt:lpstr>
      <vt:lpstr>Колонии дрожжей</vt:lpstr>
      <vt:lpstr>Актиномицеты</vt:lpstr>
      <vt:lpstr>Актиномицеты</vt:lpstr>
      <vt:lpstr>Плесневые грибы</vt:lpstr>
      <vt:lpstr>Колонии плесневых грибов</vt:lpstr>
      <vt:lpstr>Некоторые свойства микозов</vt:lpstr>
      <vt:lpstr>Классификация микозов (самая доступная для студентов)</vt:lpstr>
      <vt:lpstr>Кератомикоз</vt:lpstr>
      <vt:lpstr>Эпидермофития стоп</vt:lpstr>
      <vt:lpstr>Онихомикоз - поражение ногтевой пластинки</vt:lpstr>
      <vt:lpstr>Трихофития</vt:lpstr>
      <vt:lpstr>Кандидозы</vt:lpstr>
      <vt:lpstr>Микробиологическая диагностика микозов</vt:lpstr>
      <vt:lpstr>Контрольные вопросы</vt:lpstr>
      <vt:lpstr>Домашнее задание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Иммунопрофилактика и иммунотерапия инфекционных заболований</dc:title>
  <dc:creator>Феткулина Валентина Борисовна</dc:creator>
  <cp:lastModifiedBy>Алексей Жуков</cp:lastModifiedBy>
  <cp:revision>174</cp:revision>
  <dcterms:created xsi:type="dcterms:W3CDTF">2020-09-04T04:53:43Z</dcterms:created>
  <dcterms:modified xsi:type="dcterms:W3CDTF">2020-12-01T13:25:28Z</dcterms:modified>
</cp:coreProperties>
</file>