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64" r:id="rId5"/>
    <p:sldId id="263" r:id="rId6"/>
    <p:sldId id="262" r:id="rId7"/>
    <p:sldId id="261" r:id="rId8"/>
    <p:sldId id="260" r:id="rId9"/>
    <p:sldId id="271" r:id="rId10"/>
    <p:sldId id="267" r:id="rId11"/>
    <p:sldId id="266" r:id="rId12"/>
    <p:sldId id="265" r:id="rId13"/>
    <p:sldId id="269" r:id="rId14"/>
    <p:sldId id="272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3EAD4-89F5-44D0-BA8E-FF50BED894CC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04C23-577E-4920-B381-7EAFCE8AD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4C23-577E-4920-B381-7EAFCE8AD9A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043608" y="260648"/>
            <a:ext cx="7344816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ГОУ ВПО «Красноярский государственный медицинский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университет им. проф. В.Ф.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Войно-Ясенецкого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Министерства здравоохранения Российской Федерации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492896"/>
            <a:ext cx="8458200" cy="1037977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Тема:</a:t>
            </a: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all" spc="0" normalizeH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Йодотиронины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788024" y="4077072"/>
            <a:ext cx="4355976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Студенты 205 группы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специальность «стоматология»</a:t>
            </a:r>
          </a:p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Баторова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Т.В.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Коноплянкин К.А.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203848" y="6281936"/>
            <a:ext cx="2592288" cy="387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Красноярск, 2017.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6672"/>
            <a:ext cx="7834064" cy="4680520"/>
          </a:xfrm>
        </p:spPr>
        <p:txBody>
          <a:bodyPr>
            <a:normAutofit/>
          </a:bodyPr>
          <a:lstStyle/>
          <a:p>
            <a:pPr marL="58293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Белковый обмен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8293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усиливают транспорт аминокислот в клетку;</a:t>
            </a:r>
          </a:p>
          <a:p>
            <a:pPr marL="582930" indent="-51435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трийодтиронин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усиливает выделение </a:t>
            </a:r>
          </a:p>
          <a:p>
            <a:pPr marL="582930" indent="-51435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соматолиберина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8293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малых дозах усиливают синтез белка, в больших – тормозят, но усиливают распад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82930" indent="-51435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20688"/>
            <a:ext cx="7772400" cy="5734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Углеводный обмен: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обладают гипергликемическим действием: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увеличивает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гликогенолиз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усиливает аэробное окисление глюкозы (гликолиз).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564904"/>
            <a:ext cx="7309085" cy="259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2"/>
            <a:ext cx="7772400" cy="2376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Липидный обмен: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стимулирует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липолиз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усиливает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β-окисление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жирных кислот;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подавляет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стероидогенез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тормозят синтез холестерина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vevby.ru/data/photo/preview/2016-12/1481564814_567c4a7daff4a6b9d55db6decbebe5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5905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32656"/>
            <a:ext cx="7772400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Нуклеиновый обмен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активирует начальные стадии синтеза пуриновых и синтеза пиримидиновых оснований;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стимулирует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дифференцировочный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синтез РНК и ДНК.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www.vladtime.ru/uploads/posts/2016-04/146190551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12976"/>
            <a:ext cx="6227168" cy="3502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Патология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32856"/>
            <a:ext cx="3009528" cy="648072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Гипофункция;</a:t>
            </a:r>
          </a:p>
        </p:txBody>
      </p:sp>
      <p:pic>
        <p:nvPicPr>
          <p:cNvPr id="55298" name="Picture 2" descr="http://okeydoc.ru/wp-content/uploads/2016/04/original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0BBA8"/>
              </a:clrFrom>
              <a:clrTo>
                <a:srgbClr val="D0BBA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924944"/>
            <a:ext cx="7957242" cy="2793877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76056" y="2132856"/>
            <a:ext cx="3312368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8293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+mj-lt"/>
              <a:buAutoNum type="arabicPeriod" startAt="2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Гиперфункция;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05064"/>
            <a:ext cx="8352928" cy="2592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Гипотиреоз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У детей: возникает кретинизм (карликовый рост, деформация скелета, , задержка умственного развития, пониженный основно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й обмен);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У взрослых: возникает микседема (пониженный основной обмен, пассивность, отеки, ожирение,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гиперхолестеринемия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</p:txBody>
      </p:sp>
      <p:pic>
        <p:nvPicPr>
          <p:cNvPr id="53250" name="Picture 2" descr="http://schitovidka.su/wp-content/uploads/2016/12/na-foto--odna-i-ta-zhe-patsienta-sleva--s-klinich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4EF"/>
              </a:clrFrom>
              <a:clrTo>
                <a:srgbClr val="F5F4E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699792" y="1"/>
            <a:ext cx="6444208" cy="459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77072"/>
            <a:ext cx="8496944" cy="2619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Гипертиреоз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Болезнь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фон Базедова(в отечественной и европейской литературе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Признаки: повышенный основной обмен, потеря веса, пучеглазие, высокая подвижность, такие люди очень активны, но быстро устают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://proshchitovidku.ru/wp-content/uploads/2016/08/shitovidka8-768x46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5049325" cy="3024336"/>
          </a:xfrm>
          <a:prstGeom prst="rect">
            <a:avLst/>
          </a:prstGeom>
          <a:noFill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8640"/>
            <a:ext cx="2960915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060432" cy="9144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Йодотиронины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гормоны щитовидной железы (тироксин,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трийодтиронин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являющиеся производными аминокислоты тирозин.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shhitovidnaya-zheleza.ru/wp-content/uploads/2012/12/follikuli_shitovid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56992"/>
            <a:ext cx="2452117" cy="2637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8" name="Picture 6" descr="http://naroditi.info/images/povyshennyj-ttg-pri-beremennosti-1-trimestr_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5238174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Прямая соединительная линия 12"/>
          <p:cNvCxnSpPr>
            <a:endCxn id="8196" idx="2"/>
          </p:cNvCxnSpPr>
          <p:nvPr/>
        </p:nvCxnSpPr>
        <p:spPr>
          <a:xfrm>
            <a:off x="3131840" y="4005064"/>
            <a:ext cx="3240360" cy="6705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Биосинтез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Йодтиронинов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96752"/>
            <a:ext cx="7772400" cy="5158808"/>
          </a:xfrm>
        </p:spPr>
        <p:txBody>
          <a:bodyPr/>
          <a:lstStyle/>
          <a:p>
            <a:pPr marL="640080" indent="-571500">
              <a:buFont typeface="+mj-lt"/>
              <a:buAutoNum type="romanU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Фиксация иодидов крови щитовидной железой и их окисление до элементарного йода;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259632" y="2852936"/>
            <a:ext cx="6652418" cy="3456384"/>
            <a:chOff x="1259632" y="2852936"/>
            <a:chExt cx="6652418" cy="3456384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1259632" y="2852936"/>
              <a:ext cx="6652418" cy="3456384"/>
              <a:chOff x="1259632" y="2852936"/>
              <a:chExt cx="6652418" cy="3456384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3491880" y="2924944"/>
                <a:ext cx="2376264" cy="3384376"/>
              </a:xfrm>
              <a:prstGeom prst="roundRect">
                <a:avLst/>
              </a:prstGeom>
              <a:solidFill>
                <a:schemeClr val="bg2">
                  <a:lumMod val="50000"/>
                  <a:alpha val="5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59632" y="2852936"/>
                <a:ext cx="18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кровь</a:t>
                </a:r>
                <a:endParaRPr lang="ru-RU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660232" y="2924944"/>
                <a:ext cx="1251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коллоид</a:t>
                </a:r>
                <a:endParaRPr lang="ru-RU" sz="24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635896" y="2924944"/>
              <a:ext cx="20882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фолликулоцит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3203848" y="4365104"/>
            <a:ext cx="648072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0800000">
            <a:off x="2771800" y="3789040"/>
            <a:ext cx="864096" cy="864096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27784" y="3645024"/>
            <a:ext cx="351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</a:t>
            </a:r>
            <a:r>
              <a:rPr lang="en-US" sz="3200" baseline="30000" dirty="0" smtClean="0"/>
              <a:t>-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851920" y="472514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99792" y="5013176"/>
            <a:ext cx="183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Nа</a:t>
            </a:r>
            <a:r>
              <a:rPr lang="ru-RU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,К</a:t>
            </a:r>
            <a:r>
              <a:rPr lang="ru-RU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-АТФ-аза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588224" y="4725144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32440" y="436510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</a:t>
            </a:r>
            <a:r>
              <a:rPr lang="en-US" sz="3200" baseline="30000" dirty="0" smtClean="0"/>
              <a:t>+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516216" y="4365104"/>
            <a:ext cx="206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тиреопероксидаза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Дуга 23"/>
          <p:cNvSpPr/>
          <p:nvPr/>
        </p:nvSpPr>
        <p:spPr>
          <a:xfrm rot="16200000">
            <a:off x="7020272" y="4797152"/>
            <a:ext cx="864096" cy="72008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804248" y="51571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5181 C 0.00139 0.06545 0.01146 0.07725 0.01875 0.09066 C 0.01962 0.09274 0.02517 0.09182 0.02795 0.09274 C 0.04948 0.09991 0.02482 0.09482 0.05034 0.09899 C 0.10538 0.12234 0.10729 0.11055 0.21302 0.11124 C 0.26962 0.11171 0.32569 0.11124 0.38246 0.11124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76672"/>
            <a:ext cx="7992888" cy="5796136"/>
          </a:xfrm>
        </p:spPr>
        <p:txBody>
          <a:bodyPr>
            <a:normAutofit/>
          </a:bodyPr>
          <a:lstStyle/>
          <a:p>
            <a:pPr marL="640080" indent="-571500">
              <a:buFont typeface="+mj-lt"/>
              <a:buAutoNum type="romanUcPeriod" startAt="2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интез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белка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тиреоглобулина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йодирование его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тирозиловых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остатков элементарным йодом;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59632" y="2276872"/>
            <a:ext cx="6652418" cy="3456384"/>
            <a:chOff x="1259632" y="2852936"/>
            <a:chExt cx="6652418" cy="3456384"/>
          </a:xfrm>
        </p:grpSpPr>
        <p:grpSp>
          <p:nvGrpSpPr>
            <p:cNvPr id="10" name="Группа 25"/>
            <p:cNvGrpSpPr/>
            <p:nvPr/>
          </p:nvGrpSpPr>
          <p:grpSpPr>
            <a:xfrm>
              <a:off x="1259632" y="2852936"/>
              <a:ext cx="6652418" cy="3456384"/>
              <a:chOff x="1259632" y="2852936"/>
              <a:chExt cx="6652418" cy="3456384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3491880" y="2924944"/>
                <a:ext cx="2376264" cy="3384376"/>
              </a:xfrm>
              <a:prstGeom prst="roundRect">
                <a:avLst/>
              </a:prstGeom>
              <a:solidFill>
                <a:schemeClr val="bg2">
                  <a:lumMod val="50000"/>
                  <a:alpha val="5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59632" y="2852936"/>
                <a:ext cx="18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кровь</a:t>
                </a:r>
                <a:endParaRPr lang="ru-RU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60232" y="2924944"/>
                <a:ext cx="1251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коллоид</a:t>
                </a:r>
                <a:endParaRPr lang="ru-RU" sz="24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635896" y="2924944"/>
              <a:ext cx="20882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фолликулоцит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7" name="Прямая со стрелкой 16"/>
          <p:cNvCxnSpPr/>
          <p:nvPr/>
        </p:nvCxnSpPr>
        <p:spPr>
          <a:xfrm>
            <a:off x="2555776" y="328498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35696" y="3068960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Двойная волна 18"/>
          <p:cNvSpPr/>
          <p:nvPr/>
        </p:nvSpPr>
        <p:spPr>
          <a:xfrm rot="16200000">
            <a:off x="3455876" y="3248980"/>
            <a:ext cx="1152128" cy="216024"/>
          </a:xfrm>
          <a:prstGeom prst="double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139952" y="2852936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139952" y="3068960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139952" y="328498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139952" y="350100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17032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67544" y="609329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тиреоглобулин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гликопротеин, содержащий 115 остатков тирозина;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МЙТ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монойодтирозин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ДЙТ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дийодтирозин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Двойная волна 34"/>
          <p:cNvSpPr/>
          <p:nvPr/>
        </p:nvSpPr>
        <p:spPr>
          <a:xfrm>
            <a:off x="4427984" y="4581128"/>
            <a:ext cx="936104" cy="144016"/>
          </a:xfrm>
          <a:prstGeom prst="double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волна 35"/>
          <p:cNvSpPr/>
          <p:nvPr/>
        </p:nvSpPr>
        <p:spPr>
          <a:xfrm>
            <a:off x="4572000" y="4437112"/>
            <a:ext cx="648072" cy="144016"/>
          </a:xfrm>
          <a:prstGeom prst="double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войная волна 36"/>
          <p:cNvSpPr/>
          <p:nvPr/>
        </p:nvSpPr>
        <p:spPr>
          <a:xfrm>
            <a:off x="4355976" y="4725144"/>
            <a:ext cx="1080120" cy="144016"/>
          </a:xfrm>
          <a:prstGeom prst="double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211960" y="4725144"/>
            <a:ext cx="144016" cy="144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436096" y="4725144"/>
            <a:ext cx="144016" cy="144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283968" y="4581128"/>
            <a:ext cx="144016" cy="144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292080" y="4581128"/>
            <a:ext cx="144016" cy="144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427984" y="4437112"/>
            <a:ext cx="144016" cy="144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220072" y="4437112"/>
            <a:ext cx="144016" cy="144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139952" y="4797152"/>
            <a:ext cx="72008" cy="7200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580112" y="4797152"/>
            <a:ext cx="72008" cy="7200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211960" y="4653136"/>
            <a:ext cx="72008" cy="7200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436096" y="4653136"/>
            <a:ext cx="72008" cy="7200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3707904" y="3933056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23928" y="4797152"/>
            <a:ext cx="206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Гольджи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Хорда 53"/>
          <p:cNvSpPr/>
          <p:nvPr/>
        </p:nvSpPr>
        <p:spPr>
          <a:xfrm rot="1177460">
            <a:off x="5640117" y="3993059"/>
            <a:ext cx="432048" cy="432048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4355976" y="3140968"/>
            <a:ext cx="451956" cy="450201"/>
            <a:chOff x="5049053" y="2996952"/>
            <a:chExt cx="837093" cy="936104"/>
          </a:xfrm>
        </p:grpSpPr>
        <p:sp>
          <p:nvSpPr>
            <p:cNvPr id="27" name="TextBox 26"/>
            <p:cNvSpPr txBox="1"/>
            <p:nvPr/>
          </p:nvSpPr>
          <p:spPr>
            <a:xfrm>
              <a:off x="5049053" y="3113965"/>
              <a:ext cx="837093" cy="650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5065410" y="2996952"/>
              <a:ext cx="802735" cy="93610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6444208" y="2996952"/>
            <a:ext cx="2606325" cy="1368152"/>
            <a:chOff x="6444208" y="2996952"/>
            <a:chExt cx="2606325" cy="1368152"/>
          </a:xfrm>
        </p:grpSpPr>
        <p:cxnSp>
          <p:nvCxnSpPr>
            <p:cNvPr id="61" name="Прямая со стрелкой 60"/>
            <p:cNvCxnSpPr/>
            <p:nvPr/>
          </p:nvCxnSpPr>
          <p:spPr>
            <a:xfrm>
              <a:off x="7308304" y="3140968"/>
              <a:ext cx="0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Дуга 61"/>
            <p:cNvSpPr/>
            <p:nvPr/>
          </p:nvSpPr>
          <p:spPr>
            <a:xfrm rot="16200000">
              <a:off x="7236296" y="3284984"/>
              <a:ext cx="864096" cy="72008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68344" y="299695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08304" y="3501008"/>
              <a:ext cx="1742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 smtClean="0">
                  <a:latin typeface="Times New Roman" pitchFamily="18" charset="0"/>
                  <a:cs typeface="Times New Roman" pitchFamily="18" charset="0"/>
                </a:rPr>
                <a:t>тиреоперокси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ru-RU" b="1" dirty="0" err="1" smtClean="0">
                  <a:latin typeface="Times New Roman" pitchFamily="18" charset="0"/>
                  <a:cs typeface="Times New Roman" pitchFamily="18" charset="0"/>
                </a:rPr>
                <a:t>даза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Дуга 65"/>
            <p:cNvSpPr/>
            <p:nvPr/>
          </p:nvSpPr>
          <p:spPr>
            <a:xfrm>
              <a:off x="6444208" y="3645024"/>
              <a:ext cx="864096" cy="72008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88224" y="3284984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</a:t>
              </a:r>
              <a:r>
                <a:rPr lang="en-US" sz="3200" baseline="30000" dirty="0" smtClean="0"/>
                <a:t>+</a:t>
              </a:r>
              <a:endParaRPr lang="ru-RU" sz="24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948264" y="422108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МЙТ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6948264" y="4581128"/>
            <a:ext cx="702436" cy="976174"/>
            <a:chOff x="6948264" y="4581128"/>
            <a:chExt cx="702436" cy="976174"/>
          </a:xfrm>
        </p:grpSpPr>
        <p:sp>
          <p:nvSpPr>
            <p:cNvPr id="70" name="TextBox 69"/>
            <p:cNvSpPr txBox="1"/>
            <p:nvPr/>
          </p:nvSpPr>
          <p:spPr>
            <a:xfrm>
              <a:off x="6948264" y="5157192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ДЙТ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>
              <a:off x="7308304" y="4581128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6156176" y="4273397"/>
            <a:ext cx="2702248" cy="1931977"/>
            <a:chOff x="6156176" y="4273397"/>
            <a:chExt cx="2702248" cy="1931977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6156176" y="5517232"/>
              <a:ext cx="792088" cy="616134"/>
              <a:chOff x="6156176" y="5517232"/>
              <a:chExt cx="792088" cy="616134"/>
            </a:xfrm>
          </p:grpSpPr>
          <p:cxnSp>
            <p:nvCxnSpPr>
              <p:cNvPr id="76" name="Прямая со стрелкой 75"/>
              <p:cNvCxnSpPr/>
              <p:nvPr/>
            </p:nvCxnSpPr>
            <p:spPr>
              <a:xfrm flipH="1">
                <a:off x="6588224" y="5517232"/>
                <a:ext cx="360040" cy="2160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6156176" y="5733256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Т4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0" name="Дуга 79"/>
            <p:cNvSpPr/>
            <p:nvPr/>
          </p:nvSpPr>
          <p:spPr>
            <a:xfrm rot="2647348">
              <a:off x="6640533" y="4273397"/>
              <a:ext cx="1296144" cy="1296144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2" name="Прямая со стрелкой 81"/>
            <p:cNvCxnSpPr/>
            <p:nvPr/>
          </p:nvCxnSpPr>
          <p:spPr>
            <a:xfrm>
              <a:off x="7956376" y="4869160"/>
              <a:ext cx="504056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8388424" y="580526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Т3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4676 C -0.00017 0.05556 0.00035 0.06458 0.00209 0.07315 C 0.00261 0.07593 0.00347 0.0787 0.00417 0.08148 C 0.00452 0.08287 0.00521 0.08565 0.00521 0.08565 C 0.0059 0.09583 0.00452 0.10116 0.01042 0.10648 C 0.01389 0.11343 0.01684 0.12361 0.01875 0.13148 C 0.0191 0.1331 0.02031 0.13426 0.02084 0.13565 C 0.02136 0.13704 0.02118 0.13889 0.02188 0.13982 C 0.02361 0.14213 0.02813 0.14537 0.02813 0.14537 C 0.03143 0.15185 0.03455 0.15463 0.03959 0.15926 C 0.04063 0.16019 0.04271 0.16204 0.04271 0.16204 C 0.04497 0.1713 0.05104 0.16852 0.05625 0.17315 C 0.06198 0.17824 0.06788 0.18287 0.07396 0.18704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0.18704 C 0.08038 0.18542 0.08715 0.18472 0.0934 0.18287 C 0.09618 0.18009 0.09896 0.17732 0.10174 0.17454 C 0.10261 0.17384 0.10452 0.17407 0.1059 0.17315 C 0.11215 0.16991 0.11736 0.1662 0.12257 0.16111 C 0.12483 0.1544 0.12882 0.14954 0.13368 0.14491 C 0.13594 0.13796 0.14063 0.13241 0.14063 0.12477 " pathEditMode="relative" rAng="0" ptsTypes="ffffffA">
                                      <p:cBhvr>
                                        <p:cTn id="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3 0.12477 C 0.14236 0.11783 0.14219 0.11227 0.14688 0.1081 C 0.14965 0.09676 0.15434 0.08635 0.15729 0.07477 C 0.15851 0.07014 0.16563 0.06505 0.16563 0.06505 C 0.16823 0.0544 0.17031 0.04537 0.17709 0.03866 C 0.18004 0.02315 0.18577 0.01135 0.19584 0.00255 C 0.19792 -0.00162 0.19879 -0.00764 0.20209 -0.00995 C 0.20365 -0.01111 0.20799 -0.01365 0.20938 -0.01551 C 0.2125 -0.01967 0.21459 -0.02523 0.21771 -0.0294 C 0.22049 -0.0331 0.22413 -0.0331 0.22709 -0.03634 C 0.23038 -0.04004 0.23646 -0.04745 0.24063 -0.04884 C 0.24202 -0.0493 0.24636 -0.05069 0.24792 -0.05162 C 0.25174 -0.05416 0.25191 -0.05717 0.25729 -0.05717 C 0.26146 -0.05717 0.26563 -0.05717 0.26979 -0.05717 " pathEditMode="relative" ptsTypes="fffffffffffffA">
                                      <p:cBhvr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oollib.net/i/51/247451/pic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98171"/>
            <a:ext cx="7956376" cy="5159829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27584" y="332656"/>
            <a:ext cx="7992888" cy="1440160"/>
          </a:xfrm>
        </p:spPr>
        <p:txBody>
          <a:bodyPr>
            <a:normAutofit fontScale="92500" lnSpcReduction="20000"/>
          </a:bodyPr>
          <a:lstStyle/>
          <a:p>
            <a:pPr marL="640080" indent="-571500">
              <a:buFont typeface="+mj-lt"/>
              <a:buAutoNum type="romanUcPeriod" startAt="3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йодтиронинов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 йодированных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тирозиновых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остатков на молекуле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тиреоглобулина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(присоединение атомов йода идет поочередно);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indent="-571500">
              <a:buFont typeface="+mj-lt"/>
              <a:buAutoNum type="romanUcPeriod" startAt="2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20688"/>
            <a:ext cx="7772400" cy="5734872"/>
          </a:xfrm>
        </p:spPr>
        <p:txBody>
          <a:bodyPr>
            <a:normAutofit/>
          </a:bodyPr>
          <a:lstStyle/>
          <a:p>
            <a:pPr marL="640080" indent="-571500">
              <a:buFont typeface="+mj-lt"/>
              <a:buAutoNum type="romanUcPeriod" startAt="4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Отщепление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тиреоидных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гормонов (Т4, Т3) от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тиреоглобулина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путем частичного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протеолиза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выведение их в кровь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Их транспорт по крови в связанном виде со специфическими глобулино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 и альбумином.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59632" y="2852936"/>
            <a:ext cx="6652418" cy="3456384"/>
            <a:chOff x="1259632" y="2852936"/>
            <a:chExt cx="6652418" cy="3456384"/>
          </a:xfrm>
        </p:grpSpPr>
        <p:grpSp>
          <p:nvGrpSpPr>
            <p:cNvPr id="5" name="Группа 25"/>
            <p:cNvGrpSpPr/>
            <p:nvPr/>
          </p:nvGrpSpPr>
          <p:grpSpPr>
            <a:xfrm>
              <a:off x="1259632" y="2852936"/>
              <a:ext cx="6652418" cy="3456384"/>
              <a:chOff x="1259632" y="2852936"/>
              <a:chExt cx="6652418" cy="3456384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3491880" y="2924944"/>
                <a:ext cx="2376264" cy="3384376"/>
              </a:xfrm>
              <a:prstGeom prst="roundRect">
                <a:avLst/>
              </a:prstGeom>
              <a:solidFill>
                <a:schemeClr val="bg2">
                  <a:lumMod val="50000"/>
                  <a:alpha val="5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59632" y="2852936"/>
                <a:ext cx="18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кровь</a:t>
                </a:r>
                <a:endParaRPr lang="ru-RU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60232" y="2924944"/>
                <a:ext cx="1251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коллоид</a:t>
                </a:r>
                <a:endParaRPr lang="ru-RU" sz="24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635896" y="2924944"/>
              <a:ext cx="20882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фолликулоцит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876256" y="4797152"/>
            <a:ext cx="1070110" cy="864096"/>
            <a:chOff x="6876256" y="5157192"/>
            <a:chExt cx="1070110" cy="86409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7164288" y="5373216"/>
              <a:ext cx="451956" cy="450201"/>
              <a:chOff x="5049053" y="2996952"/>
              <a:chExt cx="837093" cy="93610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049053" y="3113965"/>
                <a:ext cx="837093" cy="650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err="1" smtClean="0">
                    <a:latin typeface="Times New Roman" pitchFamily="18" charset="0"/>
                    <a:cs typeface="Times New Roman" pitchFamily="18" charset="0"/>
                  </a:rPr>
                  <a:t>Тг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5065410" y="2996952"/>
                <a:ext cx="802735" cy="93610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6948264" y="5157192"/>
              <a:ext cx="412292" cy="360040"/>
              <a:chOff x="6948264" y="5085184"/>
              <a:chExt cx="412292" cy="360040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6948264" y="5085184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948264" y="5085184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Т4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7524328" y="5661248"/>
              <a:ext cx="412292" cy="360040"/>
              <a:chOff x="6732240" y="6021288"/>
              <a:chExt cx="412292" cy="36004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6732240" y="6021288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32240" y="6021288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Т3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6876256" y="5661248"/>
              <a:ext cx="526106" cy="360040"/>
              <a:chOff x="6516216" y="6381328"/>
              <a:chExt cx="526106" cy="360040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6588224" y="6381328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16216" y="6381328"/>
                <a:ext cx="5261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МЙТ</a:t>
                </a: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7452320" y="5157192"/>
              <a:ext cx="494046" cy="360040"/>
              <a:chOff x="7236296" y="6165304"/>
              <a:chExt cx="494046" cy="360040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7308304" y="6165304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236296" y="6165304"/>
                <a:ext cx="4940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ДЙТ</a:t>
                </a: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1" name="Группа 50"/>
          <p:cNvGrpSpPr/>
          <p:nvPr/>
        </p:nvGrpSpPr>
        <p:grpSpPr>
          <a:xfrm>
            <a:off x="4572000" y="4581128"/>
            <a:ext cx="1202432" cy="1202432"/>
            <a:chOff x="1763688" y="4293096"/>
            <a:chExt cx="1202432" cy="1202432"/>
          </a:xfrm>
        </p:grpSpPr>
        <p:sp>
          <p:nvSpPr>
            <p:cNvPr id="50" name="Овал 49"/>
            <p:cNvSpPr/>
            <p:nvPr/>
          </p:nvSpPr>
          <p:spPr>
            <a:xfrm>
              <a:off x="1763688" y="4293096"/>
              <a:ext cx="1202432" cy="120243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835696" y="4509120"/>
              <a:ext cx="1070110" cy="864096"/>
              <a:chOff x="6876256" y="5157192"/>
              <a:chExt cx="1070110" cy="864096"/>
            </a:xfrm>
          </p:grpSpPr>
          <p:grpSp>
            <p:nvGrpSpPr>
              <p:cNvPr id="35" name="Группа 9"/>
              <p:cNvGrpSpPr/>
              <p:nvPr/>
            </p:nvGrpSpPr>
            <p:grpSpPr>
              <a:xfrm>
                <a:off x="7164288" y="5373216"/>
                <a:ext cx="451956" cy="450201"/>
                <a:chOff x="5049053" y="2996952"/>
                <a:chExt cx="837093" cy="936104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5049053" y="3113965"/>
                  <a:ext cx="837093" cy="650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err="1" smtClean="0">
                      <a:latin typeface="Times New Roman" pitchFamily="18" charset="0"/>
                      <a:cs typeface="Times New Roman" pitchFamily="18" charset="0"/>
                    </a:rPr>
                    <a:t>Тг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Овал 48"/>
                <p:cNvSpPr/>
                <p:nvPr/>
              </p:nvSpPr>
              <p:spPr>
                <a:xfrm>
                  <a:off x="5065410" y="2996952"/>
                  <a:ext cx="802735" cy="936104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  <a:alpha val="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6" name="Группа 16"/>
              <p:cNvGrpSpPr/>
              <p:nvPr/>
            </p:nvGrpSpPr>
            <p:grpSpPr>
              <a:xfrm>
                <a:off x="6948264" y="5157192"/>
                <a:ext cx="412292" cy="360040"/>
                <a:chOff x="6948264" y="5085184"/>
                <a:chExt cx="412292" cy="360040"/>
              </a:xfrm>
            </p:grpSpPr>
            <p:sp>
              <p:nvSpPr>
                <p:cNvPr id="46" name="Овал 45"/>
                <p:cNvSpPr/>
                <p:nvPr/>
              </p:nvSpPr>
              <p:spPr>
                <a:xfrm>
                  <a:off x="6948264" y="5085184"/>
                  <a:ext cx="360040" cy="3600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948264" y="5085184"/>
                  <a:ext cx="4122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dirty="0" smtClean="0">
                      <a:latin typeface="Times New Roman" pitchFamily="18" charset="0"/>
                      <a:cs typeface="Times New Roman" pitchFamily="18" charset="0"/>
                    </a:rPr>
                    <a:t>Т4</a:t>
                  </a: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7" name="Группа 20"/>
              <p:cNvGrpSpPr/>
              <p:nvPr/>
            </p:nvGrpSpPr>
            <p:grpSpPr>
              <a:xfrm>
                <a:off x="7524328" y="5661248"/>
                <a:ext cx="412292" cy="360040"/>
                <a:chOff x="6732240" y="6021288"/>
                <a:chExt cx="412292" cy="360040"/>
              </a:xfrm>
            </p:grpSpPr>
            <p:sp>
              <p:nvSpPr>
                <p:cNvPr id="44" name="Овал 43"/>
                <p:cNvSpPr/>
                <p:nvPr/>
              </p:nvSpPr>
              <p:spPr>
                <a:xfrm>
                  <a:off x="6732240" y="6021288"/>
                  <a:ext cx="360040" cy="36004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6732240" y="6021288"/>
                  <a:ext cx="4122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dirty="0" smtClean="0">
                      <a:latin typeface="Times New Roman" pitchFamily="18" charset="0"/>
                      <a:cs typeface="Times New Roman" pitchFamily="18" charset="0"/>
                    </a:rPr>
                    <a:t>Т3</a:t>
                  </a: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8" name="Группа 27"/>
              <p:cNvGrpSpPr/>
              <p:nvPr/>
            </p:nvGrpSpPr>
            <p:grpSpPr>
              <a:xfrm>
                <a:off x="6876256" y="5661248"/>
                <a:ext cx="526106" cy="360040"/>
                <a:chOff x="6516216" y="6381328"/>
                <a:chExt cx="526106" cy="360040"/>
              </a:xfrm>
            </p:grpSpPr>
            <p:sp>
              <p:nvSpPr>
                <p:cNvPr id="42" name="Овал 41"/>
                <p:cNvSpPr/>
                <p:nvPr/>
              </p:nvSpPr>
              <p:spPr>
                <a:xfrm>
                  <a:off x="6588224" y="6381328"/>
                  <a:ext cx="360040" cy="360040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516216" y="6381328"/>
                  <a:ext cx="5261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 smtClean="0">
                      <a:latin typeface="Times New Roman" pitchFamily="18" charset="0"/>
                      <a:cs typeface="Times New Roman" pitchFamily="18" charset="0"/>
                    </a:rPr>
                    <a:t>МЙТ</a:t>
                  </a:r>
                  <a:endParaRPr lang="ru-RU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9" name="Группа 29"/>
              <p:cNvGrpSpPr/>
              <p:nvPr/>
            </p:nvGrpSpPr>
            <p:grpSpPr>
              <a:xfrm>
                <a:off x="7452320" y="5157192"/>
                <a:ext cx="494046" cy="360040"/>
                <a:chOff x="7236296" y="6165304"/>
                <a:chExt cx="494046" cy="360040"/>
              </a:xfrm>
            </p:grpSpPr>
            <p:sp>
              <p:nvSpPr>
                <p:cNvPr id="40" name="Овал 39"/>
                <p:cNvSpPr/>
                <p:nvPr/>
              </p:nvSpPr>
              <p:spPr>
                <a:xfrm>
                  <a:off x="7308304" y="6165304"/>
                  <a:ext cx="360040" cy="36004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7236296" y="6165304"/>
                  <a:ext cx="4940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 smtClean="0">
                      <a:latin typeface="Times New Roman" pitchFamily="18" charset="0"/>
                      <a:cs typeface="Times New Roman" pitchFamily="18" charset="0"/>
                    </a:rPr>
                    <a:t>ДЙТ</a:t>
                  </a:r>
                  <a:endParaRPr lang="ru-RU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53" name="Группа 9"/>
          <p:cNvGrpSpPr/>
          <p:nvPr/>
        </p:nvGrpSpPr>
        <p:grpSpPr>
          <a:xfrm>
            <a:off x="4932040" y="5013176"/>
            <a:ext cx="451956" cy="450201"/>
            <a:chOff x="5049053" y="2996952"/>
            <a:chExt cx="837093" cy="936104"/>
          </a:xfrm>
        </p:grpSpPr>
        <p:sp>
          <p:nvSpPr>
            <p:cNvPr id="66" name="TextBox 65"/>
            <p:cNvSpPr txBox="1"/>
            <p:nvPr/>
          </p:nvSpPr>
          <p:spPr>
            <a:xfrm>
              <a:off x="5049053" y="3113965"/>
              <a:ext cx="837093" cy="650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>
              <a:off x="5065410" y="2996952"/>
              <a:ext cx="802735" cy="93610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16"/>
          <p:cNvGrpSpPr/>
          <p:nvPr/>
        </p:nvGrpSpPr>
        <p:grpSpPr>
          <a:xfrm>
            <a:off x="4716016" y="4797152"/>
            <a:ext cx="412292" cy="360040"/>
            <a:chOff x="6948264" y="5085184"/>
            <a:chExt cx="412292" cy="360040"/>
          </a:xfrm>
        </p:grpSpPr>
        <p:sp>
          <p:nvSpPr>
            <p:cNvPr id="64" name="Овал 63"/>
            <p:cNvSpPr/>
            <p:nvPr/>
          </p:nvSpPr>
          <p:spPr>
            <a:xfrm>
              <a:off x="6948264" y="5085184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948264" y="5085184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Т4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20"/>
          <p:cNvGrpSpPr/>
          <p:nvPr/>
        </p:nvGrpSpPr>
        <p:grpSpPr>
          <a:xfrm>
            <a:off x="5292080" y="5301208"/>
            <a:ext cx="412292" cy="360040"/>
            <a:chOff x="6732240" y="6021288"/>
            <a:chExt cx="412292" cy="360040"/>
          </a:xfrm>
        </p:grpSpPr>
        <p:sp>
          <p:nvSpPr>
            <p:cNvPr id="62" name="Овал 61"/>
            <p:cNvSpPr/>
            <p:nvPr/>
          </p:nvSpPr>
          <p:spPr>
            <a:xfrm>
              <a:off x="6732240" y="6021288"/>
              <a:ext cx="360040" cy="36004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32240" y="6021288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Т3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Группа 27"/>
          <p:cNvGrpSpPr/>
          <p:nvPr/>
        </p:nvGrpSpPr>
        <p:grpSpPr>
          <a:xfrm>
            <a:off x="4644008" y="5301208"/>
            <a:ext cx="526106" cy="360040"/>
            <a:chOff x="6516216" y="6381328"/>
            <a:chExt cx="526106" cy="360040"/>
          </a:xfrm>
        </p:grpSpPr>
        <p:sp>
          <p:nvSpPr>
            <p:cNvPr id="60" name="Овал 59"/>
            <p:cNvSpPr/>
            <p:nvPr/>
          </p:nvSpPr>
          <p:spPr>
            <a:xfrm>
              <a:off x="6588224" y="6381328"/>
              <a:ext cx="360040" cy="3600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516216" y="6381328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МЙТ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Группа 29"/>
          <p:cNvGrpSpPr/>
          <p:nvPr/>
        </p:nvGrpSpPr>
        <p:grpSpPr>
          <a:xfrm>
            <a:off x="5220072" y="4797152"/>
            <a:ext cx="494046" cy="360040"/>
            <a:chOff x="7236296" y="6165304"/>
            <a:chExt cx="494046" cy="360040"/>
          </a:xfrm>
        </p:grpSpPr>
        <p:sp>
          <p:nvSpPr>
            <p:cNvPr id="58" name="Овал 57"/>
            <p:cNvSpPr/>
            <p:nvPr/>
          </p:nvSpPr>
          <p:spPr>
            <a:xfrm>
              <a:off x="7308304" y="6165304"/>
              <a:ext cx="360040" cy="3600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236296" y="6165304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ДЙТ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644008" y="3356992"/>
            <a:ext cx="3960440" cy="1584176"/>
            <a:chOff x="4644008" y="3356992"/>
            <a:chExt cx="3960440" cy="1584176"/>
          </a:xfrm>
        </p:grpSpPr>
        <p:cxnSp>
          <p:nvCxnSpPr>
            <p:cNvPr id="69" name="Прямая со стрелкой 68"/>
            <p:cNvCxnSpPr/>
            <p:nvPr/>
          </p:nvCxnSpPr>
          <p:spPr>
            <a:xfrm flipV="1">
              <a:off x="5220072" y="3861048"/>
              <a:ext cx="0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 flipV="1">
              <a:off x="5220072" y="3789040"/>
              <a:ext cx="1152128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4644008" y="3501008"/>
              <a:ext cx="12313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синтез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44208" y="3356992"/>
              <a:ext cx="21602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йодирование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тирозиновых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остатков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346E-6 L -0.23959 -4.634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7567E-6 L -0.19687 -2.27567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0648E-6 L -0.25087 3.006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Регуляция синтеза и секреции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йодтиронинов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683568" y="1268760"/>
            <a:ext cx="2880320" cy="16561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Осуществляется гипоталамо-гипофизарной системой по принципу обратной связи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1556" y="1268760"/>
            <a:ext cx="727411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8144" y="1196752"/>
            <a:ext cx="1808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тиреолиберин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flipH="1">
            <a:off x="6516216" y="1596862"/>
            <a:ext cx="255990" cy="1184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372200" y="1916832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732240" y="2996952"/>
            <a:ext cx="1152128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164288" y="3861048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220072" y="5445224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0" y="5013176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Т3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4932040" y="5013176"/>
            <a:ext cx="216024" cy="72008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2627784" y="4149080"/>
            <a:ext cx="2016224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627784" y="2636912"/>
            <a:ext cx="1008112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35896" y="2204864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067944" y="1700808"/>
            <a:ext cx="237626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932040" y="2924944"/>
            <a:ext cx="1512168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004048" y="1700808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5364088" y="3717032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444208" y="2636912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ТТГ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Механизм действия и биологические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йодтиронинов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4482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Механизм действия: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Гормоны действуют ч/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внутриклеточные рецепторы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20688"/>
            <a:ext cx="7772400" cy="57348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Биологические функции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</a:rPr>
              <a:t>йодтиронинов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стимулирует работу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Nа+,К+-АТФ-азы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действие охлаждающего фактора стимулирует секрецию норадреналина;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надпочечниках подавляет синтез катехоламинов, хотя в целом чувствительность тканей к адреналину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повышается;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повышают потребление кислорода организмом: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малых дозах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увелич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синтез АТФ;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больших дозах стимулируют процессы потребления АТФ, что приводит к повышению теплообразования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активируют синтез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хондроитинсульфата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но снижают синтез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гиалуроновой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кислоты;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влияют на рост клеток и их дифференцировку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103</TotalTime>
  <Words>376</Words>
  <Application>Microsoft Office PowerPoint</Application>
  <PresentationFormat>Экран (4:3)</PresentationFormat>
  <Paragraphs>116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Слайд 1</vt:lpstr>
      <vt:lpstr>Слайд 2</vt:lpstr>
      <vt:lpstr>Биосинтез Йодтиронинов</vt:lpstr>
      <vt:lpstr>Слайд 4</vt:lpstr>
      <vt:lpstr>Слайд 5</vt:lpstr>
      <vt:lpstr>Слайд 6</vt:lpstr>
      <vt:lpstr>Регуляция синтеза и секреции йодтиронинов</vt:lpstr>
      <vt:lpstr>Механизм действия и биологические функции йодтиронинов</vt:lpstr>
      <vt:lpstr>Слайд 9</vt:lpstr>
      <vt:lpstr>Слайд 10</vt:lpstr>
      <vt:lpstr>Слайд 11</vt:lpstr>
      <vt:lpstr>Слайд 12</vt:lpstr>
      <vt:lpstr>Слайд 13</vt:lpstr>
      <vt:lpstr>Патология 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Кирилл</cp:lastModifiedBy>
  <cp:revision>7</cp:revision>
  <dcterms:created xsi:type="dcterms:W3CDTF">2017-11-05T09:06:58Z</dcterms:created>
  <dcterms:modified xsi:type="dcterms:W3CDTF">2017-11-12T07:17:18Z</dcterms:modified>
</cp:coreProperties>
</file>