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F220E-4438-403B-91C4-966DA810599C}" type="datetimeFigureOut">
              <a:rPr lang="ru-RU" smtClean="0"/>
              <a:t>10.06.2012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BDEA5-F745-47F0-B7E4-CF70F57187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F220E-4438-403B-91C4-966DA810599C}" type="datetimeFigureOut">
              <a:rPr lang="ru-RU" smtClean="0"/>
              <a:t>10.06.2012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BDEA5-F745-47F0-B7E4-CF70F57187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F220E-4438-403B-91C4-966DA810599C}" type="datetimeFigureOut">
              <a:rPr lang="ru-RU" smtClean="0"/>
              <a:t>10.06.2012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BDEA5-F745-47F0-B7E4-CF70F57187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F220E-4438-403B-91C4-966DA810599C}" type="datetimeFigureOut">
              <a:rPr lang="ru-RU" smtClean="0"/>
              <a:t>10.06.2012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BDEA5-F745-47F0-B7E4-CF70F57187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F220E-4438-403B-91C4-966DA810599C}" type="datetimeFigureOut">
              <a:rPr lang="ru-RU" smtClean="0"/>
              <a:t>10.06.2012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BDEA5-F745-47F0-B7E4-CF70F57187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F220E-4438-403B-91C4-966DA810599C}" type="datetimeFigureOut">
              <a:rPr lang="ru-RU" smtClean="0"/>
              <a:t>10.06.2012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BDEA5-F745-47F0-B7E4-CF70F57187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F220E-4438-403B-91C4-966DA810599C}" type="datetimeFigureOut">
              <a:rPr lang="ru-RU" smtClean="0"/>
              <a:t>10.06.2012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BDEA5-F745-47F0-B7E4-CF70F57187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F220E-4438-403B-91C4-966DA810599C}" type="datetimeFigureOut">
              <a:rPr lang="ru-RU" smtClean="0"/>
              <a:t>10.06.2012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BDEA5-F745-47F0-B7E4-CF70F57187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F220E-4438-403B-91C4-966DA810599C}" type="datetimeFigureOut">
              <a:rPr lang="ru-RU" smtClean="0"/>
              <a:t>10.06.2012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BDEA5-F745-47F0-B7E4-CF70F57187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F220E-4438-403B-91C4-966DA810599C}" type="datetimeFigureOut">
              <a:rPr lang="ru-RU" smtClean="0"/>
              <a:t>10.06.2012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BDEA5-F745-47F0-B7E4-CF70F57187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9F220E-4438-403B-91C4-966DA810599C}" type="datetimeFigureOut">
              <a:rPr lang="ru-RU" smtClean="0"/>
              <a:t>10.06.2012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BDEA5-F745-47F0-B7E4-CF70F571873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29F220E-4438-403B-91C4-966DA810599C}" type="datetimeFigureOut">
              <a:rPr lang="ru-RU" smtClean="0"/>
              <a:t>10.06.2012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C4BDEA5-F745-47F0-B7E4-CF70F571873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772816"/>
            <a:ext cx="7772400" cy="1828800"/>
          </a:xfrm>
        </p:spPr>
        <p:txBody>
          <a:bodyPr/>
          <a:lstStyle/>
          <a:p>
            <a:r>
              <a:rPr lang="ru-RU" dirty="0" smtClean="0"/>
              <a:t>Психология жизненного пути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336256"/>
          </a:xfrm>
        </p:spPr>
        <p:txBody>
          <a:bodyPr>
            <a:normAutofit/>
          </a:bodyPr>
          <a:lstStyle/>
          <a:p>
            <a:r>
              <a:rPr lang="ru-RU" b="1" dirty="0" smtClean="0"/>
              <a:t>ЛЕКЦИЯ </a:t>
            </a:r>
            <a:r>
              <a:rPr lang="ru-RU" b="1" smtClean="0"/>
              <a:t>№ </a:t>
            </a:r>
            <a:r>
              <a:rPr lang="ru-RU" b="1" smtClean="0"/>
              <a:t>2</a:t>
            </a:r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Разработал преподаватель психологии </a:t>
            </a:r>
            <a:br>
              <a:rPr lang="ru-RU" b="1" dirty="0" smtClean="0"/>
            </a:br>
            <a:r>
              <a:rPr lang="ru-RU" b="1" dirty="0" err="1" smtClean="0"/>
              <a:t>Рупенко</a:t>
            </a:r>
            <a:r>
              <a:rPr lang="ru-RU" b="1" dirty="0" smtClean="0"/>
              <a:t> Анастасия Юрьевна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/>
          </a:bodyPr>
          <a:lstStyle/>
          <a:p>
            <a:r>
              <a:rPr lang="ru-RU" dirty="0" smtClean="0"/>
              <a:t>3. </a:t>
            </a:r>
            <a:r>
              <a:rPr lang="ru-RU" dirty="0" err="1" smtClean="0"/>
              <a:t>Саморегуляция</a:t>
            </a:r>
            <a:r>
              <a:rPr lang="ru-RU" dirty="0" smtClean="0"/>
              <a:t> личности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3781048" cy="4187952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Иерархия потребностей по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</a:rPr>
              <a:t>А.Маслоу</a:t>
            </a:r>
            <a:endParaRPr lang="ru-RU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sz="2400" i="1" dirty="0" smtClean="0"/>
          </a:p>
          <a:p>
            <a:pPr algn="just">
              <a:buNone/>
            </a:pPr>
            <a:r>
              <a:rPr lang="ru-RU" sz="2400" b="1" dirty="0" smtClean="0"/>
              <a:t> </a:t>
            </a:r>
            <a:r>
              <a:rPr lang="ru-RU" sz="2400" b="1" dirty="0" err="1" smtClean="0"/>
              <a:t>Самоактуализация</a:t>
            </a:r>
            <a:r>
              <a:rPr lang="ru-RU" sz="2400" dirty="0" smtClean="0"/>
              <a:t> – потребность </a:t>
            </a:r>
            <a:r>
              <a:rPr lang="ru-RU" sz="2400" dirty="0" smtClean="0"/>
              <a:t>человека стать тем, кем он может стать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211960" y="549275"/>
            <a:ext cx="4451029" cy="4138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3. </a:t>
            </a:r>
            <a:r>
              <a:rPr lang="ru-RU" dirty="0" err="1" smtClean="0"/>
              <a:t>Саморегуляция</a:t>
            </a:r>
            <a:r>
              <a:rPr lang="ru-RU" dirty="0" smtClean="0"/>
              <a:t> личности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Жизненная перспектива </a:t>
            </a:r>
            <a:r>
              <a:rPr lang="ru-RU" dirty="0" smtClean="0"/>
              <a:t>– целостная картина </a:t>
            </a:r>
            <a:r>
              <a:rPr lang="ru-RU" dirty="0" smtClean="0"/>
              <a:t>будущего в сложной противоречивой взаимосвязи программируемых и ожидаемых событий, с которыми человек связывает социальную ценность и индивидуальный смысл своей жизни.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Вопросы для самоконтроля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4400" dirty="0" smtClean="0"/>
              <a:t>Что </a:t>
            </a:r>
            <a:r>
              <a:rPr lang="ru-RU" sz="4400" dirty="0" smtClean="0"/>
              <a:t>такое психология жизненного пути? Что является предметом ее изучения?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400" dirty="0" smtClean="0"/>
              <a:t>Чем отличаются понятия развитие психики, онтогенез и жизненный путь?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400" dirty="0" smtClean="0"/>
              <a:t>Что такое событие? Какие группы событий выделяют в психологии жизненного пути?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400" dirty="0" smtClean="0"/>
              <a:t>Какие вы знаете виды возрастов? Чем характеризуется психологический возраст человека?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400" dirty="0" smtClean="0"/>
              <a:t>Что такое психологическое время? Какие бывают типы регуляции времени?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400" dirty="0" smtClean="0"/>
              <a:t>Что такое </a:t>
            </a:r>
            <a:r>
              <a:rPr lang="ru-RU" sz="4400" dirty="0" err="1" smtClean="0"/>
              <a:t>саморегуляция</a:t>
            </a:r>
            <a:r>
              <a:rPr lang="ru-RU" sz="4400" dirty="0" smtClean="0"/>
              <a:t> и </a:t>
            </a:r>
            <a:r>
              <a:rPr lang="ru-RU" sz="4400" dirty="0" err="1" smtClean="0"/>
              <a:t>самоактуализация</a:t>
            </a:r>
            <a:r>
              <a:rPr lang="ru-RU" sz="4400" dirty="0" smtClean="0"/>
              <a:t> личности?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3500" b="1" dirty="0" smtClean="0"/>
              <a:t>Рекомендуемая литература</a:t>
            </a:r>
            <a:endParaRPr lang="ru-RU" sz="3500" dirty="0" smtClean="0"/>
          </a:p>
          <a:p>
            <a:pPr lvl="0"/>
            <a:r>
              <a:rPr lang="ru-RU" sz="3500" dirty="0" smtClean="0"/>
              <a:t>Петрова Н.Н. Психология для медицинских специальностей: учеб. для студ. сред. мед. учеб. заведений / Н.Н. Петрова. – М.: Издательский центр «Академия», 2006.</a:t>
            </a:r>
          </a:p>
          <a:p>
            <a:r>
              <a:rPr lang="ru-RU" sz="3500" dirty="0" smtClean="0"/>
              <a:t>Рубинштейн С.Л. Основы общей психологии, 4-изд. - СПб.: Питер, 2004.</a:t>
            </a:r>
            <a:endParaRPr lang="ru-RU" sz="3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41168"/>
            <a:ext cx="8183880" cy="1051560"/>
          </a:xfrm>
        </p:spPr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Психическое развитие и жизненный путь</a:t>
            </a:r>
            <a:r>
              <a:rPr lang="ru-RU" b="1" dirty="0" smtClean="0"/>
              <a:t>.</a:t>
            </a:r>
            <a:endParaRPr lang="en-US" b="1" dirty="0" smtClean="0"/>
          </a:p>
          <a:p>
            <a:pPr marL="514350" lvl="0" indent="-514350">
              <a:buFont typeface="+mj-lt"/>
              <a:buAutoNum type="arabicPeriod"/>
            </a:pPr>
            <a:endParaRPr lang="ru-RU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b="1" dirty="0" smtClean="0"/>
              <a:t>Психологический возраст и психологическое </a:t>
            </a:r>
            <a:r>
              <a:rPr lang="ru-RU" b="1" dirty="0" smtClean="0"/>
              <a:t>время</a:t>
            </a:r>
            <a:endParaRPr lang="en-US" b="1" dirty="0" smtClean="0"/>
          </a:p>
          <a:p>
            <a:pPr marL="514350" lvl="0" indent="-514350">
              <a:buFont typeface="+mj-lt"/>
              <a:buAutoNum type="arabicPeriod"/>
            </a:pPr>
            <a:endParaRPr lang="ru-RU" b="1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b="1" dirty="0" err="1" smtClean="0"/>
              <a:t>Саморегуляция</a:t>
            </a:r>
            <a:r>
              <a:rPr lang="ru-RU" b="1" dirty="0" smtClean="0"/>
              <a:t> личности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r>
              <a:rPr lang="ru-RU" dirty="0" smtClean="0"/>
              <a:t>. Психическое </a:t>
            </a:r>
            <a:r>
              <a:rPr lang="ru-RU" dirty="0" smtClean="0"/>
              <a:t>развитие и жизненный путь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33880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Психология жизненного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пути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–</a:t>
            </a:r>
            <a:r>
              <a:rPr lang="ru-RU" dirty="0" smtClean="0"/>
              <a:t> психологическое </a:t>
            </a:r>
            <a:r>
              <a:rPr lang="ru-RU" dirty="0" smtClean="0"/>
              <a:t>направление, </a:t>
            </a:r>
            <a:r>
              <a:rPr lang="ru-RU" dirty="0" smtClean="0"/>
              <a:t>основанное </a:t>
            </a:r>
            <a:r>
              <a:rPr lang="ru-RU" dirty="0" smtClean="0"/>
              <a:t>на результатах </a:t>
            </a:r>
            <a:r>
              <a:rPr lang="ru-RU" dirty="0" err="1" smtClean="0"/>
              <a:t>лонгитюдных</a:t>
            </a:r>
            <a:r>
              <a:rPr lang="ru-RU" dirty="0" smtClean="0"/>
              <a:t> исследований развития человека на протяжении всей его жизни. </a:t>
            </a:r>
            <a:endParaRPr lang="en-US" dirty="0" smtClean="0"/>
          </a:p>
          <a:p>
            <a:pPr lvl="1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Предмет</a:t>
            </a:r>
            <a:r>
              <a:rPr lang="ru-RU" dirty="0" smtClean="0"/>
              <a:t> </a:t>
            </a:r>
            <a:r>
              <a:rPr lang="ru-RU" dirty="0" smtClean="0"/>
              <a:t>психологии жизненного пути составляют </a:t>
            </a:r>
            <a:r>
              <a:rPr lang="ru-RU" i="1" dirty="0" smtClean="0"/>
              <a:t>психологические феномены, механизмы и закономерности осуществления личностью собственной жизни</a:t>
            </a:r>
            <a:r>
              <a:rPr lang="ru-RU" dirty="0" smtClean="0"/>
              <a:t>.</a:t>
            </a:r>
          </a:p>
          <a:p>
            <a:pPr lvl="1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Биографический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метод </a:t>
            </a:r>
            <a:r>
              <a:rPr lang="ru-RU" dirty="0" smtClean="0"/>
              <a:t>– это, во-первых, главный исследовательский принцип, требующий познания личности и жизненного пути в их единстве, во-вторых, это система конкретных методов психологической диагностики, коррекции и развития личности как субъекта жизни.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r>
              <a:rPr lang="ru-RU" dirty="0" smtClean="0"/>
              <a:t>. Психическое развитие и жизненный путь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Психобиографические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образования </a:t>
            </a:r>
            <a:r>
              <a:rPr lang="ru-RU" dirty="0" smtClean="0"/>
              <a:t>– это психические феномены, в которых отражается и посредством которых регулируется реальный жизненный путь. </a:t>
            </a:r>
            <a:r>
              <a:rPr lang="ru-RU" i="1" dirty="0" smtClean="0"/>
              <a:t>Это:</a:t>
            </a:r>
            <a:r>
              <a:rPr lang="ru-RU" dirty="0" smtClean="0"/>
              <a:t> </a:t>
            </a:r>
          </a:p>
          <a:p>
            <a:pPr lvl="1"/>
            <a:r>
              <a:rPr lang="ru-RU" dirty="0" smtClean="0"/>
              <a:t>жизненная </a:t>
            </a:r>
            <a:r>
              <a:rPr lang="ru-RU" dirty="0" smtClean="0"/>
              <a:t>перспектива, </a:t>
            </a:r>
            <a:endParaRPr lang="ru-RU" dirty="0" smtClean="0"/>
          </a:p>
          <a:p>
            <a:pPr lvl="1"/>
            <a:r>
              <a:rPr lang="ru-RU" dirty="0" smtClean="0"/>
              <a:t>жизненные </a:t>
            </a:r>
            <a:r>
              <a:rPr lang="ru-RU" dirty="0" smtClean="0"/>
              <a:t>планы и программы</a:t>
            </a:r>
            <a:r>
              <a:rPr lang="ru-RU" dirty="0" smtClean="0"/>
              <a:t>,</a:t>
            </a:r>
          </a:p>
          <a:p>
            <a:pPr lvl="1"/>
            <a:r>
              <a:rPr lang="ru-RU" dirty="0" smtClean="0"/>
              <a:t>жизненные </a:t>
            </a:r>
            <a:r>
              <a:rPr lang="ru-RU" dirty="0" smtClean="0"/>
              <a:t>цели и задачи</a:t>
            </a:r>
            <a:r>
              <a:rPr lang="ru-RU" dirty="0" smtClean="0"/>
              <a:t>,</a:t>
            </a:r>
          </a:p>
          <a:p>
            <a:pPr lvl="1"/>
            <a:r>
              <a:rPr lang="ru-RU" dirty="0" smtClean="0"/>
              <a:t>психологическое </a:t>
            </a:r>
            <a:r>
              <a:rPr lang="ru-RU" dirty="0" smtClean="0"/>
              <a:t>время и психологический возраст личности, </a:t>
            </a:r>
            <a:endParaRPr lang="ru-RU" dirty="0" smtClean="0"/>
          </a:p>
          <a:p>
            <a:pPr lvl="1"/>
            <a:r>
              <a:rPr lang="ru-RU" dirty="0" smtClean="0"/>
              <a:t>субъективная </a:t>
            </a:r>
            <a:r>
              <a:rPr lang="ru-RU" dirty="0" smtClean="0"/>
              <a:t>картина пути, </a:t>
            </a:r>
            <a:endParaRPr lang="ru-RU" dirty="0" smtClean="0"/>
          </a:p>
          <a:p>
            <a:pPr lvl="1"/>
            <a:r>
              <a:rPr lang="ru-RU" dirty="0" smtClean="0"/>
              <a:t>жизненная </a:t>
            </a:r>
            <a:r>
              <a:rPr lang="ru-RU" dirty="0" smtClean="0"/>
              <a:t>мудрость и </a:t>
            </a:r>
            <a:endParaRPr lang="ru-RU" dirty="0" smtClean="0"/>
          </a:p>
          <a:p>
            <a:pPr lvl="1"/>
            <a:r>
              <a:rPr lang="ru-RU" dirty="0" smtClean="0"/>
              <a:t>смысл </a:t>
            </a:r>
            <a:r>
              <a:rPr lang="ru-RU" dirty="0" smtClean="0"/>
              <a:t>жизни.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r>
              <a:rPr lang="ru-RU" dirty="0" smtClean="0"/>
              <a:t>. Психическое развитие и жизненный путь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Развитие психики </a:t>
            </a:r>
            <a:r>
              <a:rPr lang="ru-RU" dirty="0" smtClean="0"/>
              <a:t>– это закономерное изменение психических процессов во времени, выраженное в их количественных и структурных преобразованиях. </a:t>
            </a:r>
            <a:endParaRPr lang="ru-RU" dirty="0" smtClean="0"/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Развитие </a:t>
            </a:r>
            <a:r>
              <a:rPr lang="ru-RU" dirty="0" smtClean="0"/>
              <a:t>психики реализуется в форме </a:t>
            </a:r>
            <a:r>
              <a:rPr lang="ru-RU" b="1" dirty="0" smtClean="0"/>
              <a:t>филогенеза</a:t>
            </a:r>
            <a:r>
              <a:rPr lang="ru-RU" dirty="0" smtClean="0"/>
              <a:t> (становление структур психики в ходе биологической эволюции вида или </a:t>
            </a:r>
            <a:r>
              <a:rPr lang="ru-RU" dirty="0" err="1" smtClean="0"/>
              <a:t>социокультурной</a:t>
            </a:r>
            <a:r>
              <a:rPr lang="ru-RU" dirty="0" smtClean="0"/>
              <a:t> истории человечества в целом и отдельных его этнических, социальных, культурных групп) и в форме </a:t>
            </a:r>
            <a:r>
              <a:rPr lang="ru-RU" b="1" dirty="0" smtClean="0"/>
              <a:t>онтогенеза </a:t>
            </a:r>
            <a:r>
              <a:rPr lang="ru-RU" dirty="0" smtClean="0"/>
              <a:t>(формирование </a:t>
            </a:r>
            <a:r>
              <a:rPr lang="ru-RU" dirty="0" smtClean="0"/>
              <a:t>психических структур в течение жизни отдельного организма – человека или животного).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r>
              <a:rPr lang="ru-RU" dirty="0" smtClean="0"/>
              <a:t>. Психическое развитие и жизненный путь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Жизненный путь </a:t>
            </a:r>
            <a:r>
              <a:rPr lang="ru-RU" dirty="0" smtClean="0"/>
              <a:t>– история формирования и развития личности в определенном обществе (биография). Жизненный путь в своей свершившейся части состоит из реализованных </a:t>
            </a:r>
            <a:r>
              <a:rPr lang="ru-RU" b="1" dirty="0" smtClean="0"/>
              <a:t>поступков, действий и выборов</a:t>
            </a:r>
            <a:r>
              <a:rPr lang="ru-RU" dirty="0" smtClean="0"/>
              <a:t>.</a:t>
            </a:r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На </a:t>
            </a:r>
            <a:r>
              <a:rPr lang="ru-RU" dirty="0" smtClean="0"/>
              <a:t>развитие личности влияет </a:t>
            </a:r>
            <a:r>
              <a:rPr lang="ru-RU" dirty="0" smtClean="0"/>
              <a:t>целостный </a:t>
            </a:r>
            <a:r>
              <a:rPr lang="ru-RU" b="1" dirty="0" smtClean="0"/>
              <a:t>образ жизни </a:t>
            </a:r>
            <a:r>
              <a:rPr lang="ru-RU" dirty="0" smtClean="0"/>
              <a:t>в микросреде</a:t>
            </a:r>
            <a:r>
              <a:rPr lang="ru-RU" dirty="0" smtClean="0"/>
              <a:t>. </a:t>
            </a:r>
            <a:r>
              <a:rPr lang="ru-RU" dirty="0" smtClean="0"/>
              <a:t>Индивидуальный образ жизни устойчив.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r>
              <a:rPr lang="ru-RU" dirty="0" smtClean="0"/>
              <a:t>. Психическое развитие и жизненный путь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</a:rPr>
              <a:t>События</a:t>
            </a:r>
            <a:r>
              <a:rPr lang="ru-RU" sz="3800" dirty="0" smtClean="0"/>
              <a:t> – основная единица всякого исторического процесса, в том числе и биографии человека. С событиями связаны коренные перестройки характера, изменение направления или темпа развития личности</a:t>
            </a:r>
            <a:r>
              <a:rPr lang="ru-RU" sz="3800" dirty="0" smtClean="0"/>
              <a:t>.</a:t>
            </a:r>
          </a:p>
          <a:p>
            <a:endParaRPr lang="ru-RU" dirty="0" smtClean="0"/>
          </a:p>
          <a:p>
            <a:pPr lvl="1"/>
            <a:r>
              <a:rPr lang="ru-RU" sz="2500" dirty="0" smtClean="0"/>
              <a:t>Выделяют </a:t>
            </a:r>
            <a:r>
              <a:rPr lang="ru-RU" sz="2500" b="1" dirty="0" smtClean="0"/>
              <a:t>три группы событий</a:t>
            </a:r>
            <a:r>
              <a:rPr lang="ru-RU" sz="2500" dirty="0" smtClean="0"/>
              <a:t>:</a:t>
            </a:r>
          </a:p>
          <a:p>
            <a:pPr lvl="2"/>
            <a:r>
              <a:rPr lang="ru-RU" sz="2500" b="1" dirty="0" smtClean="0"/>
              <a:t>события среды </a:t>
            </a:r>
            <a:r>
              <a:rPr lang="ru-RU" sz="2500" dirty="0" smtClean="0"/>
              <a:t>– это существенная переменная в обстоятельствах развития, происшедшая не по воле и не по инициативе субъекта жизни. Перерыв в плавном течении жизни обусловлен здесь вторжением различных внешних сил в судьбу человека. </a:t>
            </a:r>
          </a:p>
          <a:p>
            <a:pPr lvl="2"/>
            <a:r>
              <a:rPr lang="ru-RU" sz="2500" b="1" dirty="0" smtClean="0"/>
              <a:t>события поведения </a:t>
            </a:r>
            <a:r>
              <a:rPr lang="ru-RU" sz="2500" dirty="0" smtClean="0"/>
              <a:t>человека (</a:t>
            </a:r>
            <a:r>
              <a:rPr lang="ru-RU" sz="2500" b="1" dirty="0" smtClean="0"/>
              <a:t>поступки</a:t>
            </a:r>
            <a:r>
              <a:rPr lang="ru-RU" sz="2500" dirty="0" smtClean="0"/>
              <a:t>). Поступки человека являются обстоятельствами жизни окружающих и в то же время преобразуют обстоятельства развития самого субъекта жизни. </a:t>
            </a:r>
            <a:r>
              <a:rPr lang="ru-RU" sz="2500" dirty="0" smtClean="0"/>
              <a:t>Поступки-события </a:t>
            </a:r>
            <a:r>
              <a:rPr lang="ru-RU" sz="2500" dirty="0" smtClean="0"/>
              <a:t>не только служат для достижения конкретной цели, но и открывают новую жизненную перспективу, в них реализуются отношения личности. </a:t>
            </a:r>
          </a:p>
          <a:p>
            <a:pPr lvl="2"/>
            <a:r>
              <a:rPr lang="ru-RU" sz="2500" b="1" dirty="0" smtClean="0"/>
              <a:t>события-впечатления</a:t>
            </a:r>
            <a:r>
              <a:rPr lang="ru-RU" sz="2500" dirty="0" smtClean="0"/>
              <a:t> вызывают длительные и интенсивные переживания особого, нравственно-эстетического характера, которые влияют на определение самим субъектом дальнейшего направления жизненного пути.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Психологический возраст и психологическое время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Возраст</a:t>
            </a:r>
            <a:r>
              <a:rPr lang="ru-RU" sz="2400" dirty="0" smtClean="0"/>
              <a:t> – это конкретная, относительно ограниченная во времени ступень психического развития индивида и его развития как личности, характеризуемая совокупностью закономерных физиологических и психологических изменений, не связанных с различием индивидуальных особенностей</a:t>
            </a:r>
            <a:r>
              <a:rPr lang="ru-RU" sz="2400" dirty="0" smtClean="0"/>
              <a:t>.</a:t>
            </a:r>
          </a:p>
          <a:p>
            <a:pPr lvl="1"/>
            <a:endParaRPr lang="ru-RU" i="1" dirty="0" smtClean="0"/>
          </a:p>
          <a:p>
            <a:pPr lvl="1"/>
            <a:r>
              <a:rPr lang="ru-RU" i="1" dirty="0" smtClean="0"/>
              <a:t>Виды возрастов</a:t>
            </a:r>
            <a:r>
              <a:rPr lang="ru-RU" dirty="0" smtClean="0"/>
              <a:t>: </a:t>
            </a:r>
          </a:p>
          <a:p>
            <a:pPr lvl="2"/>
            <a:r>
              <a:rPr lang="ru-RU" dirty="0" smtClean="0"/>
              <a:t>хронологический </a:t>
            </a:r>
            <a:r>
              <a:rPr lang="ru-RU" dirty="0" smtClean="0"/>
              <a:t>(паспортный), </a:t>
            </a:r>
            <a:endParaRPr lang="ru-RU" dirty="0" smtClean="0"/>
          </a:p>
          <a:p>
            <a:pPr lvl="2"/>
            <a:r>
              <a:rPr lang="ru-RU" dirty="0" smtClean="0"/>
              <a:t>биологический </a:t>
            </a:r>
            <a:r>
              <a:rPr lang="ru-RU" dirty="0" smtClean="0"/>
              <a:t>(функциональный), </a:t>
            </a:r>
            <a:endParaRPr lang="ru-RU" dirty="0" smtClean="0"/>
          </a:p>
          <a:p>
            <a:pPr lvl="2"/>
            <a:r>
              <a:rPr lang="ru-RU" dirty="0" smtClean="0"/>
              <a:t>социальный </a:t>
            </a:r>
            <a:r>
              <a:rPr lang="ru-RU" dirty="0" smtClean="0"/>
              <a:t>(гражданский), </a:t>
            </a:r>
            <a:endParaRPr lang="ru-RU" dirty="0" smtClean="0"/>
          </a:p>
          <a:p>
            <a:pPr lvl="2"/>
            <a:r>
              <a:rPr lang="ru-RU" dirty="0" smtClean="0"/>
              <a:t>психологический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Психологический возраст и психологическое время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4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типа регуляции времени</a:t>
            </a:r>
            <a:r>
              <a:rPr lang="ru-RU" sz="1600" dirty="0" smtClean="0"/>
              <a:t>:</a:t>
            </a:r>
          </a:p>
          <a:p>
            <a:pPr lvl="1"/>
            <a:r>
              <a:rPr lang="ru-RU" sz="1400" dirty="0" smtClean="0"/>
              <a:t> </a:t>
            </a:r>
            <a:r>
              <a:rPr lang="ru-RU" sz="1400" b="1" dirty="0" smtClean="0"/>
              <a:t>стихийно-обыденный</a:t>
            </a:r>
            <a:r>
              <a:rPr lang="ru-RU" sz="1400" dirty="0" smtClean="0"/>
              <a:t> тип регуляции времени: личность находится в зависимости от событий и обстоятельств жизни, она не успевает за временем, не может организовать последовательность событий, предвосхищать их поступление или предотвращать его. </a:t>
            </a:r>
          </a:p>
          <a:p>
            <a:pPr lvl="1"/>
            <a:r>
              <a:rPr lang="ru-RU" sz="1400" dirty="0" smtClean="0"/>
              <a:t> </a:t>
            </a:r>
            <a:r>
              <a:rPr lang="ru-RU" sz="1400" b="1" dirty="0" smtClean="0"/>
              <a:t>функционально-действенный</a:t>
            </a:r>
            <a:r>
              <a:rPr lang="ru-RU" sz="1400" dirty="0" smtClean="0"/>
              <a:t> тип регуляции: личность активно организует течение событий, направляет их ход, своевременно включается в них, добиваясь эффективности. Однако инициатива охватывает только отдельные периоды течения событий, но не их последствия; отсутствует жизненная линия.</a:t>
            </a:r>
          </a:p>
          <a:p>
            <a:pPr lvl="1"/>
            <a:r>
              <a:rPr lang="ru-RU" sz="1400" dirty="0" smtClean="0"/>
              <a:t> </a:t>
            </a:r>
            <a:r>
              <a:rPr lang="ru-RU" sz="1400" b="1" dirty="0" smtClean="0"/>
              <a:t>созерцательный </a:t>
            </a:r>
            <a:r>
              <a:rPr lang="ru-RU" sz="1400" dirty="0" smtClean="0"/>
              <a:t>тип: проявляется в пассивности, отсутствии способности к организации времени. Перспективные тенденции обнаруживаются только в духовной, интеллектуальной, творческой жизни. </a:t>
            </a:r>
          </a:p>
          <a:p>
            <a:pPr lvl="1"/>
            <a:r>
              <a:rPr lang="ru-RU" sz="1400" b="1" dirty="0" smtClean="0"/>
              <a:t>созидательно-преобразующий</a:t>
            </a:r>
            <a:r>
              <a:rPr lang="ru-RU" sz="1400" dirty="0" smtClean="0"/>
              <a:t> тип: характеризуется пролонгированной организацией времени, соотнесенной со смыслом жизни, с логикой общественных тенденций. Только этот тип в тонком смысле является субъектом своей жизни.</a:t>
            </a:r>
            <a:endParaRPr lang="ru-RU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59</TotalTime>
  <Words>806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Психология жизненного пути</vt:lpstr>
      <vt:lpstr>ПЛАН ЛЕКЦИИ</vt:lpstr>
      <vt:lpstr>1. Психическое развитие и жизненный путь</vt:lpstr>
      <vt:lpstr>1. Психическое развитие и жизненный путь</vt:lpstr>
      <vt:lpstr>1. Психическое развитие и жизненный путь</vt:lpstr>
      <vt:lpstr>1. Психическое развитие и жизненный путь</vt:lpstr>
      <vt:lpstr>1. Психическое развитие и жизненный путь</vt:lpstr>
      <vt:lpstr>2. Психологический возраст и психологическое время</vt:lpstr>
      <vt:lpstr>2. Психологический возраст и психологическое время</vt:lpstr>
      <vt:lpstr>3. Саморегуляция личности</vt:lpstr>
      <vt:lpstr>3. Саморегуляция личности</vt:lpstr>
      <vt:lpstr>Вопросы для самоконтроля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жизненного пути</dc:title>
  <dc:creator>Настя</dc:creator>
  <cp:lastModifiedBy>Настя</cp:lastModifiedBy>
  <cp:revision>7</cp:revision>
  <dcterms:created xsi:type="dcterms:W3CDTF">2012-06-10T12:44:53Z</dcterms:created>
  <dcterms:modified xsi:type="dcterms:W3CDTF">2012-06-10T13:44:08Z</dcterms:modified>
</cp:coreProperties>
</file>