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7" r:id="rId19"/>
    <p:sldId id="298" r:id="rId20"/>
    <p:sldId id="299" r:id="rId21"/>
    <p:sldId id="295" r:id="rId22"/>
    <p:sldId id="29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0E4"/>
    <a:srgbClr val="C9DAF3"/>
    <a:srgbClr val="E12B2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800A7-F6B6-4F31-966F-6EB5B31E4FCC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83C881C-1F5C-4308-885B-2866093D6410}">
      <dgm:prSet phldrT="[Текст]"/>
      <dgm:spPr/>
      <dgm:t>
        <a:bodyPr/>
        <a:lstStyle/>
        <a:p>
          <a:r>
            <a:rPr lang="ru-RU" dirty="0" smtClean="0"/>
            <a:t>Ноутбуки</a:t>
          </a:r>
        </a:p>
        <a:p>
          <a:r>
            <a:rPr lang="ru-RU" dirty="0" smtClean="0"/>
            <a:t>(10 шт.</a:t>
          </a:r>
          <a:endParaRPr lang="ru-RU" dirty="0"/>
        </a:p>
      </dgm:t>
    </dgm:pt>
    <dgm:pt modelId="{E305EC3F-0FFB-4B91-ADC8-5AB52FE0254A}" type="parTrans" cxnId="{F8504AC7-17D6-4626-BC55-F8F867518E0A}">
      <dgm:prSet/>
      <dgm:spPr/>
      <dgm:t>
        <a:bodyPr/>
        <a:lstStyle/>
        <a:p>
          <a:endParaRPr lang="ru-RU"/>
        </a:p>
      </dgm:t>
    </dgm:pt>
    <dgm:pt modelId="{01C61288-57A0-4EF1-ACE7-52188ECA2EC0}" type="sibTrans" cxnId="{F8504AC7-17D6-4626-BC55-F8F867518E0A}">
      <dgm:prSet/>
      <dgm:spPr/>
      <dgm:t>
        <a:bodyPr/>
        <a:lstStyle/>
        <a:p>
          <a:endParaRPr lang="ru-RU"/>
        </a:p>
      </dgm:t>
    </dgm:pt>
    <dgm:pt modelId="{CE10609D-C7A5-475D-907A-A9D788342767}">
      <dgm:prSet phldrT="[Текст]"/>
      <dgm:spPr/>
      <dgm:t>
        <a:bodyPr/>
        <a:lstStyle/>
        <a:p>
          <a:r>
            <a:rPr lang="ru-RU" dirty="0" smtClean="0"/>
            <a:t>МФУ</a:t>
          </a:r>
        </a:p>
        <a:p>
          <a:r>
            <a:rPr lang="ru-RU" dirty="0" smtClean="0"/>
            <a:t>(3 шт.)</a:t>
          </a:r>
          <a:endParaRPr lang="ru-RU" dirty="0"/>
        </a:p>
      </dgm:t>
    </dgm:pt>
    <dgm:pt modelId="{0C5ED913-F8A6-49F6-975E-4151CACCD3B7}" type="parTrans" cxnId="{4AC3282F-8706-4EBF-9130-E767B4B7710A}">
      <dgm:prSet/>
      <dgm:spPr/>
      <dgm:t>
        <a:bodyPr/>
        <a:lstStyle/>
        <a:p>
          <a:endParaRPr lang="ru-RU"/>
        </a:p>
      </dgm:t>
    </dgm:pt>
    <dgm:pt modelId="{1F61E1BF-C56C-4FFC-9394-16D6ED310132}" type="sibTrans" cxnId="{4AC3282F-8706-4EBF-9130-E767B4B7710A}">
      <dgm:prSet/>
      <dgm:spPr/>
      <dgm:t>
        <a:bodyPr/>
        <a:lstStyle/>
        <a:p>
          <a:endParaRPr lang="ru-RU"/>
        </a:p>
      </dgm:t>
    </dgm:pt>
    <dgm:pt modelId="{E72B5AFF-346E-43C8-8709-8E9DBDAD46CE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ТАЙМИНГ</a:t>
          </a:r>
          <a:endParaRPr lang="ru-RU" b="1" dirty="0">
            <a:solidFill>
              <a:srgbClr val="FF0000"/>
            </a:solidFill>
          </a:endParaRPr>
        </a:p>
      </dgm:t>
    </dgm:pt>
    <dgm:pt modelId="{ADE4767F-104E-4E20-89BD-D9B34C062CCB}" type="parTrans" cxnId="{69765433-E9C8-444F-93B5-EA540032CC86}">
      <dgm:prSet/>
      <dgm:spPr/>
      <dgm:t>
        <a:bodyPr/>
        <a:lstStyle/>
        <a:p>
          <a:endParaRPr lang="ru-RU"/>
        </a:p>
      </dgm:t>
    </dgm:pt>
    <dgm:pt modelId="{A9C342DB-34A1-4F43-9DA3-608A1916471C}" type="sibTrans" cxnId="{69765433-E9C8-444F-93B5-EA540032CC86}">
      <dgm:prSet/>
      <dgm:spPr/>
      <dgm:t>
        <a:bodyPr/>
        <a:lstStyle/>
        <a:p>
          <a:endParaRPr lang="ru-RU"/>
        </a:p>
      </dgm:t>
    </dgm:pt>
    <dgm:pt modelId="{A9110BE3-BE15-435B-969B-B0D7D49CA7DC}" type="pres">
      <dgm:prSet presAssocID="{CA0800A7-F6B6-4F31-966F-6EB5B31E4FC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78608-5E02-49AC-8DA9-859456792F36}" type="pres">
      <dgm:prSet presAssocID="{CA0800A7-F6B6-4F31-966F-6EB5B31E4FCC}" presName="ellipse" presStyleLbl="trBgShp" presStyleIdx="0" presStyleCnt="1" custLinFactNeighborX="-195" custLinFactNeighborY="2538"/>
      <dgm:spPr/>
    </dgm:pt>
    <dgm:pt modelId="{FBD37287-1A81-4633-9F72-1BF2B23AFF5B}" type="pres">
      <dgm:prSet presAssocID="{CA0800A7-F6B6-4F31-966F-6EB5B31E4FCC}" presName="arrow1" presStyleLbl="fgShp" presStyleIdx="0" presStyleCnt="1"/>
      <dgm:spPr/>
    </dgm:pt>
    <dgm:pt modelId="{AFD76E26-78CC-4FA9-8741-81D5352FEC5C}" type="pres">
      <dgm:prSet presAssocID="{CA0800A7-F6B6-4F31-966F-6EB5B31E4FC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D64B-4B73-42F6-8960-F868CFD88971}" type="pres">
      <dgm:prSet presAssocID="{CE10609D-C7A5-475D-907A-A9D788342767}" presName="item1" presStyleLbl="node1" presStyleIdx="0" presStyleCnt="2" custLinFactNeighborX="-10444" custLinFactNeighborY="1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D8129-99AE-46CB-806B-986539125638}" type="pres">
      <dgm:prSet presAssocID="{E72B5AFF-346E-43C8-8709-8E9DBDAD46CE}" presName="item2" presStyleLbl="node1" presStyleIdx="1" presStyleCnt="2" custLinFactNeighborX="61111" custLinFactNeighborY="-24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58A79-387B-458E-BA4B-14E967486880}" type="pres">
      <dgm:prSet presAssocID="{CA0800A7-F6B6-4F31-966F-6EB5B31E4FCC}" presName="funnel" presStyleLbl="trAlignAcc1" presStyleIdx="0" presStyleCnt="1" custLinFactNeighborX="0" custLinFactNeighborY="991"/>
      <dgm:spPr/>
    </dgm:pt>
  </dgm:ptLst>
  <dgm:cxnLst>
    <dgm:cxn modelId="{F8504AC7-17D6-4626-BC55-F8F867518E0A}" srcId="{CA0800A7-F6B6-4F31-966F-6EB5B31E4FCC}" destId="{E83C881C-1F5C-4308-885B-2866093D6410}" srcOrd="0" destOrd="0" parTransId="{E305EC3F-0FFB-4B91-ADC8-5AB52FE0254A}" sibTransId="{01C61288-57A0-4EF1-ACE7-52188ECA2EC0}"/>
    <dgm:cxn modelId="{EC3510FC-6278-4F92-AB63-0DAAF772EF11}" type="presOf" srcId="{CE10609D-C7A5-475D-907A-A9D788342767}" destId="{834BD64B-4B73-42F6-8960-F868CFD88971}" srcOrd="0" destOrd="0" presId="urn:microsoft.com/office/officeart/2005/8/layout/funnel1"/>
    <dgm:cxn modelId="{69765433-E9C8-444F-93B5-EA540032CC86}" srcId="{CA0800A7-F6B6-4F31-966F-6EB5B31E4FCC}" destId="{E72B5AFF-346E-43C8-8709-8E9DBDAD46CE}" srcOrd="2" destOrd="0" parTransId="{ADE4767F-104E-4E20-89BD-D9B34C062CCB}" sibTransId="{A9C342DB-34A1-4F43-9DA3-608A1916471C}"/>
    <dgm:cxn modelId="{3CF23139-37BD-4BEC-BF30-30386B854EB2}" type="presOf" srcId="{CA0800A7-F6B6-4F31-966F-6EB5B31E4FCC}" destId="{A9110BE3-BE15-435B-969B-B0D7D49CA7DC}" srcOrd="0" destOrd="0" presId="urn:microsoft.com/office/officeart/2005/8/layout/funnel1"/>
    <dgm:cxn modelId="{EE569CB4-C85F-4332-8CC5-3F1568C82B32}" type="presOf" srcId="{E83C881C-1F5C-4308-885B-2866093D6410}" destId="{CF8D8129-99AE-46CB-806B-986539125638}" srcOrd="0" destOrd="0" presId="urn:microsoft.com/office/officeart/2005/8/layout/funnel1"/>
    <dgm:cxn modelId="{2C5EBDE4-B16F-416C-802E-A17F2314B8D2}" type="presOf" srcId="{E72B5AFF-346E-43C8-8709-8E9DBDAD46CE}" destId="{AFD76E26-78CC-4FA9-8741-81D5352FEC5C}" srcOrd="0" destOrd="0" presId="urn:microsoft.com/office/officeart/2005/8/layout/funnel1"/>
    <dgm:cxn modelId="{4AC3282F-8706-4EBF-9130-E767B4B7710A}" srcId="{CA0800A7-F6B6-4F31-966F-6EB5B31E4FCC}" destId="{CE10609D-C7A5-475D-907A-A9D788342767}" srcOrd="1" destOrd="0" parTransId="{0C5ED913-F8A6-49F6-975E-4151CACCD3B7}" sibTransId="{1F61E1BF-C56C-4FFC-9394-16D6ED310132}"/>
    <dgm:cxn modelId="{6E154841-B20C-40A9-B2A0-2B7AADFAADA8}" type="presParOf" srcId="{A9110BE3-BE15-435B-969B-B0D7D49CA7DC}" destId="{ED178608-5E02-49AC-8DA9-859456792F36}" srcOrd="0" destOrd="0" presId="urn:microsoft.com/office/officeart/2005/8/layout/funnel1"/>
    <dgm:cxn modelId="{A4AB0515-5A60-448E-91A8-551E19BB16FE}" type="presParOf" srcId="{A9110BE3-BE15-435B-969B-B0D7D49CA7DC}" destId="{FBD37287-1A81-4633-9F72-1BF2B23AFF5B}" srcOrd="1" destOrd="0" presId="urn:microsoft.com/office/officeart/2005/8/layout/funnel1"/>
    <dgm:cxn modelId="{DB3B031D-1E5B-4FC9-AAD3-1FE203240BDA}" type="presParOf" srcId="{A9110BE3-BE15-435B-969B-B0D7D49CA7DC}" destId="{AFD76E26-78CC-4FA9-8741-81D5352FEC5C}" srcOrd="2" destOrd="0" presId="urn:microsoft.com/office/officeart/2005/8/layout/funnel1"/>
    <dgm:cxn modelId="{EA0F18EF-89AD-490C-9B58-3B094E98D79A}" type="presParOf" srcId="{A9110BE3-BE15-435B-969B-B0D7D49CA7DC}" destId="{834BD64B-4B73-42F6-8960-F868CFD88971}" srcOrd="3" destOrd="0" presId="urn:microsoft.com/office/officeart/2005/8/layout/funnel1"/>
    <dgm:cxn modelId="{BBC129E4-F821-4B11-911D-5C6EC66AE21A}" type="presParOf" srcId="{A9110BE3-BE15-435B-969B-B0D7D49CA7DC}" destId="{CF8D8129-99AE-46CB-806B-986539125638}" srcOrd="4" destOrd="0" presId="urn:microsoft.com/office/officeart/2005/8/layout/funnel1"/>
    <dgm:cxn modelId="{8B7543F6-E56A-4766-952B-3D4A94A6AE7F}" type="presParOf" srcId="{A9110BE3-BE15-435B-969B-B0D7D49CA7DC}" destId="{A1758A79-387B-458E-BA4B-14E96748688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8F632-AC50-41A7-A413-4EE7229567B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5" csCatId="accent2" phldr="1"/>
      <dgm:spPr/>
    </dgm:pt>
    <dgm:pt modelId="{F5EBD086-3189-4FE6-A083-6C9D2477E74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E0044F1-E353-4B5E-B2E7-A851A3C5C0A3}" type="parTrans" cxnId="{323B4BA4-B5FC-4EDF-8A7B-E31803E57225}">
      <dgm:prSet/>
      <dgm:spPr/>
      <dgm:t>
        <a:bodyPr/>
        <a:lstStyle/>
        <a:p>
          <a:endParaRPr lang="ru-RU"/>
        </a:p>
      </dgm:t>
    </dgm:pt>
    <dgm:pt modelId="{D0B53492-A8A6-436E-A442-852D0EB28A1D}" type="sibTrans" cxnId="{323B4BA4-B5FC-4EDF-8A7B-E31803E57225}">
      <dgm:prSet/>
      <dgm:spPr/>
      <dgm:t>
        <a:bodyPr/>
        <a:lstStyle/>
        <a:p>
          <a:endParaRPr lang="ru-RU"/>
        </a:p>
      </dgm:t>
    </dgm:pt>
    <dgm:pt modelId="{BE52E089-6037-4FC0-BE03-CA38DAA07EA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3A2BAA5-B81A-4A54-89CD-2AB8AF872137}" type="parTrans" cxnId="{7CE0AB98-6C35-428D-B552-6823A4897D7F}">
      <dgm:prSet/>
      <dgm:spPr/>
      <dgm:t>
        <a:bodyPr/>
        <a:lstStyle/>
        <a:p>
          <a:endParaRPr lang="ru-RU"/>
        </a:p>
      </dgm:t>
    </dgm:pt>
    <dgm:pt modelId="{EF2262FB-5FC1-4B0D-A2DE-86380A350CF9}" type="sibTrans" cxnId="{7CE0AB98-6C35-428D-B552-6823A4897D7F}">
      <dgm:prSet/>
      <dgm:spPr/>
      <dgm:t>
        <a:bodyPr/>
        <a:lstStyle/>
        <a:p>
          <a:endParaRPr lang="ru-RU"/>
        </a:p>
      </dgm:t>
    </dgm:pt>
    <dgm:pt modelId="{AACA822F-932D-4B9C-A32F-A124CEAC7B0B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715FCFE7-546E-49FA-98B5-9B6898A8C448}" type="parTrans" cxnId="{6F42834E-A994-4F1C-8B1B-DD6DD2236674}">
      <dgm:prSet/>
      <dgm:spPr/>
      <dgm:t>
        <a:bodyPr/>
        <a:lstStyle/>
        <a:p>
          <a:endParaRPr lang="ru-RU"/>
        </a:p>
      </dgm:t>
    </dgm:pt>
    <dgm:pt modelId="{B6A9E1CC-0B9C-4CC8-89DC-EF1E0E00D397}" type="sibTrans" cxnId="{6F42834E-A994-4F1C-8B1B-DD6DD2236674}">
      <dgm:prSet/>
      <dgm:spPr/>
      <dgm:t>
        <a:bodyPr/>
        <a:lstStyle/>
        <a:p>
          <a:endParaRPr lang="ru-RU"/>
        </a:p>
      </dgm:t>
    </dgm:pt>
    <dgm:pt modelId="{FE4CC3A6-DCE1-4177-BCDF-84E51C76D26E}" type="pres">
      <dgm:prSet presAssocID="{3C08F632-AC50-41A7-A413-4EE7229567B5}" presName="linearFlow" presStyleCnt="0">
        <dgm:presLayoutVars>
          <dgm:dir/>
          <dgm:resizeHandles val="exact"/>
        </dgm:presLayoutVars>
      </dgm:prSet>
      <dgm:spPr/>
    </dgm:pt>
    <dgm:pt modelId="{05B13297-2208-400B-BD71-B8FC8A713965}" type="pres">
      <dgm:prSet presAssocID="{F5EBD086-3189-4FE6-A083-6C9D2477E7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DB728-F570-478F-94A1-E1CEE23886A6}" type="pres">
      <dgm:prSet presAssocID="{D0B53492-A8A6-436E-A442-852D0EB28A1D}" presName="spacerL" presStyleCnt="0"/>
      <dgm:spPr/>
    </dgm:pt>
    <dgm:pt modelId="{4862523B-EE95-428F-9670-54872D5D5664}" type="pres">
      <dgm:prSet presAssocID="{D0B53492-A8A6-436E-A442-852D0EB28A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DB40579-FE07-4198-BCDA-512D4B4EE1F4}" type="pres">
      <dgm:prSet presAssocID="{D0B53492-A8A6-436E-A442-852D0EB28A1D}" presName="spacerR" presStyleCnt="0"/>
      <dgm:spPr/>
    </dgm:pt>
    <dgm:pt modelId="{AA122E3B-BF02-433E-B08E-AD40E5FC6150}" type="pres">
      <dgm:prSet presAssocID="{BE52E089-6037-4FC0-BE03-CA38DAA07E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9EBB5-60CC-4B8F-8938-17A9D5455F72}" type="pres">
      <dgm:prSet presAssocID="{EF2262FB-5FC1-4B0D-A2DE-86380A350CF9}" presName="spacerL" presStyleCnt="0"/>
      <dgm:spPr/>
    </dgm:pt>
    <dgm:pt modelId="{42507ED4-BF3D-4661-A104-27A14291E1EA}" type="pres">
      <dgm:prSet presAssocID="{EF2262FB-5FC1-4B0D-A2DE-86380A350CF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3DF161B-9DAB-43D1-B2A7-77E048CDA72A}" type="pres">
      <dgm:prSet presAssocID="{EF2262FB-5FC1-4B0D-A2DE-86380A350CF9}" presName="spacerR" presStyleCnt="0"/>
      <dgm:spPr/>
    </dgm:pt>
    <dgm:pt modelId="{6B37DE52-D3D4-4D6F-8CBB-0B9B06DD41F1}" type="pres">
      <dgm:prSet presAssocID="{AACA822F-932D-4B9C-A32F-A124CEAC7B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B4BA4-B5FC-4EDF-8A7B-E31803E57225}" srcId="{3C08F632-AC50-41A7-A413-4EE7229567B5}" destId="{F5EBD086-3189-4FE6-A083-6C9D2477E74D}" srcOrd="0" destOrd="0" parTransId="{AE0044F1-E353-4B5E-B2E7-A851A3C5C0A3}" sibTransId="{D0B53492-A8A6-436E-A442-852D0EB28A1D}"/>
    <dgm:cxn modelId="{7CE0AB98-6C35-428D-B552-6823A4897D7F}" srcId="{3C08F632-AC50-41A7-A413-4EE7229567B5}" destId="{BE52E089-6037-4FC0-BE03-CA38DAA07EAB}" srcOrd="1" destOrd="0" parTransId="{F3A2BAA5-B81A-4A54-89CD-2AB8AF872137}" sibTransId="{EF2262FB-5FC1-4B0D-A2DE-86380A350CF9}"/>
    <dgm:cxn modelId="{5020A332-C63D-4A87-9C24-CC10D998C17B}" type="presOf" srcId="{BE52E089-6037-4FC0-BE03-CA38DAA07EAB}" destId="{AA122E3B-BF02-433E-B08E-AD40E5FC6150}" srcOrd="0" destOrd="0" presId="urn:microsoft.com/office/officeart/2005/8/layout/equation1"/>
    <dgm:cxn modelId="{D862353E-5F7C-40CC-A7DE-8E183B2E9AA3}" type="presOf" srcId="{EF2262FB-5FC1-4B0D-A2DE-86380A350CF9}" destId="{42507ED4-BF3D-4661-A104-27A14291E1EA}" srcOrd="0" destOrd="0" presId="urn:microsoft.com/office/officeart/2005/8/layout/equation1"/>
    <dgm:cxn modelId="{A91CD35B-74D0-4B8B-9EEE-3C93825C6D72}" type="presOf" srcId="{F5EBD086-3189-4FE6-A083-6C9D2477E74D}" destId="{05B13297-2208-400B-BD71-B8FC8A713965}" srcOrd="0" destOrd="0" presId="urn:microsoft.com/office/officeart/2005/8/layout/equation1"/>
    <dgm:cxn modelId="{6F42834E-A994-4F1C-8B1B-DD6DD2236674}" srcId="{3C08F632-AC50-41A7-A413-4EE7229567B5}" destId="{AACA822F-932D-4B9C-A32F-A124CEAC7B0B}" srcOrd="2" destOrd="0" parTransId="{715FCFE7-546E-49FA-98B5-9B6898A8C448}" sibTransId="{B6A9E1CC-0B9C-4CC8-89DC-EF1E0E00D397}"/>
    <dgm:cxn modelId="{EB9FB0C8-BBDF-4AEF-BE8F-9257DA4B4C02}" type="presOf" srcId="{AACA822F-932D-4B9C-A32F-A124CEAC7B0B}" destId="{6B37DE52-D3D4-4D6F-8CBB-0B9B06DD41F1}" srcOrd="0" destOrd="0" presId="urn:microsoft.com/office/officeart/2005/8/layout/equation1"/>
    <dgm:cxn modelId="{CDF1E6D8-D0FE-40C1-8FED-EEDF163454F3}" type="presOf" srcId="{3C08F632-AC50-41A7-A413-4EE7229567B5}" destId="{FE4CC3A6-DCE1-4177-BCDF-84E51C76D26E}" srcOrd="0" destOrd="0" presId="urn:microsoft.com/office/officeart/2005/8/layout/equation1"/>
    <dgm:cxn modelId="{D6811C91-0FE4-4E2E-A984-44BEC45BDB8A}" type="presOf" srcId="{D0B53492-A8A6-436E-A442-852D0EB28A1D}" destId="{4862523B-EE95-428F-9670-54872D5D5664}" srcOrd="0" destOrd="0" presId="urn:microsoft.com/office/officeart/2005/8/layout/equation1"/>
    <dgm:cxn modelId="{F979D9C0-0C7D-4FE4-BB0E-12D81FCCEF99}" type="presParOf" srcId="{FE4CC3A6-DCE1-4177-BCDF-84E51C76D26E}" destId="{05B13297-2208-400B-BD71-B8FC8A713965}" srcOrd="0" destOrd="0" presId="urn:microsoft.com/office/officeart/2005/8/layout/equation1"/>
    <dgm:cxn modelId="{B7163B47-49A6-44DE-9BC9-2793CE233D81}" type="presParOf" srcId="{FE4CC3A6-DCE1-4177-BCDF-84E51C76D26E}" destId="{4A6DB728-F570-478F-94A1-E1CEE23886A6}" srcOrd="1" destOrd="0" presId="urn:microsoft.com/office/officeart/2005/8/layout/equation1"/>
    <dgm:cxn modelId="{EDEDCA6A-98BC-41BA-A57E-1868908024E5}" type="presParOf" srcId="{FE4CC3A6-DCE1-4177-BCDF-84E51C76D26E}" destId="{4862523B-EE95-428F-9670-54872D5D5664}" srcOrd="2" destOrd="0" presId="urn:microsoft.com/office/officeart/2005/8/layout/equation1"/>
    <dgm:cxn modelId="{4A6968F2-B49D-496D-BBB1-964244339FB1}" type="presParOf" srcId="{FE4CC3A6-DCE1-4177-BCDF-84E51C76D26E}" destId="{9DB40579-FE07-4198-BCDA-512D4B4EE1F4}" srcOrd="3" destOrd="0" presId="urn:microsoft.com/office/officeart/2005/8/layout/equation1"/>
    <dgm:cxn modelId="{F74CD14C-72E9-47DA-BEA0-4812D3CC6F8E}" type="presParOf" srcId="{FE4CC3A6-DCE1-4177-BCDF-84E51C76D26E}" destId="{AA122E3B-BF02-433E-B08E-AD40E5FC6150}" srcOrd="4" destOrd="0" presId="urn:microsoft.com/office/officeart/2005/8/layout/equation1"/>
    <dgm:cxn modelId="{4028999A-5AF5-4BF7-8621-91D67E5DAD7E}" type="presParOf" srcId="{FE4CC3A6-DCE1-4177-BCDF-84E51C76D26E}" destId="{F199EBB5-60CC-4B8F-8938-17A9D5455F72}" srcOrd="5" destOrd="0" presId="urn:microsoft.com/office/officeart/2005/8/layout/equation1"/>
    <dgm:cxn modelId="{B3A322C0-70B7-4F97-855E-00C4FF675BEB}" type="presParOf" srcId="{FE4CC3A6-DCE1-4177-BCDF-84E51C76D26E}" destId="{42507ED4-BF3D-4661-A104-27A14291E1EA}" srcOrd="6" destOrd="0" presId="urn:microsoft.com/office/officeart/2005/8/layout/equation1"/>
    <dgm:cxn modelId="{2F480A86-042C-43C4-8100-BAFC48BB1256}" type="presParOf" srcId="{FE4CC3A6-DCE1-4177-BCDF-84E51C76D26E}" destId="{63DF161B-9DAB-43D1-B2A7-77E048CDA72A}" srcOrd="7" destOrd="0" presId="urn:microsoft.com/office/officeart/2005/8/layout/equation1"/>
    <dgm:cxn modelId="{7FE74C32-29A1-44A1-BC34-F2FAA10901C5}" type="presParOf" srcId="{FE4CC3A6-DCE1-4177-BCDF-84E51C76D26E}" destId="{6B37DE52-D3D4-4D6F-8CBB-0B9B06DD41F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E3C2-57E8-4F70-8093-AF0A1219DBC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81CD-A233-49E2-8E63-FE435E5C8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9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1143000" y="-1101671"/>
            <a:ext cx="6858000" cy="9144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A6AD1D5-4FCE-4435-BD23-0C88F5794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97" b="44482"/>
          <a:stretch/>
        </p:blipFill>
        <p:spPr>
          <a:xfrm>
            <a:off x="1343854" y="2904901"/>
            <a:ext cx="7764651" cy="398048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20880" cy="159392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Подготовка к первичной аккредитации </a:t>
            </a:r>
            <a:r>
              <a:rPr lang="ru-RU" sz="2800">
                <a:solidFill>
                  <a:schemeClr val="bg1"/>
                </a:solidFill>
                <a:latin typeface="Arial Black" panose="020B0A04020102020204" pitchFamily="34" charset="0"/>
              </a:rPr>
              <a:t>специалистов 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9E4AD-72F8-475C-A727-FDCA0A5CF703}"/>
              </a:ext>
            </a:extLst>
          </p:cNvPr>
          <p:cNvSpPr txBox="1"/>
          <p:nvPr/>
        </p:nvSpPr>
        <p:spPr>
          <a:xfrm>
            <a:off x="210983" y="51881"/>
            <a:ext cx="8722037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4FCA8CA-0A2C-4CD6-9CC1-765323BC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48167"/>
            <a:ext cx="3385800" cy="1147175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60F77279-DD59-4D86-861E-48ECD781AF13}"/>
              </a:ext>
            </a:extLst>
          </p:cNvPr>
          <p:cNvSpPr txBox="1">
            <a:spLocks/>
          </p:cNvSpPr>
          <p:nvPr/>
        </p:nvSpPr>
        <p:spPr>
          <a:xfrm>
            <a:off x="6588225" y="5445225"/>
            <a:ext cx="2450431" cy="12961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заведующего кафедрой-центром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симуляционных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к.м.н.,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Левенец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О.А.</a:t>
            </a:r>
          </a:p>
        </p:txBody>
      </p:sp>
    </p:spTree>
    <p:extLst>
      <p:ext uri="{BB962C8B-B14F-4D97-AF65-F5344CB8AC3E}">
        <p14:creationId xmlns:p14="http://schemas.microsoft.com/office/powerpoint/2010/main" val="1965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16706" y="932723"/>
            <a:ext cx="9098005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10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</a:rPr>
              <a:t>Педиатрический факультет</a:t>
            </a:r>
            <a:r>
              <a:rPr lang="ru-RU" sz="1500" dirty="0">
                <a:solidFill>
                  <a:prstClr val="black"/>
                </a:solidFill>
              </a:rPr>
              <a:t/>
            </a:r>
            <a:br>
              <a:rPr lang="ru-RU" sz="1500" dirty="0">
                <a:solidFill>
                  <a:prstClr val="black"/>
                </a:solidFill>
              </a:rPr>
            </a:br>
            <a:r>
              <a:rPr lang="ru-RU" sz="2100" dirty="0">
                <a:solidFill>
                  <a:prstClr val="black"/>
                </a:solidFill>
              </a:rPr>
              <a:t>Расписание подготовки выпускников к прохождению 2-го этапа </a:t>
            </a:r>
            <a:r>
              <a:rPr lang="ru-RU" sz="2100" dirty="0" smtClean="0">
                <a:solidFill>
                  <a:prstClr val="black"/>
                </a:solidFill>
              </a:rPr>
              <a:t>ПАС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2548"/>
              </p:ext>
            </p:extLst>
          </p:nvPr>
        </p:nvGraphicFramePr>
        <p:xfrm>
          <a:off x="2211328" y="2132856"/>
          <a:ext cx="5115107" cy="357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74"/>
                <a:gridCol w="548686"/>
                <a:gridCol w="558858"/>
                <a:gridCol w="564232"/>
                <a:gridCol w="743585"/>
                <a:gridCol w="120511"/>
                <a:gridCol w="401293"/>
                <a:gridCol w="102763"/>
                <a:gridCol w="584271"/>
                <a:gridCol w="687034"/>
              </a:tblGrid>
              <a:tr h="28393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17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SimSun"/>
                          <a:cs typeface="Times New Roman"/>
                        </a:rPr>
                        <a:t>Группа</a:t>
                      </a:r>
                      <a:endParaRPr lang="ru-RU" sz="9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601 </a:t>
                      </a:r>
                      <a:r>
                        <a:rPr lang="ru-RU" sz="800" dirty="0" smtClean="0">
                          <a:effectLst/>
                        </a:rPr>
                        <a:t>(</a:t>
                      </a:r>
                      <a:r>
                        <a:rPr lang="ru-RU" sz="800" dirty="0">
                          <a:effectLst/>
                        </a:rPr>
                        <a:t>11 чел.)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603 </a:t>
                      </a:r>
                      <a:r>
                        <a:rPr lang="ru-RU" sz="800" dirty="0">
                          <a:effectLst/>
                        </a:rPr>
                        <a:t>(3 </a:t>
                      </a:r>
                      <a:r>
                        <a:rPr lang="ru-RU" sz="800" dirty="0" smtClean="0">
                          <a:effectLst/>
                        </a:rPr>
                        <a:t>чел.)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9" marR="5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605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602 </a:t>
                      </a:r>
                      <a:r>
                        <a:rPr lang="ru-RU" sz="800" dirty="0" smtClean="0">
                          <a:effectLst/>
                        </a:rPr>
                        <a:t>(</a:t>
                      </a:r>
                      <a:r>
                        <a:rPr lang="ru-RU" sz="800" dirty="0">
                          <a:effectLst/>
                        </a:rPr>
                        <a:t>12 чел.)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611 </a:t>
                      </a:r>
                      <a:r>
                        <a:rPr lang="ru-RU" sz="800" dirty="0">
                          <a:effectLst/>
                        </a:rPr>
                        <a:t>(</a:t>
                      </a:r>
                      <a:r>
                        <a:rPr lang="ru-RU" sz="800" dirty="0" smtClean="0">
                          <a:effectLst/>
                        </a:rPr>
                        <a:t>2 чел</a:t>
                      </a:r>
                      <a:r>
                        <a:rPr lang="ru-RU" sz="800" dirty="0">
                          <a:effectLst/>
                        </a:rPr>
                        <a:t>.)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9" marR="5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606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604 </a:t>
                      </a:r>
                      <a:r>
                        <a:rPr lang="ru-RU" sz="900" dirty="0">
                          <a:effectLst/>
                        </a:rPr>
                        <a:t>(10 </a:t>
                      </a:r>
                      <a:r>
                        <a:rPr lang="ru-RU" sz="900" dirty="0" smtClean="0">
                          <a:effectLst/>
                        </a:rPr>
                        <a:t>чел.)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603 </a:t>
                      </a:r>
                      <a:r>
                        <a:rPr lang="ru-RU" sz="800" dirty="0">
                          <a:effectLst/>
                        </a:rPr>
                        <a:t>(4 чел.)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9" marR="5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607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5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Группа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605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601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603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(3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606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602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(12 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611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607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603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3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16706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11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</a:rPr>
              <a:t>Педиатрический факультет</a:t>
            </a:r>
            <a:r>
              <a:rPr lang="ru-RU" sz="1500" dirty="0">
                <a:solidFill>
                  <a:prstClr val="black"/>
                </a:solidFill>
              </a:rPr>
              <a:t/>
            </a:r>
            <a:br>
              <a:rPr lang="ru-RU" sz="1500" dirty="0">
                <a:solidFill>
                  <a:prstClr val="black"/>
                </a:solidFill>
              </a:rPr>
            </a:br>
            <a:r>
              <a:rPr lang="ru-RU" sz="2100" dirty="0">
                <a:solidFill>
                  <a:prstClr val="black"/>
                </a:solidFill>
              </a:rPr>
              <a:t>Расписание подготовки выпускников к прохождению 2-го этапа </a:t>
            </a:r>
            <a:r>
              <a:rPr lang="ru-RU" sz="2100" dirty="0" smtClean="0">
                <a:solidFill>
                  <a:prstClr val="black"/>
                </a:solidFill>
              </a:rPr>
              <a:t>ПАС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97170"/>
              </p:ext>
            </p:extLst>
          </p:nvPr>
        </p:nvGraphicFramePr>
        <p:xfrm>
          <a:off x="2211328" y="2132856"/>
          <a:ext cx="5115107" cy="403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74"/>
                <a:gridCol w="548686"/>
                <a:gridCol w="558858"/>
                <a:gridCol w="564232"/>
                <a:gridCol w="743585"/>
                <a:gridCol w="120511"/>
                <a:gridCol w="401293"/>
                <a:gridCol w="102763"/>
                <a:gridCol w="584271"/>
                <a:gridCol w="687034"/>
              </a:tblGrid>
              <a:tr h="28393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23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SimSun"/>
                          <a:cs typeface="Times New Roman"/>
                        </a:rPr>
                        <a:t>Группа</a:t>
                      </a:r>
                      <a:endParaRPr lang="ru-RU" sz="9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608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 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611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 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 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609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612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3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 </a:t>
                      </a:r>
                      <a:endParaRPr lang="ru-RU" sz="1100" b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610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(11 чел.)</a:t>
                      </a:r>
                      <a:endParaRPr lang="ru-RU" sz="1100" b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(2 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613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5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Группа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611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608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(2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612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3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609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(11 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613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610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(11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(2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8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77990" y="932723"/>
            <a:ext cx="9036721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12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</a:rPr>
              <a:t>Педиатрический факультет</a:t>
            </a:r>
            <a:r>
              <a:rPr lang="ru-RU" sz="1500" dirty="0">
                <a:solidFill>
                  <a:prstClr val="black"/>
                </a:solidFill>
              </a:rPr>
              <a:t/>
            </a:r>
            <a:br>
              <a:rPr lang="ru-RU" sz="1500" dirty="0">
                <a:solidFill>
                  <a:prstClr val="black"/>
                </a:solidFill>
              </a:rPr>
            </a:br>
            <a:r>
              <a:rPr lang="ru-RU" sz="2100" dirty="0">
                <a:solidFill>
                  <a:prstClr val="black"/>
                </a:solidFill>
              </a:rPr>
              <a:t>Расписание подготовки выпускников к прохождению 2-го этапа </a:t>
            </a:r>
            <a:r>
              <a:rPr lang="ru-RU" sz="2100" dirty="0" smtClean="0">
                <a:solidFill>
                  <a:prstClr val="black"/>
                </a:solidFill>
              </a:rPr>
              <a:t>ПАС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6591"/>
              </p:ext>
            </p:extLst>
          </p:nvPr>
        </p:nvGraphicFramePr>
        <p:xfrm>
          <a:off x="2183950" y="2204864"/>
          <a:ext cx="5115107" cy="178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74"/>
                <a:gridCol w="548686"/>
                <a:gridCol w="558858"/>
                <a:gridCol w="564232"/>
                <a:gridCol w="743585"/>
                <a:gridCol w="521804"/>
                <a:gridCol w="687034"/>
                <a:gridCol w="687034"/>
              </a:tblGrid>
              <a:tr h="283938">
                <a:tc gridSpan="8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25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SimSun"/>
                          <a:cs typeface="Times New Roman"/>
                        </a:rPr>
                        <a:t>Группа</a:t>
                      </a:r>
                      <a:endParaRPr lang="ru-RU" sz="9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601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603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 (3 чел)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605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r>
                        <a:rPr lang="ru-RU" sz="800" b="0" baseline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602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611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( 2чел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606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r>
                        <a:rPr lang="ru-RU" sz="800" b="0" baseline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(10 чел)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603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(4 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607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6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77990" y="932723"/>
            <a:ext cx="9036724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13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</a:rPr>
              <a:t>Педиатрический факультет</a:t>
            </a:r>
            <a:r>
              <a:rPr lang="ru-RU" sz="1500" dirty="0">
                <a:solidFill>
                  <a:prstClr val="black"/>
                </a:solidFill>
              </a:rPr>
              <a:t/>
            </a:r>
            <a:br>
              <a:rPr lang="ru-RU" sz="1500" dirty="0">
                <a:solidFill>
                  <a:prstClr val="black"/>
                </a:solidFill>
              </a:rPr>
            </a:br>
            <a:r>
              <a:rPr lang="ru-RU" sz="2100" dirty="0">
                <a:solidFill>
                  <a:prstClr val="black"/>
                </a:solidFill>
              </a:rPr>
              <a:t>Расписание подготовки выпускников к прохождению 2-го этапа </a:t>
            </a:r>
            <a:r>
              <a:rPr lang="ru-RU" sz="2100" dirty="0" smtClean="0">
                <a:solidFill>
                  <a:prstClr val="black"/>
                </a:solidFill>
              </a:rPr>
              <a:t>ПАС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97557"/>
              </p:ext>
            </p:extLst>
          </p:nvPr>
        </p:nvGraphicFramePr>
        <p:xfrm>
          <a:off x="1835696" y="2060848"/>
          <a:ext cx="6096000" cy="433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Круговые тренировки (все станции)</a:t>
                      </a:r>
                      <a:endParaRPr lang="ru-RU" sz="1400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Группа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17.04.2024</a:t>
                      </a:r>
                    </a:p>
                  </a:txBody>
                  <a:tcPr/>
                </a:tc>
              </a:tr>
              <a:tr h="246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601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602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377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10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196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1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14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</a:rPr>
              <a:t>Стоматологический факультет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prstClr val="black"/>
                </a:solidFill>
              </a:rPr>
              <a:t>График занятий по освоению практических навыков студентами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12882"/>
              </p:ext>
            </p:extLst>
          </p:nvPr>
        </p:nvGraphicFramePr>
        <p:xfrm>
          <a:off x="543495" y="2204864"/>
          <a:ext cx="8229601" cy="4096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27"/>
                <a:gridCol w="722785"/>
                <a:gridCol w="682996"/>
                <a:gridCol w="4709992"/>
                <a:gridCol w="1505801"/>
              </a:tblGrid>
              <a:tr h="206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Станция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Кафедра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rgbClr val="E12B2B"/>
                    </a:solidFill>
                  </a:tcPr>
                </a:tc>
              </a:tr>
              <a:tr h="206072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Терапевтической стоматологии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Орешкин И. 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22.02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Ортопедической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Чижов Ю.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Хирургической стоматологии и ЧЛХ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Детской стоматологии и ортодонтии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Бриль Е.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468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12.30- 14.30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Мобилизационной подготовки здравоохранения, медицины катастроф и скорой помощи с курсом ПО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Штегман О.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Детской стоматологии и ортодонтии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Бриль Е.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Ортопедической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Чижов Ю.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</a:tr>
              <a:tr h="20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</a:tr>
              <a:tr h="47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27.05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12.30- 14.30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Мобилизационной подготовки здравоохранения, медицины катастроф и скорой помощи с курсом ПО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Штегман</a:t>
                      </a:r>
                      <a:r>
                        <a:rPr lang="ru-RU" sz="1200" dirty="0">
                          <a:effectLst/>
                        </a:rPr>
                        <a:t> О. 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15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</a:rPr>
              <a:t>Стоматологический факультет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prstClr val="black"/>
                </a:solidFill>
              </a:rPr>
              <a:t>График занятий по освоению практических навыков студентами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29959"/>
              </p:ext>
            </p:extLst>
          </p:nvPr>
        </p:nvGraphicFramePr>
        <p:xfrm>
          <a:off x="561637" y="2204864"/>
          <a:ext cx="8258835" cy="4271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263"/>
                <a:gridCol w="721877"/>
                <a:gridCol w="691882"/>
                <a:gridCol w="4694328"/>
                <a:gridCol w="1543485"/>
              </a:tblGrid>
              <a:tr h="22913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26.02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Ортопедической стоматологии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Чижов Ю. В.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Орешкин И. 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Орешкин И. 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29.03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Орешкин И. 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Детской стоматологии и ортодонтии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Бриль Е. 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555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12.30- 14.30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Мобилизационной подготовки здравоохранения, медицины катастроф и скорой помощи с курсом ПО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Штегман О.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Детской стоматологии и ортодонтии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Бриль Е.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Майгуров А.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Майгуров А.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Майгуров А.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508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23.05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12.30- 14.30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Мобилизационной подготовки здравоохранения, медицины катастроф и скорой помощи с курсом ПО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Штегман</a:t>
                      </a:r>
                      <a:r>
                        <a:rPr lang="ru-RU" sz="1200" dirty="0">
                          <a:effectLst/>
                        </a:rPr>
                        <a:t> О. 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Ортопедической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Чижов Ю. 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16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</a:rPr>
              <a:t>Стоматологический факультет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prstClr val="black"/>
                </a:solidFill>
              </a:rPr>
              <a:t>График занятий по освоению практических навыков студентами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55072"/>
              </p:ext>
            </p:extLst>
          </p:nvPr>
        </p:nvGraphicFramePr>
        <p:xfrm>
          <a:off x="679048" y="2348880"/>
          <a:ext cx="8101483" cy="3972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561"/>
                <a:gridCol w="866644"/>
                <a:gridCol w="720080"/>
                <a:gridCol w="4433839"/>
                <a:gridCol w="1482359"/>
              </a:tblGrid>
              <a:tr h="22314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21.02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Терапевтической стоматологии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Майгуров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А. 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Терапевтической стоматологии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Майгуров</a:t>
                      </a:r>
                      <a:r>
                        <a:rPr lang="ru-RU" sz="1200" dirty="0">
                          <a:effectLst/>
                        </a:rPr>
                        <a:t> А. 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06.03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Майгуров А.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Ортопедической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Чижов Ю.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389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27.05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12.30- 14.30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Мобилизационной подготовки здравоохранения, медицины катастроф и скорой помощи с курсом ПО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Штегман О.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Детской стоматологии и ортодонтии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Бриль Е.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Майгуров А.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Майгуров А.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Майгуров А.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Махнач С.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Ортопедической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Чижов Ю.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Детской стоматологии и ортодонтии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Бриль Е.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42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23.05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12.30- 14.30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Мобилизационной подготовки здравоохранения, медицины катастроф и скорой помощи с курсом ПО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Штегман</a:t>
                      </a:r>
                      <a:r>
                        <a:rPr lang="ru-RU" sz="1200" dirty="0">
                          <a:effectLst/>
                        </a:rPr>
                        <a:t> О. 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3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17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</a:rPr>
              <a:t>Стоматологический факультет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prstClr val="black"/>
                </a:solidFill>
              </a:rPr>
              <a:t>График занятий по освоению практических навыков студентами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4411"/>
              </p:ext>
            </p:extLst>
          </p:nvPr>
        </p:nvGraphicFramePr>
        <p:xfrm>
          <a:off x="457200" y="2811621"/>
          <a:ext cx="8229601" cy="2102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27"/>
                <a:gridCol w="722785"/>
                <a:gridCol w="767764"/>
                <a:gridCol w="4625224"/>
                <a:gridCol w="1505801"/>
              </a:tblGrid>
              <a:tr h="20998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21.02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Ортопедической стоматологии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Чижов Ю. В.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</a:tr>
              <a:tr h="20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Хирургической стоматологии и ЧЛХ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</a:tr>
              <a:tr h="20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22.03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Детской стоматологии и ортодонтии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Бриль Е.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</a:tr>
              <a:tr h="20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20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Терапевтической стоматологии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Орешкин И.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  <a:tr h="629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12.30- 14.30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Мобилизационной подготовки здравоохранения, медицины катастроф и скорой помощи с курсом ПО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Штегман</a:t>
                      </a:r>
                      <a:r>
                        <a:rPr lang="ru-RU" sz="1200" dirty="0">
                          <a:effectLst/>
                        </a:rPr>
                        <a:t> О. 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74" marR="684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2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18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90139" y="1099873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График тренировок ординаторов ОСК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82336"/>
              </p:ext>
            </p:extLst>
          </p:nvPr>
        </p:nvGraphicFramePr>
        <p:xfrm>
          <a:off x="2267744" y="2348880"/>
          <a:ext cx="5124232" cy="337596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08112"/>
                <a:gridCol w="720080"/>
                <a:gridCol w="1296144"/>
                <a:gridCol w="924526"/>
                <a:gridCol w="1175370"/>
              </a:tblGrid>
              <a:tr h="37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Наименов</a:t>
                      </a:r>
                      <a:r>
                        <a:rPr lang="ru-RU" sz="1200" dirty="0">
                          <a:effectLst/>
                        </a:rPr>
                        <a:t>. навыка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Отв. преподаватель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91040"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Экстренная медицинская помощь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r>
                        <a:rPr lang="en-US" sz="1200">
                          <a:effectLst/>
                        </a:rPr>
                        <a:t>03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r>
                        <a:rPr lang="en-US" sz="1200">
                          <a:effectLst/>
                        </a:rPr>
                        <a:t>24</a:t>
                      </a:r>
                      <a:r>
                        <a:rPr lang="ru-RU" sz="1200">
                          <a:effectLst/>
                        </a:rPr>
                        <a:t> + 01.04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30.03.24 + 01.04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04.03.24 + 05.03.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08:30-11:30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Пелипецкая Е.Ю.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11.03.24 + 12.03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08:30-11:30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Пелипецкая Е.Ю.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18.03.24 + 19.03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08:30-11:30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Пелипецкая Е.Ю.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13.04.24 + 15.04.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20.04.24 + 22.04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06.04.24 + 08.04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04.05.24 + 06.05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27.04.24 + 29.04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18.05.24 + 20.05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11.05.24 + 13.05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25.05.24 + 27.05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92463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19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21915" y="1173083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График тренировок ординаторов ОСК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0900"/>
              </p:ext>
            </p:extLst>
          </p:nvPr>
        </p:nvGraphicFramePr>
        <p:xfrm>
          <a:off x="2022645" y="2420888"/>
          <a:ext cx="5124232" cy="315468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325219"/>
                <a:gridCol w="546989"/>
                <a:gridCol w="1008112"/>
                <a:gridCol w="1068542"/>
                <a:gridCol w="1175370"/>
              </a:tblGrid>
              <a:tr h="8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Наименов</a:t>
                      </a:r>
                      <a:r>
                        <a:rPr lang="ru-RU" sz="1200" dirty="0">
                          <a:effectLst/>
                        </a:rPr>
                        <a:t>. навыка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Отв. преподаватель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85396"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Коммуникативные навыки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01.03.24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Коновец</a:t>
                      </a:r>
                      <a:r>
                        <a:rPr lang="ru-RU" sz="1200" dirty="0">
                          <a:effectLst/>
                        </a:rPr>
                        <a:t> Л.Н.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01.03.24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15.03.24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22.03.24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29.03.24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05.04.24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r>
                        <a:rPr lang="ru-RU" sz="1200">
                          <a:effectLst/>
                        </a:rPr>
                        <a:t>:00-12:00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12.04.24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19.04.24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26.04.24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03.05.24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10.05.24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17.05.24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24.05.24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92463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30737" y="836924"/>
            <a:ext cx="8082533" cy="1456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FF0000"/>
                </a:solidFill>
              </a:rPr>
              <a:t>Лечебный факультет</a:t>
            </a:r>
          </a:p>
          <a:p>
            <a:r>
              <a:rPr lang="ru-RU" dirty="0"/>
              <a:t>График подготовки студентов 6-го курса к прохождению 2-го этапа ПАС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95941"/>
              </p:ext>
            </p:extLst>
          </p:nvPr>
        </p:nvGraphicFramePr>
        <p:xfrm>
          <a:off x="1524004" y="2465302"/>
          <a:ext cx="6096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Даты проведения тренировок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Станции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02.04.2024-04.04.2024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09.04.2024-11.04.2024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16.04.2024-18.04.2024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23.04.2024-25.04.2024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30.04.2024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14.05.2024-16.05.2024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21.05.2024-23.05.2024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28.05.2024-29.05.2024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Физикальное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обследование пациента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Диспансеризация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Внутривенная инфекция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Экстренная медицинская помощь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Базовая сердечно-легочная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реанимация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Сбор жалоб и анамнеза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0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136791" y="948455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20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69839" y="1248410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График тренировок ординаторов ОСК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10875"/>
              </p:ext>
            </p:extLst>
          </p:nvPr>
        </p:nvGraphicFramePr>
        <p:xfrm>
          <a:off x="2174825" y="2450701"/>
          <a:ext cx="5124232" cy="320640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296144"/>
                <a:gridCol w="576064"/>
                <a:gridCol w="1224136"/>
                <a:gridCol w="852518"/>
                <a:gridCol w="1175370"/>
              </a:tblGrid>
              <a:tr h="8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Наименов</a:t>
                      </a:r>
                      <a:r>
                        <a:rPr lang="ru-RU" sz="1200" dirty="0">
                          <a:effectLst/>
                        </a:rPr>
                        <a:t>. навыка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Отв. преподаватель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85396"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Базовая сердечно-легочная реанимация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02.03.24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Джабраилов </a:t>
                      </a:r>
                      <a:r>
                        <a:rPr lang="ru-RU" sz="1200" dirty="0">
                          <a:effectLst/>
                        </a:rPr>
                        <a:t>Д.У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27846" marR="27846" marT="0" marB="0"/>
                </a:tc>
              </a:tr>
              <a:tr h="203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02.03.24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Джабраилов Д.У.</a:t>
                      </a:r>
                    </a:p>
                  </a:txBody>
                  <a:tcPr marL="27846" marR="27846" marT="0" marB="0"/>
                </a:tc>
              </a:tr>
              <a:tr h="262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16.03.24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/>
                </a:tc>
              </a:tr>
              <a:tr h="91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23.03.24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/>
                </a:tc>
              </a:tr>
              <a:tr h="183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30.03.24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/>
                </a:tc>
              </a:tr>
              <a:tr h="12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06.04.24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>
                    <a:noFill/>
                  </a:tcPr>
                </a:tc>
              </a:tr>
              <a:tr h="201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13.04.24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/>
                </a:tc>
              </a:tr>
              <a:tr h="19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20.04.24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>
                    <a:noFill/>
                  </a:tcPr>
                </a:tc>
              </a:tr>
              <a:tr h="19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27.04.24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</a:tr>
              <a:tr h="7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04.05.24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>
                    <a:noFill/>
                  </a:tcPr>
                </a:tc>
              </a:tr>
              <a:tr h="9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11.05.24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Джабраилов Д.У.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46" marR="27846" marT="0" marB="0">
                    <a:solidFill>
                      <a:srgbClr val="CAD0E4"/>
                    </a:solidFill>
                  </a:tcPr>
                </a:tc>
              </a:tr>
              <a:tr h="147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18.05.24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Хотов</a:t>
                      </a:r>
                      <a:r>
                        <a:rPr lang="ru-RU" sz="1200" dirty="0" smtClean="0">
                          <a:effectLst/>
                        </a:rPr>
                        <a:t> Д.С.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</a:tr>
              <a:tr h="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31.05.24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:00-12:00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Джабраилов Д.У.</a:t>
                      </a:r>
                    </a:p>
                  </a:txBody>
                  <a:tcPr marL="27846" marR="2784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92463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21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93923" y="658281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u="sng" dirty="0" err="1" smtClean="0">
                <a:solidFill>
                  <a:srgbClr val="FF0000"/>
                </a:solidFill>
              </a:rPr>
              <a:t>Недооснащенность</a:t>
            </a:r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sz="3600" b="1" u="sng" dirty="0">
                <a:solidFill>
                  <a:srgbClr val="FF0000"/>
                </a:solidFill>
              </a:rPr>
              <a:t>кафедры оргтехникой: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072933"/>
              </p:ext>
            </p:extLst>
          </p:nvPr>
        </p:nvGraphicFramePr>
        <p:xfrm>
          <a:off x="469961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092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68399" y="983252"/>
            <a:ext cx="9007209" cy="586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22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93922" y="1124744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u="sng" dirty="0" smtClean="0">
                <a:solidFill>
                  <a:srgbClr val="FF0000"/>
                </a:solidFill>
              </a:rPr>
              <a:t>Нехватка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симуляционных</a:t>
            </a:r>
            <a:r>
              <a:rPr lang="ru-RU" sz="3600" b="1" u="sng" dirty="0" smtClean="0">
                <a:solidFill>
                  <a:srgbClr val="FF0000"/>
                </a:solidFill>
              </a:rPr>
              <a:t> пациентов: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77072"/>
              </p:ext>
            </p:extLst>
          </p:nvPr>
        </p:nvGraphicFramePr>
        <p:xfrm>
          <a:off x="520389" y="130111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27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1122331" y="-1122339"/>
            <a:ext cx="6899331" cy="9144006"/>
          </a:xfrm>
          <a:prstGeom prst="rect">
            <a:avLst/>
          </a:prstGeom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314459" y="2918848"/>
            <a:ext cx="8829542" cy="3980483"/>
            <a:chOff x="419278" y="2918846"/>
            <a:chExt cx="11772723" cy="398048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8A6AD1D5-4FCE-4435-BD23-0C88F5794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5297" b="44482"/>
            <a:stretch/>
          </p:blipFill>
          <p:spPr>
            <a:xfrm>
              <a:off x="1839133" y="2918846"/>
              <a:ext cx="10352868" cy="398048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4FCA8CA-0A2C-4CD6-9CC1-765323BC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78" y="5302929"/>
              <a:ext cx="4514400" cy="1147174"/>
            </a:xfrm>
            <a:prstGeom prst="rect">
              <a:avLst/>
            </a:prstGeom>
          </p:spPr>
        </p:pic>
        <p:sp>
          <p:nvSpPr>
            <p:cNvPr id="28" name="Подзаголовок 2">
              <a:extLst>
                <a:ext uri="{FF2B5EF4-FFF2-40B4-BE49-F238E27FC236}">
                  <a16:creationId xmlns:a16="http://schemas.microsoft.com/office/drawing/2014/main" xmlns="" id="{60F77279-DD59-4D86-861E-48ECD781AF13}"/>
                </a:ext>
              </a:extLst>
            </p:cNvPr>
            <p:cNvSpPr txBox="1">
              <a:spLocks/>
            </p:cNvSpPr>
            <p:nvPr/>
          </p:nvSpPr>
          <p:spPr>
            <a:xfrm>
              <a:off x="7920204" y="5406725"/>
              <a:ext cx="4214528" cy="1451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НОВАЯ СТУПЕНЬ</a:t>
              </a:r>
              <a:b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ПРОФЕССИОНАЛЬНОГО </a:t>
              </a:r>
              <a:b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162562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Bad Script" pitchFamily="2" charset="0"/>
              </a:rPr>
              <a:t>Благодарю за внимание! </a:t>
            </a:r>
            <a:endParaRPr lang="ru-RU" sz="3600" b="1" dirty="0" smtClean="0">
              <a:solidFill>
                <a:schemeClr val="bg1"/>
              </a:solidFill>
              <a:latin typeface="Bad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30737" y="836924"/>
            <a:ext cx="8082533" cy="1456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FF0000"/>
                </a:solidFill>
              </a:rPr>
              <a:t>Лечебный факультет</a:t>
            </a:r>
          </a:p>
          <a:p>
            <a:r>
              <a:rPr lang="ru-RU" dirty="0">
                <a:solidFill>
                  <a:prstClr val="black"/>
                </a:solidFill>
              </a:rPr>
              <a:t>Расписание подготовки студентов 6-го курса к прохождению 2-го этапа </a:t>
            </a:r>
            <a:r>
              <a:rPr lang="ru-RU" dirty="0" smtClean="0">
                <a:solidFill>
                  <a:prstClr val="black"/>
                </a:solidFill>
              </a:rPr>
              <a:t>ПАС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6099"/>
              </p:ext>
            </p:extLst>
          </p:nvPr>
        </p:nvGraphicFramePr>
        <p:xfrm>
          <a:off x="1907704" y="2180032"/>
          <a:ext cx="5496272" cy="461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</a:tblGrid>
              <a:tr h="283938">
                <a:tc gridSpan="8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02.04.2024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Группа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Дисп-ия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Физ.обсл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В/в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Группа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ЭМП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СЖиА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БСЛР</a:t>
                      </a:r>
                      <a:endParaRPr lang="ru-RU" sz="900" b="1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09:00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8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03.04.2024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Группа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Дисп-ия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Физ.обсл</a:t>
                      </a:r>
                      <a:r>
                        <a:rPr lang="ru-RU" sz="800" b="1" dirty="0" smtClean="0"/>
                        <a:t>.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В/в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Группа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ЭМП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СЖиА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БСЛР</a:t>
                      </a:r>
                      <a:endParaRPr lang="ru-RU" sz="800" b="1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604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611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605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612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606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607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601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608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602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609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603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8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30737" y="836924"/>
            <a:ext cx="8082533" cy="1456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FF0000"/>
                </a:solidFill>
              </a:rPr>
              <a:t>Лечебный факультет</a:t>
            </a:r>
          </a:p>
          <a:p>
            <a:r>
              <a:rPr lang="ru-RU" dirty="0">
                <a:solidFill>
                  <a:prstClr val="black"/>
                </a:solidFill>
              </a:rPr>
              <a:t>Расписание подготовки студентов 6-го курса к прохождению 2-го этапа </a:t>
            </a:r>
            <a:r>
              <a:rPr lang="ru-RU" dirty="0" smtClean="0">
                <a:solidFill>
                  <a:prstClr val="black"/>
                </a:solidFill>
              </a:rPr>
              <a:t>ПАС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51579"/>
              </p:ext>
            </p:extLst>
          </p:nvPr>
        </p:nvGraphicFramePr>
        <p:xfrm>
          <a:off x="1907704" y="2180032"/>
          <a:ext cx="5496272" cy="461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</a:tblGrid>
              <a:tr h="283938">
                <a:tc gridSpan="8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Группа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Дисп-ия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Физ.обсл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В/в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Группа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ЭМП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СЖиА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БСЛР</a:t>
                      </a:r>
                      <a:endParaRPr lang="ru-RU" sz="900" b="1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613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619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614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615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621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616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622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617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623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618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8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Группа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Дисп-ия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Физ.обсл</a:t>
                      </a:r>
                      <a:r>
                        <a:rPr lang="ru-RU" sz="800" b="1" dirty="0" smtClean="0"/>
                        <a:t>.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В/в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Группа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ЭМП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СЖиА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БСЛР</a:t>
                      </a:r>
                      <a:endParaRPr lang="ru-RU" sz="800" b="1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622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616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623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617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618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619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613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621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615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30737" y="836924"/>
            <a:ext cx="8082533" cy="1456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FF0000"/>
                </a:solidFill>
              </a:rPr>
              <a:t>Лечебный факультет</a:t>
            </a:r>
          </a:p>
          <a:p>
            <a:r>
              <a:rPr lang="ru-RU" dirty="0">
                <a:solidFill>
                  <a:prstClr val="black"/>
                </a:solidFill>
              </a:rPr>
              <a:t>Расписание подготовки студентов 6-го курса к прохождению 2-го этапа </a:t>
            </a:r>
            <a:r>
              <a:rPr lang="ru-RU" dirty="0" smtClean="0">
                <a:solidFill>
                  <a:prstClr val="black"/>
                </a:solidFill>
              </a:rPr>
              <a:t>ПАС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38506"/>
              </p:ext>
            </p:extLst>
          </p:nvPr>
        </p:nvGraphicFramePr>
        <p:xfrm>
          <a:off x="1907704" y="2293040"/>
          <a:ext cx="5496272" cy="404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</a:tblGrid>
              <a:tr h="283938">
                <a:tc gridSpan="8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Группа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Дисп-ия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Физ.обсл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В/в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Группа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ЭМП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СЖиА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БСЛР</a:t>
                      </a:r>
                      <a:endParaRPr lang="ru-RU" sz="900" b="1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625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9:00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10:00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11:00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630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9:00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10:00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11:00</a:t>
                      </a: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626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10:00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11:00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 9:00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631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10:00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11:00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 9:00</a:t>
                      </a: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627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11:00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9:00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10:00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632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11:00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9:00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10:00</a:t>
                      </a: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628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12:00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13:00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14:00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633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12:00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13:00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14:00</a:t>
                      </a: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629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14:00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12:00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13:00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634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14:00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SimSun"/>
                        </a:rPr>
                        <a:t>12:00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SimSun"/>
                        </a:rPr>
                        <a:t>13:00</a:t>
                      </a:r>
                    </a:p>
                  </a:txBody>
                  <a:tcPr marL="68580" marR="68580" marT="0" marB="0" anchor="ctr"/>
                </a:tc>
              </a:tr>
              <a:tr h="283938">
                <a:tc gridSpan="8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Группа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Дисп-ия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Физ.обсл</a:t>
                      </a:r>
                      <a:r>
                        <a:rPr lang="ru-RU" sz="800" b="1" dirty="0" smtClean="0"/>
                        <a:t>.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В/в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Группа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ЭМП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/>
                        <a:t>СЖиА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БСЛР</a:t>
                      </a:r>
                      <a:endParaRPr lang="ru-RU" sz="800" b="1" dirty="0"/>
                    </a:p>
                  </a:txBody>
                  <a:tcPr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630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625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631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626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632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9:00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627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633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628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14:00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634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629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12:00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13:00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5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6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30737" y="836924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FF0000"/>
                </a:solidFill>
              </a:rPr>
              <a:t>Лечебный </a:t>
            </a:r>
            <a:r>
              <a:rPr lang="ru-RU" sz="4000" b="1" dirty="0" smtClean="0">
                <a:solidFill>
                  <a:srgbClr val="FF0000"/>
                </a:solidFill>
              </a:rPr>
              <a:t>факультет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54686"/>
              </p:ext>
            </p:extLst>
          </p:nvPr>
        </p:nvGraphicFramePr>
        <p:xfrm>
          <a:off x="1691680" y="1412776"/>
          <a:ext cx="6096000" cy="530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Круговые тренировки (все станции)</a:t>
                      </a:r>
                      <a:endParaRPr lang="ru-RU" sz="1400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Группа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14.05.2024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15.05.2024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16.05.2024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29.05.2024</a:t>
                      </a:r>
                      <a:endParaRPr lang="ru-RU" sz="1100" b="0" dirty="0"/>
                    </a:p>
                  </a:txBody>
                  <a:tcPr/>
                </a:tc>
              </a:tr>
              <a:tr h="246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601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08:30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602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09:30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10:30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11:30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12:30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377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13:30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10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14:30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08:30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196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09:30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10:30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11:30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12:30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13:30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189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14:30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</a:tr>
              <a:tr h="15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</a:rPr>
                        <a:t>08:30</a:t>
                      </a:r>
                      <a:endParaRPr lang="ru-RU" sz="11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SimSun"/>
                        </a:rPr>
                        <a:t>616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</a:rPr>
                        <a:t>09:30</a:t>
                      </a:r>
                      <a:endParaRPr lang="ru-RU" sz="11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175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SimSun"/>
                        </a:rPr>
                        <a:t>617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</a:rPr>
                        <a:t>10:30</a:t>
                      </a:r>
                      <a:endParaRPr lang="ru-RU" sz="11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0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>
                <a:solidFill>
                  <a:prstClr val="white"/>
                </a:solidFill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30737" y="836924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FF0000"/>
                </a:solidFill>
              </a:rPr>
              <a:t>Лечебный </a:t>
            </a:r>
            <a:r>
              <a:rPr lang="ru-RU" sz="4000" b="1" dirty="0" smtClean="0">
                <a:solidFill>
                  <a:srgbClr val="FF0000"/>
                </a:solidFill>
              </a:rPr>
              <a:t>факультет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64882"/>
              </p:ext>
            </p:extLst>
          </p:nvPr>
        </p:nvGraphicFramePr>
        <p:xfrm>
          <a:off x="1691680" y="1628800"/>
          <a:ext cx="6096000" cy="458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31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Круговые тренировки (все станции)</a:t>
                      </a:r>
                      <a:endParaRPr lang="ru-RU" sz="1400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Группа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14.05.2024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15.05.2024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28.05.2024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24.04.2024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16.05.2024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29.05.2024</a:t>
                      </a:r>
                      <a:endParaRPr lang="ru-RU" sz="1100" b="0" dirty="0"/>
                    </a:p>
                  </a:txBody>
                  <a:tcPr/>
                </a:tc>
              </a:tr>
              <a:tr h="24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618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11:30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619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12:30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13:30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190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621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14:30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17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622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08:30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7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623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09:30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10:30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625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11:30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6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626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12:30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627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13:30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628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14:30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6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629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08:30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09:30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0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631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10:30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632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11:30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0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633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12:30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17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634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</a:rPr>
                        <a:t>13:30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2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5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8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Педиатрический факультет</a:t>
            </a:r>
            <a: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100" dirty="0">
                <a:solidFill>
                  <a:prstClr val="black"/>
                </a:solidFill>
                <a:ea typeface="+mj-ea"/>
                <a:cs typeface="+mj-cs"/>
              </a:rPr>
              <a:t>Расписание подготовки выпускников к прохождению 2-го этапа </a:t>
            </a:r>
            <a:r>
              <a:rPr lang="ru-RU" sz="2100" dirty="0" smtClean="0">
                <a:solidFill>
                  <a:prstClr val="black"/>
                </a:solidFill>
                <a:ea typeface="+mj-ea"/>
                <a:cs typeface="+mj-cs"/>
              </a:rPr>
              <a:t>ПАС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56244"/>
              </p:ext>
            </p:extLst>
          </p:nvPr>
        </p:nvGraphicFramePr>
        <p:xfrm>
          <a:off x="2211328" y="2132856"/>
          <a:ext cx="5115107" cy="339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34"/>
                <a:gridCol w="116840"/>
                <a:gridCol w="420510"/>
                <a:gridCol w="128176"/>
                <a:gridCol w="558858"/>
                <a:gridCol w="564232"/>
                <a:gridCol w="743585"/>
                <a:gridCol w="120511"/>
                <a:gridCol w="401293"/>
                <a:gridCol w="102763"/>
                <a:gridCol w="584271"/>
                <a:gridCol w="687034"/>
              </a:tblGrid>
              <a:tr h="28393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9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SimSun"/>
                          <a:cs typeface="Times New Roman"/>
                        </a:rPr>
                        <a:t>Группа</a:t>
                      </a:r>
                      <a:endParaRPr lang="ru-RU" sz="9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</a:rPr>
                        <a:t>601 </a:t>
                      </a:r>
                      <a:r>
                        <a:rPr lang="ru-RU" sz="80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ru-RU" sz="800" dirty="0">
                          <a:effectLst/>
                          <a:latin typeface="+mj-lt"/>
                        </a:rPr>
                        <a:t>11 чел.)</a:t>
                      </a:r>
                      <a:endParaRPr lang="ru-RU" sz="1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603</a:t>
                      </a:r>
                      <a:r>
                        <a:rPr lang="ru-RU" sz="800" dirty="0">
                          <a:effectLst/>
                          <a:latin typeface="+mj-lt"/>
                        </a:rPr>
                        <a:t> (3 чел)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605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</a:rPr>
                        <a:t>602 </a:t>
                      </a:r>
                      <a:r>
                        <a:rPr lang="ru-RU" sz="80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ru-RU" sz="800" dirty="0">
                          <a:effectLst/>
                          <a:latin typeface="+mj-lt"/>
                        </a:rPr>
                        <a:t>12 чел.)</a:t>
                      </a:r>
                      <a:endParaRPr lang="ru-RU" sz="1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611 </a:t>
                      </a:r>
                      <a:r>
                        <a:rPr lang="ru-RU" sz="800" dirty="0">
                          <a:effectLst/>
                          <a:latin typeface="+mj-lt"/>
                        </a:rPr>
                        <a:t>(</a:t>
                      </a:r>
                      <a:r>
                        <a:rPr lang="ru-RU" sz="800" dirty="0" smtClean="0">
                          <a:effectLst/>
                          <a:latin typeface="+mj-lt"/>
                        </a:rPr>
                        <a:t>2 чел</a:t>
                      </a:r>
                      <a:r>
                        <a:rPr lang="ru-RU" sz="800" dirty="0">
                          <a:effectLst/>
                          <a:latin typeface="+mj-lt"/>
                        </a:rPr>
                        <a:t>.)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606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</a:rPr>
                        <a:t>604</a:t>
                      </a: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+mj-lt"/>
                        </a:rPr>
                        <a:t>(10 </a:t>
                      </a:r>
                      <a:r>
                        <a:rPr lang="ru-RU" sz="800" dirty="0">
                          <a:effectLst/>
                          <a:latin typeface="+mj-lt"/>
                        </a:rPr>
                        <a:t>чел)</a:t>
                      </a:r>
                      <a:endParaRPr lang="ru-RU" sz="1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603 </a:t>
                      </a:r>
                      <a:r>
                        <a:rPr lang="ru-RU" sz="800" dirty="0">
                          <a:effectLst/>
                          <a:latin typeface="+mj-lt"/>
                        </a:rPr>
                        <a:t>(4 чел.)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607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1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5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Группа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605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601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603 (3 чел)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606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(1 2чел.)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602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611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( 2чел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607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(10 чел)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603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(4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5" y="932723"/>
            <a:ext cx="9144000" cy="591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195956" y="-4221927"/>
            <a:ext cx="752097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84"/>
            <a:ext cx="1940545" cy="65749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68629"/>
            <a:ext cx="0" cy="657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9" y="68627"/>
            <a:ext cx="668365" cy="913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prstClr val="white"/>
                </a:solidFill>
                <a:cs typeface="Arial" panose="020B0604020202020204" pitchFamily="34" charset="0"/>
              </a:rPr>
              <a:t>9</a:t>
            </a:r>
            <a:endParaRPr lang="ru-RU" sz="3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5061182"/>
            <a:ext cx="1815654" cy="1788655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43495" y="983252"/>
            <a:ext cx="8082533" cy="647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Педиатрический факультет</a:t>
            </a:r>
            <a: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100" dirty="0">
                <a:solidFill>
                  <a:prstClr val="black"/>
                </a:solidFill>
                <a:ea typeface="+mj-ea"/>
                <a:cs typeface="+mj-cs"/>
              </a:rPr>
              <a:t>Расписание подготовки выпускников к прохождению 2-го этапа </a:t>
            </a:r>
            <a:r>
              <a:rPr lang="ru-RU" sz="2100" dirty="0" smtClean="0">
                <a:solidFill>
                  <a:prstClr val="black"/>
                </a:solidFill>
                <a:ea typeface="+mj-ea"/>
                <a:cs typeface="+mj-cs"/>
              </a:rPr>
              <a:t>ПАС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1564982"/>
            <a:ext cx="842493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7978"/>
              </p:ext>
            </p:extLst>
          </p:nvPr>
        </p:nvGraphicFramePr>
        <p:xfrm>
          <a:off x="2211328" y="2132856"/>
          <a:ext cx="5115107" cy="387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74"/>
                <a:gridCol w="548686"/>
                <a:gridCol w="558858"/>
                <a:gridCol w="564232"/>
                <a:gridCol w="743585"/>
                <a:gridCol w="120511"/>
                <a:gridCol w="401293"/>
                <a:gridCol w="102763"/>
                <a:gridCol w="584271"/>
                <a:gridCol w="687034"/>
              </a:tblGrid>
              <a:tr h="28393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11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2B2B"/>
                    </a:solidFill>
                  </a:tcPr>
                </a:tc>
              </a:tr>
              <a:tr h="28393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SimSun"/>
                          <a:cs typeface="Times New Roman"/>
                        </a:rPr>
                        <a:t>Группа</a:t>
                      </a:r>
                      <a:endParaRPr lang="ru-RU" sz="9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608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(2чел.)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611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 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609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(2чел.)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612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 чел.)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 (3 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 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610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(2чел.)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613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.04.2024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2B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5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Группа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ПОР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ФОП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НМП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Группа  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ЭМП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Комм.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СЛР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611 </a:t>
                      </a:r>
                      <a:r>
                        <a:rPr lang="ru-RU" sz="800" dirty="0">
                          <a:effectLst/>
                        </a:rPr>
                        <a:t>(</a:t>
                      </a:r>
                      <a:r>
                        <a:rPr lang="ru-RU" sz="800" dirty="0" smtClean="0">
                          <a:effectLst/>
                        </a:rPr>
                        <a:t>12 чел.)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9" marR="55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608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(2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612 </a:t>
                      </a:r>
                      <a:r>
                        <a:rPr lang="ru-RU" sz="800" dirty="0">
                          <a:effectLst/>
                        </a:rPr>
                        <a:t>(</a:t>
                      </a:r>
                      <a:r>
                        <a:rPr lang="ru-RU" sz="800" dirty="0" smtClean="0">
                          <a:effectLst/>
                        </a:rPr>
                        <a:t>10 чел</a:t>
                      </a:r>
                      <a:r>
                        <a:rPr lang="ru-RU" sz="800" dirty="0">
                          <a:effectLst/>
                        </a:rPr>
                        <a:t>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614 </a:t>
                      </a:r>
                      <a:r>
                        <a:rPr lang="ru-RU" sz="800" dirty="0">
                          <a:effectLst/>
                        </a:rPr>
                        <a:t>(</a:t>
                      </a:r>
                      <a:r>
                        <a:rPr lang="ru-RU" sz="800" dirty="0" smtClean="0">
                          <a:effectLst/>
                        </a:rPr>
                        <a:t>3 чел</a:t>
                      </a:r>
                      <a:r>
                        <a:rPr lang="ru-RU" sz="800" dirty="0">
                          <a:effectLst/>
                        </a:rPr>
                        <a:t>.)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9" marR="55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609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(11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2 чел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613</a:t>
                      </a:r>
                      <a:r>
                        <a:rPr lang="ru-RU" sz="800" dirty="0">
                          <a:effectLst/>
                        </a:rPr>
                        <a:t> (</a:t>
                      </a:r>
                      <a:r>
                        <a:rPr lang="ru-RU" sz="800" dirty="0" smtClean="0">
                          <a:effectLst/>
                        </a:rPr>
                        <a:t>12 чел</a:t>
                      </a:r>
                      <a:r>
                        <a:rPr lang="ru-RU" sz="800" dirty="0">
                          <a:effectLst/>
                        </a:rPr>
                        <a:t>.)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9" marR="55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610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 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614 </a:t>
                      </a:r>
                      <a:r>
                        <a:rPr lang="ru-RU" sz="800" b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(2 </a:t>
                      </a:r>
                      <a:r>
                        <a:rPr lang="ru-RU" sz="8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чел.)</a:t>
                      </a:r>
                      <a:endParaRPr lang="ru-RU" sz="8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15:00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13:00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14:00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2322</Words>
  <Application>Microsoft Office PowerPoint</Application>
  <PresentationFormat>Экран (4:3)</PresentationFormat>
  <Paragraphs>1387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А. Левенец</dc:creator>
  <cp:lastModifiedBy>Елена А. Бабушкина</cp:lastModifiedBy>
  <cp:revision>63</cp:revision>
  <dcterms:created xsi:type="dcterms:W3CDTF">2024-03-07T02:29:16Z</dcterms:created>
  <dcterms:modified xsi:type="dcterms:W3CDTF">2024-03-25T09:58:53Z</dcterms:modified>
</cp:coreProperties>
</file>