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78" r:id="rId7"/>
    <p:sldId id="272" r:id="rId8"/>
    <p:sldId id="273" r:id="rId9"/>
    <p:sldId id="274" r:id="rId10"/>
    <p:sldId id="275" r:id="rId11"/>
    <p:sldId id="276" r:id="rId12"/>
    <p:sldId id="262" r:id="rId13"/>
    <p:sldId id="263" r:id="rId14"/>
    <p:sldId id="264" r:id="rId15"/>
    <p:sldId id="265" r:id="rId16"/>
    <p:sldId id="279" r:id="rId17"/>
    <p:sldId id="277" r:id="rId18"/>
    <p:sldId id="266" r:id="rId19"/>
    <p:sldId id="267" r:id="rId20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2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8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9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60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61" name="AutoShape 1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62" name="Rectangle 13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24475" cy="39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86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7738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0" y="0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65" name="Text Box 16"/>
          <p:cNvSpPr txBox="1">
            <a:spLocks noChangeArrowheads="1"/>
          </p:cNvSpPr>
          <p:nvPr/>
        </p:nvSpPr>
        <p:spPr bwMode="auto">
          <a:xfrm>
            <a:off x="4278313" y="0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0" y="10156825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607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0B1AEA6-6AF1-4C9F-BB31-CDE090E465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63B3C70-C990-4364-8EA2-22529FC37BFF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400" smtClean="0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866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1C1DC598-853E-4A3C-8268-2483B4501580}" type="slidenum">
              <a:rPr lang="ru-RU" altLang="ru-RU" sz="1400"/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400"/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C6817A60-991C-4B8D-A87D-B4ED394886C4}" type="slidenum">
              <a:rPr lang="ru-RU" altLang="ru-RU" sz="1400"/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400"/>
          </a:p>
        </p:txBody>
      </p:sp>
      <p:sp>
        <p:nvSpPr>
          <p:cNvPr id="410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2" name="Rectangle 4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34088" cy="47974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0D2C020-5B34-41D1-8ABF-91349903E1FC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ru-RU" altLang="ru-RU" sz="1400" smtClean="0"/>
          </a:p>
        </p:txBody>
      </p:sp>
      <p:sp>
        <p:nvSpPr>
          <p:cNvPr id="256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A37AF1E-FACD-4B0C-A73B-340FF8772CC1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ru-RU" altLang="ru-RU" sz="1400" smtClean="0"/>
          </a:p>
        </p:txBody>
      </p:sp>
      <p:sp>
        <p:nvSpPr>
          <p:cNvPr id="276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F24150-61BA-4D0C-895C-62014C376BE8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ru-RU" altLang="ru-RU" sz="1400" smtClean="0"/>
          </a:p>
        </p:txBody>
      </p:sp>
      <p:sp>
        <p:nvSpPr>
          <p:cNvPr id="296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D244EAC-D6F7-4D5E-9AF2-43B8D5A79ABE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ru-RU" altLang="ru-RU" sz="1400" smtClean="0"/>
          </a:p>
        </p:txBody>
      </p:sp>
      <p:sp>
        <p:nvSpPr>
          <p:cNvPr id="3277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8075" y="812800"/>
            <a:ext cx="5329238" cy="39957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35675" cy="47990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D99CA49-5377-4ED2-B116-F18330336E0C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ru-RU" altLang="ru-RU" sz="1400" smtClean="0"/>
          </a:p>
        </p:txBody>
      </p:sp>
      <p:sp>
        <p:nvSpPr>
          <p:cNvPr id="348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FB2396F-7259-4A0D-9D53-4BE63814FB25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ru-RU" altLang="ru-RU" sz="1400" smtClean="0"/>
          </a:p>
        </p:txBody>
      </p:sp>
      <p:sp>
        <p:nvSpPr>
          <p:cNvPr id="368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47CB48F-EA14-4B80-86D8-0F6FB198A1C3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400" smtClean="0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866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3429D562-A534-4520-A21B-F7EB474B9C48}" type="slidenum">
              <a:rPr lang="ru-RU" altLang="ru-RU" sz="1400"/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08965CD0-71D4-49A3-8650-A5E513FE0C84}" type="slidenum">
              <a:rPr lang="ru-RU" altLang="ru-RU" sz="1400"/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614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50" name="Rectangle 4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34088" cy="47974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F66C9AB-AB8C-4F2A-A250-4D418B2390E0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 sz="1400" smtClean="0"/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866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CD0CFA05-9FD9-4FC0-9D25-813AA9538B77}" type="slidenum">
              <a:rPr lang="ru-RU" altLang="ru-RU" sz="1400"/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8D7571E2-8519-4BD7-A75C-14FC6B2270CE}" type="slidenum">
              <a:rPr lang="ru-RU" altLang="ru-RU" sz="1400"/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819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08075" y="812800"/>
            <a:ext cx="5332413" cy="39989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8" name="Rectangle 4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34088" cy="47974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DFE7469-E4C8-4090-834F-82FD3282D22A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ru-RU" sz="1400" smtClean="0"/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866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0122FD9F-B668-421E-935F-81775018C396}" type="slidenum">
              <a:rPr lang="ru-RU" altLang="ru-RU" sz="1400"/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ru-RU" sz="1400"/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526FFB7A-DC50-48D1-8E6C-B76123A879D7}" type="slidenum">
              <a:rPr lang="ru-RU" altLang="ru-RU" sz="1400"/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ru-RU" sz="1400"/>
          </a:p>
        </p:txBody>
      </p:sp>
      <p:sp>
        <p:nvSpPr>
          <p:cNvPr id="1024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08075" y="812800"/>
            <a:ext cx="5332413" cy="39989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6" name="Rectangle 4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34088" cy="47974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9FC101-5473-4728-A41F-BD27C4676CE1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ru-RU" sz="1400" smtClean="0"/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866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FA818C43-E3EC-47E4-A64F-B206E25BDEBD}" type="slidenum">
              <a:rPr lang="ru-RU" altLang="ru-RU" sz="1400"/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ru-RU" sz="1400"/>
          </a:p>
        </p:txBody>
      </p:sp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C50D831C-5531-4189-B1F3-9AE945F6B071}" type="slidenum">
              <a:rPr lang="ru-RU" altLang="ru-RU" sz="1400"/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ru-RU" sz="1400"/>
          </a:p>
        </p:txBody>
      </p:sp>
      <p:sp>
        <p:nvSpPr>
          <p:cNvPr id="1229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08075" y="812800"/>
            <a:ext cx="5332413" cy="39989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4" name="Rectangle 4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34088" cy="47974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FB8CB60-CA48-4327-BFF4-0BA23111E0AF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ru-RU" altLang="ru-RU" sz="1400" smtClean="0"/>
          </a:p>
        </p:txBody>
      </p:sp>
      <p:sp>
        <p:nvSpPr>
          <p:cNvPr id="143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64B6784-88D8-45F4-8F43-CBD189775738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ru-RU" altLang="ru-RU" sz="1400" smtClean="0"/>
          </a:p>
        </p:txBody>
      </p:sp>
      <p:sp>
        <p:nvSpPr>
          <p:cNvPr id="163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8075" y="812800"/>
            <a:ext cx="5329238" cy="39957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35675" cy="47990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AE86AD9-B2FE-49B1-A953-A4470DC98BB6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ru-RU" altLang="ru-RU" sz="1400" smtClean="0"/>
          </a:p>
        </p:txBody>
      </p:sp>
      <p:sp>
        <p:nvSpPr>
          <p:cNvPr id="215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8075" y="812800"/>
            <a:ext cx="5329238" cy="39957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35675" cy="47990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61B8B3-9440-4E16-B1BA-E92870366934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ru-RU" altLang="ru-RU" sz="1400" smtClean="0"/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DA3FF-07F7-42DC-9129-CA8FB58D5A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4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60323-8226-4AEC-BB64-10EC0D0685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697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91388" y="301625"/>
            <a:ext cx="2262187" cy="6435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35750" cy="6435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EABD0-F73C-4812-B539-7EBDC70488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660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091C1-F7D6-4A6B-9CAF-0E9B07B1F9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969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692A5-83C8-4368-8058-EA5FB931D8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105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8175" cy="4968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3813" y="1768475"/>
            <a:ext cx="4449762" cy="4968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CBA31-7438-4886-9396-C40BFD5D5E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931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2D8E3-7A7F-47D5-AA28-EAFCBB00C0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911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20A33-9BE7-4BF1-99E6-A7FE442D82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803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A0390-E626-47E3-8883-00305D1479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848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7A6D-4C22-4C9E-893B-47E5DBFCCB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360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44972-BC37-495B-91F3-167C50D2E8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337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50337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0337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503238" y="6886575"/>
            <a:ext cx="233680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448050" y="6886575"/>
            <a:ext cx="318452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272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C7A8C9-79FE-4808-970D-4181FF7DC9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03913" cy="750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15900" y="2130425"/>
            <a:ext cx="964723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220788" y="2632075"/>
            <a:ext cx="8640762" cy="157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0280" rIns="90000" bIns="45000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ru-RU" altLang="ru-RU" sz="4200" b="1">
                <a:cs typeface="Times New Roman" panose="02020603050405020304" pitchFamily="18" charset="0"/>
              </a:rPr>
              <a:t>Современные педагогические технологии обучения в ВУЗе</a:t>
            </a:r>
          </a:p>
          <a:p>
            <a:pPr algn="ctr"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4200" b="1">
              <a:cs typeface="Times New Roman" panose="02020603050405020304" pitchFamily="18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7431088" y="4040188"/>
            <a:ext cx="2413000" cy="72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080" rIns="90000" bIns="45000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>
                <a:solidFill>
                  <a:srgbClr val="009900"/>
                </a:solidFill>
              </a:rPr>
              <a:t>Лекция</a:t>
            </a: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190500"/>
            <a:ext cx="1857375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60363" y="4824413"/>
            <a:ext cx="9504362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8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2800">
                <a:latin typeface="Calibri" panose="020F0502020204030204" pitchFamily="34" charset="0"/>
              </a:rPr>
              <a:t>для ординаторов 1-го года  обучения</a:t>
            </a:r>
          </a:p>
          <a:p>
            <a:pPr algn="r" eaLnBrk="1" hangingPunct="1">
              <a:lnSpc>
                <a:spcPct val="80000"/>
              </a:lnSpc>
              <a:spcAft>
                <a:spcPct val="0"/>
              </a:spcAft>
              <a:buClrTx/>
              <a:buFontTx/>
              <a:buNone/>
            </a:pPr>
            <a:endParaRPr lang="ru-RU" altLang="ru-RU" b="1">
              <a:latin typeface="Calibri" panose="020F0502020204030204" pitchFamily="34" charset="0"/>
            </a:endParaRPr>
          </a:p>
          <a:p>
            <a:pPr algn="r" eaLnBrk="1" hangingPunct="1">
              <a:lnSpc>
                <a:spcPct val="8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b="1">
                <a:latin typeface="Calibri" panose="020F0502020204030204" pitchFamily="34" charset="0"/>
              </a:rPr>
              <a:t>Лектор:</a:t>
            </a:r>
            <a:r>
              <a:rPr lang="ru-RU" altLang="ru-RU">
                <a:latin typeface="Calibri" panose="020F0502020204030204" pitchFamily="34" charset="0"/>
              </a:rPr>
              <a:t> доцент  </a:t>
            </a:r>
          </a:p>
          <a:p>
            <a:pPr algn="r" eaLnBrk="1" hangingPunct="1">
              <a:lnSpc>
                <a:spcPct val="8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>
                <a:latin typeface="Calibri" panose="020F0502020204030204" pitchFamily="34" charset="0"/>
              </a:rPr>
              <a:t>Гуров Виктор Александрович</a:t>
            </a: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457200" y="327025"/>
            <a:ext cx="6238875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ru-RU" altLang="ru-RU" sz="2200"/>
              <a:t>Кафедра педагогики и психологии</a:t>
            </a:r>
          </a:p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ru-RU" altLang="ru-RU" sz="2200"/>
              <a:t> с курсом ПО</a:t>
            </a: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3671888" y="6840538"/>
            <a:ext cx="29527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200" b="1"/>
              <a:t>Красноярск 2020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760413"/>
            <a:ext cx="9361487" cy="5956300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b="1" dirty="0"/>
              <a:t>Портфолио</a:t>
            </a:r>
            <a:endParaRPr lang="ru-RU" dirty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dirty="0"/>
              <a:t>Учебный, искусственный</a:t>
            </a:r>
            <a:r>
              <a:rPr lang="ru-RU" dirty="0" smtClean="0"/>
              <a:t>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dirty="0" smtClean="0"/>
              <a:t>Отбирают</a:t>
            </a:r>
            <a:r>
              <a:rPr lang="ru-RU" dirty="0"/>
              <a:t>, анализируют, оценивают</a:t>
            </a:r>
            <a:r>
              <a:rPr lang="ru-RU" dirty="0" smtClean="0"/>
              <a:t>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dirty="0" smtClean="0"/>
              <a:t>Форма </a:t>
            </a:r>
            <a:r>
              <a:rPr lang="ru-RU" dirty="0"/>
              <a:t>оценивания образовательных результатов</a:t>
            </a:r>
            <a:r>
              <a:rPr lang="ru-RU" dirty="0" smtClean="0"/>
              <a:t>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dirty="0" smtClean="0"/>
              <a:t>Деятельность.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endParaRPr lang="ru-RU" sz="800" dirty="0" smtClean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endParaRPr lang="ru-RU" sz="800" dirty="0"/>
          </a:p>
          <a:p>
            <a:pPr marL="0" indent="0">
              <a:spcAft>
                <a:spcPts val="600"/>
              </a:spcAft>
              <a:defRPr/>
            </a:pPr>
            <a:r>
              <a:rPr lang="ru-RU" b="1" dirty="0" smtClean="0"/>
              <a:t>1. Проект</a:t>
            </a:r>
            <a:endParaRPr lang="ru-RU" dirty="0"/>
          </a:p>
          <a:p>
            <a:pPr marL="0" indent="0">
              <a:spcAft>
                <a:spcPts val="600"/>
              </a:spcAft>
              <a:defRPr/>
            </a:pPr>
            <a:r>
              <a:rPr lang="ru-RU" dirty="0" smtClean="0"/>
              <a:t>2. Учебный</a:t>
            </a:r>
            <a:r>
              <a:rPr lang="ru-RU" dirty="0"/>
              <a:t>, социальный.</a:t>
            </a:r>
            <a:br>
              <a:rPr lang="ru-RU" dirty="0"/>
            </a:br>
            <a:r>
              <a:rPr lang="ru-RU" dirty="0" smtClean="0"/>
              <a:t>3. Задумал</a:t>
            </a:r>
            <a:r>
              <a:rPr lang="ru-RU" dirty="0"/>
              <a:t>, спланировал, выполнил.</a:t>
            </a:r>
            <a:br>
              <a:rPr lang="ru-RU" dirty="0"/>
            </a:br>
            <a:r>
              <a:rPr lang="ru-RU" dirty="0" smtClean="0"/>
              <a:t>4. «Обучение </a:t>
            </a:r>
            <a:r>
              <a:rPr lang="ru-RU" dirty="0"/>
              <a:t>посредством делания» Д. </a:t>
            </a:r>
            <a:r>
              <a:rPr lang="ru-RU" dirty="0" err="1"/>
              <a:t>Дьюи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5. Продукт </a:t>
            </a:r>
            <a:r>
              <a:rPr lang="ru-RU" dirty="0"/>
              <a:t>проекта.</a:t>
            </a:r>
          </a:p>
          <a:p>
            <a:pPr marL="0" indent="0">
              <a:spcAft>
                <a:spcPts val="600"/>
              </a:spcAft>
              <a:defRPr/>
            </a:pPr>
            <a:endParaRPr lang="ru-RU" dirty="0" smtClean="0"/>
          </a:p>
          <a:p>
            <a:pPr marL="0" indent="0">
              <a:spcAft>
                <a:spcPts val="600"/>
              </a:spcAft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00113" y="23813"/>
            <a:ext cx="8567737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ru-RU" altLang="ru-RU" b="1"/>
              <a:t>Примеры Синквейна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313" y="2987675"/>
            <a:ext cx="3262312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287338" y="242888"/>
            <a:ext cx="4535487" cy="3692525"/>
          </a:xfrm>
          <a:prstGeom prst="rect">
            <a:avLst/>
          </a:prstGeom>
          <a:noFill/>
          <a:ln w="360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 marL="215900" indent="-212725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200" b="1" smtClean="0">
                <a:solidFill>
                  <a:srgbClr val="000000"/>
                </a:solidFill>
              </a:rPr>
              <a:t>1. Метод Case-stady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200" smtClean="0">
                <a:solidFill>
                  <a:srgbClr val="000000"/>
                </a:solidFill>
              </a:rPr>
              <a:t>Определение метода 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200" smtClean="0">
                <a:solidFill>
                  <a:srgbClr val="000000"/>
                </a:solidFill>
              </a:rPr>
              <a:t>Предназначение 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200" smtClean="0">
                <a:solidFill>
                  <a:srgbClr val="000000"/>
                </a:solidFill>
              </a:rPr>
              <a:t>Принципы реализации кейс-метода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200" smtClean="0">
                <a:solidFill>
                  <a:srgbClr val="000000"/>
                </a:solidFill>
              </a:rPr>
              <a:t>Этапы реализации метода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200" smtClean="0">
                <a:solidFill>
                  <a:srgbClr val="000000"/>
                </a:solidFill>
              </a:rPr>
              <a:t>Правила работы с кейсом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200" smtClean="0">
                <a:solidFill>
                  <a:srgbClr val="000000"/>
                </a:solidFill>
              </a:rPr>
              <a:t>Оценка качества кейса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200" smtClean="0">
                <a:solidFill>
                  <a:srgbClr val="000000"/>
                </a:solidFill>
              </a:rPr>
              <a:t>Особенности оценивания деятельности студентов при использовании кейс-метода.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altLang="ru-RU" sz="2200" smtClean="0">
              <a:solidFill>
                <a:srgbClr val="000000"/>
              </a:solidFill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27650" y="304800"/>
            <a:ext cx="4535488" cy="3509963"/>
          </a:xfrm>
          <a:prstGeom prst="rect">
            <a:avLst/>
          </a:prstGeom>
          <a:noFill/>
          <a:ln w="360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 marL="215900" indent="-212725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200" b="1" smtClean="0">
                <a:solidFill>
                  <a:srgbClr val="000000"/>
                </a:solidFill>
              </a:rPr>
              <a:t>2. Технология контексного обучения (ТКО)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000" smtClean="0">
                <a:solidFill>
                  <a:srgbClr val="000000"/>
                </a:solidFill>
              </a:rPr>
              <a:t>Определение контекста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000" smtClean="0">
                <a:solidFill>
                  <a:srgbClr val="000000"/>
                </a:solidFill>
              </a:rPr>
              <a:t>Противоречия разрешаемые с помощью ТКО. Характеристика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000" smtClean="0">
                <a:solidFill>
                  <a:srgbClr val="000000"/>
                </a:solidFill>
              </a:rPr>
              <a:t>Сущность технологии контекстного обучения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000" smtClean="0">
                <a:solidFill>
                  <a:srgbClr val="000000"/>
                </a:solidFill>
              </a:rPr>
              <a:t>Требования к реализации ТКО 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000" smtClean="0">
                <a:solidFill>
                  <a:srgbClr val="000000"/>
                </a:solidFill>
              </a:rPr>
              <a:t>Формы и методы контекстного обучения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000" smtClean="0">
                <a:solidFill>
                  <a:srgbClr val="000000"/>
                </a:solidFill>
              </a:rPr>
              <a:t>Принципы контекстного обучения.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altLang="ru-RU" sz="2000" smtClean="0">
              <a:solidFill>
                <a:srgbClr val="000000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60363" y="4176713"/>
            <a:ext cx="4535487" cy="3240087"/>
          </a:xfrm>
          <a:prstGeom prst="rect">
            <a:avLst/>
          </a:prstGeom>
          <a:noFill/>
          <a:ln w="360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 marL="215900" indent="-212725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200" b="1" smtClean="0">
                <a:solidFill>
                  <a:srgbClr val="000000"/>
                </a:solidFill>
              </a:rPr>
              <a:t>3. Технология портфолио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200" smtClean="0">
                <a:solidFill>
                  <a:srgbClr val="000000"/>
                </a:solidFill>
              </a:rPr>
              <a:t>Определение и предназначение портфолио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200" smtClean="0">
                <a:solidFill>
                  <a:srgbClr val="000000"/>
                </a:solidFill>
              </a:rPr>
              <a:t>Использование портфолио в практике обучения 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200" smtClean="0">
                <a:solidFill>
                  <a:srgbClr val="000000"/>
                </a:solidFill>
              </a:rPr>
              <a:t>Типы портфолио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200" smtClean="0">
                <a:solidFill>
                  <a:srgbClr val="000000"/>
                </a:solidFill>
              </a:rPr>
              <a:t>Примерная структура портфолио.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200" smtClean="0">
                <a:solidFill>
                  <a:srgbClr val="000000"/>
                </a:solidFill>
              </a:rPr>
              <a:t>Процедура разработки портфолио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27650" y="4103688"/>
            <a:ext cx="4608513" cy="3198812"/>
          </a:xfrm>
          <a:prstGeom prst="rect">
            <a:avLst/>
          </a:prstGeom>
          <a:noFill/>
          <a:ln w="360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 marL="215900" indent="-212725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200" b="1" smtClean="0">
                <a:solidFill>
                  <a:srgbClr val="000000"/>
                </a:solidFill>
              </a:rPr>
              <a:t>4. Технология проектного обучения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100" smtClean="0">
                <a:solidFill>
                  <a:srgbClr val="000000"/>
                </a:solidFill>
              </a:rPr>
              <a:t>Особенности проектного метода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100" smtClean="0">
                <a:solidFill>
                  <a:srgbClr val="000000"/>
                </a:solidFill>
              </a:rPr>
              <a:t>Требования к использованию метода проектов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100" smtClean="0">
                <a:solidFill>
                  <a:srgbClr val="000000"/>
                </a:solidFill>
              </a:rPr>
              <a:t>Структура проекта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100" smtClean="0">
                <a:solidFill>
                  <a:srgbClr val="000000"/>
                </a:solidFill>
              </a:rPr>
              <a:t>Основные этапы выполнения проекта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100" smtClean="0">
                <a:solidFill>
                  <a:srgbClr val="000000"/>
                </a:solidFill>
              </a:rPr>
              <a:t>Типология учебных проектов</a:t>
            </a:r>
          </a:p>
          <a:p>
            <a:pPr marL="212725" indent="-20955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100" smtClean="0">
                <a:solidFill>
                  <a:srgbClr val="000000"/>
                </a:solidFill>
              </a:rPr>
              <a:t>Оценка выполненного проекта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576263" y="265113"/>
            <a:ext cx="9072562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FontTx/>
              <a:buNone/>
            </a:pPr>
            <a:r>
              <a:rPr lang="ru-RU" altLang="ru-RU" sz="3600">
                <a:solidFill>
                  <a:srgbClr val="000099"/>
                </a:solidFill>
              </a:rPr>
              <a:t>Кейс </a:t>
            </a:r>
            <a:r>
              <a:rPr lang="ru-RU" altLang="ru-RU" sz="4000">
                <a:solidFill>
                  <a:srgbClr val="000099"/>
                </a:solidFill>
              </a:rPr>
              <a:t>(</a:t>
            </a:r>
            <a:r>
              <a:rPr lang="en-US" altLang="ru-RU" sz="4000">
                <a:solidFill>
                  <a:srgbClr val="000099"/>
                </a:solidFill>
              </a:rPr>
              <a:t>case</a:t>
            </a:r>
            <a:r>
              <a:rPr lang="ru-RU" altLang="ru-RU" sz="4000">
                <a:solidFill>
                  <a:srgbClr val="000099"/>
                </a:solidFill>
              </a:rPr>
              <a:t> </a:t>
            </a:r>
            <a:r>
              <a:rPr lang="en-US" altLang="ru-RU" sz="4000">
                <a:solidFill>
                  <a:srgbClr val="000099"/>
                </a:solidFill>
              </a:rPr>
              <a:t>study)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503238" y="1008063"/>
            <a:ext cx="9575800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ru-RU"/>
              <a:t> </a:t>
            </a:r>
            <a:r>
              <a:rPr lang="ru-RU" altLang="ru-RU" sz="2800"/>
              <a:t>Комплект учебно-методических материалов для организации, часто, заочного / дистанционного обучения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800"/>
              <a:t>Метод анализа ситуаций </a:t>
            </a:r>
            <a:r>
              <a:rPr lang="ru-RU" altLang="ru-RU" sz="2600"/>
              <a:t>(лучших практик (</a:t>
            </a:r>
            <a:r>
              <a:rPr lang="en-US" altLang="ru-RU" sz="2600"/>
              <a:t>best practice))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503238" y="3067050"/>
            <a:ext cx="9072562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600" b="1" i="1">
                <a:solidFill>
                  <a:srgbClr val="1F497D"/>
                </a:solidFill>
                <a:cs typeface="Arial" panose="020B0604020202020204" pitchFamily="34" charset="0"/>
              </a:rPr>
              <a:t>Кейс </a:t>
            </a:r>
            <a:r>
              <a:rPr lang="ru-RU" altLang="ru-RU" sz="2600">
                <a:solidFill>
                  <a:srgbClr val="1F497D"/>
                </a:solidFill>
                <a:cs typeface="Arial" panose="020B0604020202020204" pitchFamily="34" charset="0"/>
              </a:rPr>
              <a:t>(от англ. «с</a:t>
            </a:r>
            <a:r>
              <a:rPr lang="en-US" altLang="ru-RU" sz="2600">
                <a:solidFill>
                  <a:srgbClr val="1F497D"/>
                </a:solidFill>
                <a:cs typeface="Arial" panose="020B0604020202020204" pitchFamily="34" charset="0"/>
              </a:rPr>
              <a:t>ase</a:t>
            </a:r>
            <a:r>
              <a:rPr lang="ru-RU" altLang="ru-RU" sz="2600">
                <a:solidFill>
                  <a:srgbClr val="1F497D"/>
                </a:solidFill>
                <a:cs typeface="Arial" panose="020B0604020202020204" pitchFamily="34" charset="0"/>
              </a:rPr>
              <a:t>» - случай, ситуация) – это описание конкретной реальной ситуации, предназначенной  для обучения учащихся анализу разных видов информации, ее обобщению, навыкам формулирования проблемы и выработки возможных вариантов её решения в соответствии с установленными критериями.</a:t>
            </a:r>
          </a:p>
          <a:p>
            <a:pPr eaLnBrk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600" b="1" i="1">
                <a:solidFill>
                  <a:srgbClr val="1F497D"/>
                </a:solidFill>
                <a:cs typeface="Arial" panose="020B0604020202020204" pitchFamily="34" charset="0"/>
              </a:rPr>
              <a:t>Кейсовая технология  </a:t>
            </a:r>
            <a:r>
              <a:rPr lang="ru-RU" altLang="ru-RU" sz="2600">
                <a:solidFill>
                  <a:srgbClr val="1F497D"/>
                </a:solidFill>
                <a:cs typeface="Arial" panose="020B0604020202020204" pitchFamily="34" charset="0"/>
              </a:rPr>
              <a:t>– это обучение действием.</a:t>
            </a:r>
          </a:p>
          <a:p>
            <a:pPr eaLnBrk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600" b="1" i="1">
                <a:solidFill>
                  <a:srgbClr val="1F497D"/>
                </a:solidFill>
                <a:cs typeface="Arial" panose="020B0604020202020204" pitchFamily="34" charset="0"/>
              </a:rPr>
              <a:t>Метод case-study</a:t>
            </a:r>
            <a:r>
              <a:rPr lang="ru-RU" altLang="ru-RU" sz="2600">
                <a:solidFill>
                  <a:srgbClr val="1F497D"/>
                </a:solidFill>
                <a:cs typeface="Arial" panose="020B0604020202020204" pitchFamily="34" charset="0"/>
              </a:rPr>
              <a:t>, или метод конкретных ситуаций - это метод активного проблемно-ситуационного анализа, основанный на обучении путем решения конкретных задач - ситуаций (решение кейсов).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503238" y="0"/>
            <a:ext cx="9072562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b="1">
                <a:solidFill>
                  <a:srgbClr val="000099"/>
                </a:solidFill>
                <a:cs typeface="Arial" panose="020B0604020202020204" pitchFamily="34" charset="0"/>
              </a:rPr>
              <a:t>Использование кейс-метода в образовании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503238" y="1635125"/>
            <a:ext cx="4454525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400" b="1" i="1">
                <a:solidFill>
                  <a:srgbClr val="1F497D"/>
                </a:solidFill>
                <a:cs typeface="Arial" panose="020B0604020202020204" pitchFamily="34" charset="0"/>
              </a:rPr>
              <a:t>Гарвардская школа (американская)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503238" y="2668588"/>
            <a:ext cx="4456112" cy="408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400">
                <a:solidFill>
                  <a:srgbClr val="1F497D"/>
                </a:solidFill>
                <a:cs typeface="Arial" panose="020B0604020202020204" pitchFamily="34" charset="0"/>
              </a:rPr>
              <a:t>обучение поиску единственно верного решения</a:t>
            </a:r>
          </a:p>
          <a:p>
            <a:pPr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400">
                <a:solidFill>
                  <a:srgbClr val="1F497D"/>
                </a:solidFill>
                <a:cs typeface="Arial" panose="020B0604020202020204" pitchFamily="34" charset="0"/>
              </a:rPr>
              <a:t>кейсы могут быть достаточно большие по объему (20-25 страниц, 8-10 иллюстраций)</a:t>
            </a:r>
          </a:p>
          <a:p>
            <a:pPr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400">
                <a:solidFill>
                  <a:srgbClr val="1F497D"/>
                </a:solidFill>
                <a:cs typeface="Arial" panose="020B0604020202020204" pitchFamily="34" charset="0"/>
              </a:rPr>
              <a:t>первый сборник кейсов в 1921 году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5122863" y="1716088"/>
            <a:ext cx="4456112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200" b="1" i="1">
                <a:solidFill>
                  <a:srgbClr val="1F497D"/>
                </a:solidFill>
                <a:cs typeface="Arial" panose="020B0604020202020204" pitchFamily="34" charset="0"/>
              </a:rPr>
              <a:t>Манчестерская школа (европейская)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5149850" y="2668588"/>
            <a:ext cx="4456113" cy="408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400">
                <a:solidFill>
                  <a:srgbClr val="1F497D"/>
                </a:solidFill>
                <a:cs typeface="Arial" panose="020B0604020202020204" pitchFamily="34" charset="0"/>
              </a:rPr>
              <a:t>многовариативность решения искомой проблемы</a:t>
            </a:r>
          </a:p>
          <a:p>
            <a:pPr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400">
                <a:solidFill>
                  <a:srgbClr val="1F497D"/>
                </a:solidFill>
                <a:cs typeface="Arial" panose="020B0604020202020204" pitchFamily="34" charset="0"/>
              </a:rPr>
              <a:t>кейсы небольшие по объему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0" y="7402513"/>
            <a:ext cx="10080625" cy="80962"/>
          </a:xfrm>
          <a:prstGeom prst="rect">
            <a:avLst/>
          </a:prstGeom>
          <a:solidFill>
            <a:srgbClr val="215968"/>
          </a:solidFill>
          <a:ln w="25560" cap="sq">
            <a:solidFill>
              <a:srgbClr val="2159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0" y="49213"/>
            <a:ext cx="10080625" cy="198437"/>
          </a:xfrm>
          <a:prstGeom prst="rect">
            <a:avLst/>
          </a:prstGeom>
          <a:solidFill>
            <a:srgbClr val="215968"/>
          </a:solidFill>
          <a:ln w="25560" cap="sq">
            <a:solidFill>
              <a:srgbClr val="2159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2562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b="1">
                <a:solidFill>
                  <a:srgbClr val="000066"/>
                </a:solidFill>
                <a:cs typeface="Arial" panose="020B0604020202020204" pitchFamily="34" charset="0"/>
              </a:rPr>
              <a:t>Идеи метода </a:t>
            </a:r>
            <a:r>
              <a:rPr lang="en-US" altLang="ru-RU" b="1">
                <a:solidFill>
                  <a:srgbClr val="000066"/>
                </a:solidFill>
                <a:cs typeface="Arial" panose="020B0604020202020204" pitchFamily="34" charset="0"/>
              </a:rPr>
              <a:t>case stady </a:t>
            </a:r>
            <a:r>
              <a:rPr lang="ru-RU" altLang="ru-RU" b="1">
                <a:solidFill>
                  <a:srgbClr val="000066"/>
                </a:solidFill>
                <a:cs typeface="Arial" panose="020B0604020202020204" pitchFamily="34" charset="0"/>
              </a:rPr>
              <a:t/>
            </a:r>
            <a:br>
              <a:rPr lang="ru-RU" altLang="ru-RU" b="1">
                <a:solidFill>
                  <a:srgbClr val="000066"/>
                </a:solidFill>
                <a:cs typeface="Arial" panose="020B0604020202020204" pitchFamily="34" charset="0"/>
              </a:rPr>
            </a:br>
            <a:r>
              <a:rPr lang="en-US" altLang="ru-RU" b="1">
                <a:solidFill>
                  <a:srgbClr val="000066"/>
                </a:solidFill>
                <a:cs typeface="Arial" panose="020B0604020202020204" pitchFamily="34" charset="0"/>
              </a:rPr>
              <a:t>(</a:t>
            </a:r>
            <a:r>
              <a:rPr lang="ru-RU" altLang="ru-RU" b="1">
                <a:solidFill>
                  <a:srgbClr val="000066"/>
                </a:solidFill>
                <a:cs typeface="Arial" panose="020B0604020202020204" pitchFamily="34" charset="0"/>
              </a:rPr>
              <a:t>метод ситуационного обучения)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503238" y="1763713"/>
            <a:ext cx="9072562" cy="498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600">
                <a:cs typeface="Arial" panose="020B0604020202020204" pitchFamily="34" charset="0"/>
              </a:rPr>
              <a:t>Предназначен для получения знаний по дисциплинам, где нет однозначного ответа на поставленные вопросы; получения множественных вариантов решений; получения не единственной, а многих истин и ориентацию в их проблемном поле.</a:t>
            </a:r>
          </a:p>
          <a:p>
            <a:pPr algn="just" eaLnBrk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600">
                <a:cs typeface="Arial" panose="020B0604020202020204" pitchFamily="34" charset="0"/>
              </a:rPr>
              <a:t>Упор в обучении переносится с овладения готовым знанием на его выработку, на сотворчество обучающихся и обучающих; ученик становится равноправен с другими учащимися и учителем в процессе обсуждения проблемы.</a:t>
            </a:r>
          </a:p>
          <a:p>
            <a:pPr algn="just" eaLnBrk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600">
                <a:cs typeface="Arial" panose="020B0604020202020204" pitchFamily="34" charset="0"/>
              </a:rPr>
              <a:t>Результатом являются не только знания, но и компетенции, которые формируются в процессе решения кейса.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2562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4400" b="1">
                <a:solidFill>
                  <a:srgbClr val="330099"/>
                </a:solidFill>
                <a:cs typeface="Arial" panose="020B0604020202020204" pitchFamily="34" charset="0"/>
              </a:rPr>
              <a:t>Этапы занятия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03238" y="1562100"/>
            <a:ext cx="9431337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80000"/>
              </a:lnSpc>
              <a:spcBef>
                <a:spcPts val="550"/>
              </a:spcBef>
              <a:buClr>
                <a:srgbClr val="1F497D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ru-RU" sz="2600" b="1" i="1" smtClean="0">
                <a:solidFill>
                  <a:srgbClr val="1F497D"/>
                </a:solidFill>
                <a:cs typeface="Arial" panose="020B0604020202020204" pitchFamily="34" charset="0"/>
              </a:rPr>
              <a:t>Подготовительный </a:t>
            </a:r>
            <a:r>
              <a:rPr lang="ru-RU" altLang="ru-RU" sz="2600" smtClean="0">
                <a:solidFill>
                  <a:srgbClr val="1F497D"/>
                </a:solidFill>
                <a:cs typeface="Arial" panose="020B0604020202020204" pitchFamily="34" charset="0"/>
              </a:rPr>
              <a:t>– преподаватель конкретизирует дидактические цели, разрабатывает соответствующую «конкретную ситуацию» и сценарий занятия.</a:t>
            </a:r>
          </a:p>
          <a:p>
            <a:pPr marL="341313" eaLnBrk="1">
              <a:lnSpc>
                <a:spcPct val="80000"/>
              </a:lnSpc>
              <a:spcBef>
                <a:spcPts val="550"/>
              </a:spcBef>
              <a:buSzPct val="100000"/>
              <a:defRPr/>
            </a:pPr>
            <a:endParaRPr lang="ru-RU" altLang="ru-RU" sz="800" smtClean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 eaLnBrk="1">
              <a:lnSpc>
                <a:spcPct val="80000"/>
              </a:lnSpc>
              <a:spcBef>
                <a:spcPts val="550"/>
              </a:spcBef>
              <a:buClr>
                <a:srgbClr val="1F497D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ru-RU" sz="2600" b="1" i="1" smtClean="0">
                <a:solidFill>
                  <a:srgbClr val="1F497D"/>
                </a:solidFill>
                <a:cs typeface="Arial" panose="020B0604020202020204" pitchFamily="34" charset="0"/>
              </a:rPr>
              <a:t>Ознакомительный – </a:t>
            </a:r>
            <a:r>
              <a:rPr lang="ru-RU" altLang="ru-RU" sz="2600" smtClean="0">
                <a:solidFill>
                  <a:srgbClr val="1F497D"/>
                </a:solidFill>
                <a:cs typeface="Arial" panose="020B0604020202020204" pitchFamily="34" charset="0"/>
              </a:rPr>
              <a:t>вовлечение обучающихся в живое обсуждение реальной ситуации (</a:t>
            </a:r>
            <a:r>
              <a:rPr lang="ru-RU" altLang="ru-RU" sz="2600" b="1" smtClean="0">
                <a:solidFill>
                  <a:srgbClr val="1F497D"/>
                </a:solidFill>
                <a:cs typeface="Arial" panose="020B0604020202020204" pitchFamily="34" charset="0"/>
              </a:rPr>
              <a:t>важно продумать наиболее эффективную форму преподнесения материала для ознакомления).</a:t>
            </a:r>
          </a:p>
          <a:p>
            <a:pPr marL="341313" eaLnBrk="1">
              <a:lnSpc>
                <a:spcPct val="80000"/>
              </a:lnSpc>
              <a:spcBef>
                <a:spcPts val="550"/>
              </a:spcBef>
              <a:buSzPct val="100000"/>
              <a:defRPr/>
            </a:pPr>
            <a:endParaRPr lang="ru-RU" altLang="ru-RU" sz="1400" b="1" smtClean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 eaLnBrk="1">
              <a:lnSpc>
                <a:spcPct val="80000"/>
              </a:lnSpc>
              <a:spcBef>
                <a:spcPts val="550"/>
              </a:spcBef>
              <a:buClr>
                <a:srgbClr val="1F497D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ru-RU" sz="2600" b="1" i="1" smtClean="0">
                <a:solidFill>
                  <a:srgbClr val="1F497D"/>
                </a:solidFill>
                <a:cs typeface="Arial" panose="020B0604020202020204" pitchFamily="34" charset="0"/>
              </a:rPr>
              <a:t>Аналитический </a:t>
            </a:r>
            <a:r>
              <a:rPr lang="ru-RU" altLang="ru-RU" sz="2600" smtClean="0">
                <a:solidFill>
                  <a:srgbClr val="1F497D"/>
                </a:solidFill>
                <a:cs typeface="Arial" panose="020B0604020202020204" pitchFamily="34" charset="0"/>
              </a:rPr>
              <a:t>– анализ ситуации в группе, процесс выработки решения </a:t>
            </a:r>
            <a:r>
              <a:rPr lang="ru-RU" altLang="ru-RU" sz="2600" b="1" smtClean="0">
                <a:solidFill>
                  <a:srgbClr val="1F497D"/>
                </a:solidFill>
                <a:cs typeface="Arial" panose="020B0604020202020204" pitchFamily="34" charset="0"/>
              </a:rPr>
              <a:t>(процесс ограничен во времени).</a:t>
            </a:r>
          </a:p>
          <a:p>
            <a:pPr marL="341313" eaLnBrk="1">
              <a:lnSpc>
                <a:spcPct val="80000"/>
              </a:lnSpc>
              <a:spcBef>
                <a:spcPts val="550"/>
              </a:spcBef>
              <a:buSzPct val="100000"/>
              <a:defRPr/>
            </a:pPr>
            <a:endParaRPr lang="ru-RU" altLang="ru-RU" sz="1400" b="1" smtClean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 eaLnBrk="1">
              <a:lnSpc>
                <a:spcPct val="80000"/>
              </a:lnSpc>
              <a:spcBef>
                <a:spcPts val="550"/>
              </a:spcBef>
              <a:buClr>
                <a:srgbClr val="1F497D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ru-RU" sz="2600" b="1" i="1" smtClean="0">
                <a:solidFill>
                  <a:srgbClr val="1F497D"/>
                </a:solidFill>
                <a:cs typeface="Arial" panose="020B0604020202020204" pitchFamily="34" charset="0"/>
              </a:rPr>
              <a:t>Итоговый </a:t>
            </a:r>
            <a:r>
              <a:rPr lang="ru-RU" altLang="ru-RU" sz="2600" smtClean="0">
                <a:solidFill>
                  <a:srgbClr val="1F497D"/>
                </a:solidFill>
                <a:cs typeface="Arial" panose="020B0604020202020204" pitchFamily="34" charset="0"/>
              </a:rPr>
              <a:t>– презентация результатов аналитической работы группами, сравнение нескольких вариантов решения одной проблемы.</a:t>
            </a:r>
          </a:p>
          <a:p>
            <a:pPr marL="341313" algn="r" eaLnBrk="1">
              <a:lnSpc>
                <a:spcPct val="80000"/>
              </a:lnSpc>
              <a:spcBef>
                <a:spcPts val="550"/>
              </a:spcBef>
              <a:buSzPct val="100000"/>
              <a:defRPr/>
            </a:pPr>
            <a:r>
              <a:rPr lang="ru-RU" altLang="ru-RU" sz="2400" smtClean="0">
                <a:solidFill>
                  <a:srgbClr val="7E0021"/>
                </a:solidFill>
                <a:cs typeface="Arial" panose="020B0604020202020204" pitchFamily="34" charset="0"/>
              </a:rPr>
              <a:t>Практикум: работа с кейсом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0" y="7402513"/>
            <a:ext cx="10080625" cy="80962"/>
          </a:xfrm>
          <a:prstGeom prst="rect">
            <a:avLst/>
          </a:prstGeom>
          <a:solidFill>
            <a:srgbClr val="215968"/>
          </a:solidFill>
          <a:ln w="25560" cap="sq">
            <a:solidFill>
              <a:srgbClr val="2159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0" y="49213"/>
            <a:ext cx="10080625" cy="198437"/>
          </a:xfrm>
          <a:prstGeom prst="rect">
            <a:avLst/>
          </a:prstGeom>
          <a:solidFill>
            <a:srgbClr val="215968"/>
          </a:solidFill>
          <a:ln w="25560" cap="sq">
            <a:solidFill>
              <a:srgbClr val="2159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431800" y="395288"/>
            <a:ext cx="9504363" cy="615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2075"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Aft>
                <a:spcPts val="600"/>
              </a:spcAft>
            </a:pPr>
            <a:r>
              <a:rPr lang="ru-RU" altLang="ru-RU" sz="2800" b="1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решения педагогической задачи/ситуации:</a:t>
            </a:r>
            <a:endParaRPr lang="ru-RU" altLang="ru-RU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ru-RU" altLang="ru-RU" sz="280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Уяснить в деталях педагогическую ситуацию (</a:t>
            </a:r>
            <a:r>
              <a:rPr lang="ru-RU" altLang="ru-RU" sz="2800" i="1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произошло, как это событие влияет или может повлиять на учебный процесс</a:t>
            </a:r>
            <a:r>
              <a:rPr lang="ru-RU" altLang="ru-RU" sz="280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взаимоотношения).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ru-RU" altLang="ru-RU" sz="280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Вычленить педагогическую проблему к которой приведет ситуация.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ru-RU" altLang="ru-RU" sz="280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Определить педагогическую цель, что необходимо изменить/достичь в процессе решения задачи.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ru-RU" altLang="ru-RU" sz="280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Определить несколько вариантов достижения цели.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ru-RU" altLang="ru-RU" sz="280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Выбрать и обосновать оптимальный вариант решения задачи.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ru-RU" altLang="ru-RU" sz="280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Определить критерии, по которым можно судить о достигнутых результатах, методы оценки результата.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025525" y="1746250"/>
            <a:ext cx="8139113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ru-RU" altLang="ru-RU" b="1">
                <a:solidFill>
                  <a:srgbClr val="7E0021"/>
                </a:solidFill>
              </a:rPr>
              <a:t>Используйте активные методы обучения (АМО)!</a:t>
            </a: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25" y="3816350"/>
            <a:ext cx="4313238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503238" y="503238"/>
            <a:ext cx="9072562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FontTx/>
              <a:buNone/>
            </a:pPr>
            <a:r>
              <a:rPr lang="ru-RU" altLang="ru-RU" sz="3600">
                <a:solidFill>
                  <a:srgbClr val="000099"/>
                </a:solidFill>
              </a:rPr>
              <a:t>Метод проектов</a:t>
            </a: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3" y="5184775"/>
            <a:ext cx="4176712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503238" y="1484313"/>
            <a:ext cx="9072562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136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800"/>
              <a:t>Задача: решение проблемы</a:t>
            </a:r>
          </a:p>
          <a:p>
            <a:pPr lvl="1" eaLnBrk="1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400"/>
              <a:t>использование разнообразных методов и средств обучения;</a:t>
            </a:r>
          </a:p>
          <a:p>
            <a:pPr lvl="1" eaLnBrk="1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400"/>
              <a:t>интегрирование знаний, умений из </a:t>
            </a:r>
            <a:r>
              <a:rPr lang="ru-RU" altLang="ru-RU" sz="2400" b="1" i="1"/>
              <a:t>различных</a:t>
            </a:r>
            <a:r>
              <a:rPr lang="ru-RU" altLang="ru-RU" sz="2400"/>
              <a:t> областей науки, техники, технологии, творческих областей;</a:t>
            </a:r>
          </a:p>
          <a:p>
            <a:pPr lvl="1" eaLnBrk="1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400"/>
              <a:t>практическая, теоретическая, познавательная значимость предполагаемых результатов.</a:t>
            </a:r>
            <a:r>
              <a:rPr lang="en-US" altLang="ru-RU" sz="2400"/>
              <a:t>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800"/>
              <a:t>Деятельность учащихся -  самостоятельная, творческая (индивидуальная, парная, как правило, </a:t>
            </a:r>
            <a:r>
              <a:rPr lang="ru-RU" altLang="ru-RU" sz="2800" b="1" i="1"/>
              <a:t>групповая</a:t>
            </a:r>
            <a:r>
              <a:rPr lang="ru-RU" altLang="ru-RU" sz="2800"/>
              <a:t>)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800"/>
              <a:t>Результат: моделируется профессиональная среда коммуникации, приобретается опыт профессионального общения</a:t>
            </a:r>
            <a:r>
              <a:rPr lang="en-US" altLang="ru-RU" sz="2800"/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503238" y="503238"/>
            <a:ext cx="9072562" cy="133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FontTx/>
              <a:buNone/>
            </a:pPr>
            <a:r>
              <a:rPr lang="ru-RU" altLang="ru-RU" sz="4000">
                <a:solidFill>
                  <a:srgbClr val="000099"/>
                </a:solidFill>
              </a:rPr>
              <a:t>Метод проектов: использование исследовательских методов</a:t>
            </a:r>
            <a:r>
              <a:rPr lang="en-US" altLang="ru-RU" sz="400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03238" y="2111375"/>
            <a:ext cx="9072562" cy="435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12725" indent="-212725"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800" smtClean="0">
                <a:solidFill>
                  <a:srgbClr val="000000"/>
                </a:solidFill>
              </a:rPr>
              <a:t>определение проблемы, вытекающих из нее задач исследования;</a:t>
            </a:r>
          </a:p>
          <a:p>
            <a:pPr eaLnBrk="1" hangingPunct="1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en-US" altLang="ru-RU" sz="2400" smtClean="0">
                <a:solidFill>
                  <a:srgbClr val="000000"/>
                </a:solidFill>
              </a:rPr>
              <a:t> </a:t>
            </a:r>
            <a:r>
              <a:rPr lang="ru-RU" altLang="ru-RU" sz="2800" smtClean="0">
                <a:solidFill>
                  <a:srgbClr val="000000"/>
                </a:solidFill>
              </a:rPr>
              <a:t>выдвижение гипотезы их решения;</a:t>
            </a:r>
          </a:p>
          <a:p>
            <a:pPr eaLnBrk="1" hangingPunct="1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800" smtClean="0">
                <a:solidFill>
                  <a:srgbClr val="000000"/>
                </a:solidFill>
              </a:rPr>
              <a:t>обсуждение методов исследования;</a:t>
            </a:r>
            <a:r>
              <a:rPr lang="en-US" altLang="ru-RU" sz="280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800" smtClean="0">
                <a:solidFill>
                  <a:srgbClr val="000000"/>
                </a:solidFill>
              </a:rPr>
              <a:t>оформление конечных результатов;</a:t>
            </a:r>
            <a:r>
              <a:rPr lang="en-US" altLang="ru-RU" sz="280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800" smtClean="0">
                <a:solidFill>
                  <a:srgbClr val="000000"/>
                </a:solidFill>
              </a:rPr>
              <a:t> анализ полученных данных;</a:t>
            </a:r>
            <a:r>
              <a:rPr lang="en-US" altLang="ru-RU" sz="280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800" smtClean="0">
                <a:solidFill>
                  <a:srgbClr val="000000"/>
                </a:solidFill>
              </a:rPr>
              <a:t>подведение итогов, корректировка, выводы.</a:t>
            </a:r>
            <a:r>
              <a:rPr lang="en-US" altLang="ru-RU" sz="2800" smtClean="0">
                <a:solidFill>
                  <a:srgbClr val="000000"/>
                </a:solidFill>
              </a:rPr>
              <a:t> </a:t>
            </a:r>
          </a:p>
          <a:p>
            <a:pPr marL="214313" eaLnBrk="1" hangingPunct="1">
              <a:lnSpc>
                <a:spcPct val="93000"/>
              </a:lnSpc>
              <a:spcBef>
                <a:spcPts val="700"/>
              </a:spcBef>
              <a:buSzPct val="45000"/>
              <a:defRPr/>
            </a:pPr>
            <a:endParaRPr lang="en-US" altLang="ru-RU" sz="2800" smtClean="0">
              <a:solidFill>
                <a:srgbClr val="000000"/>
              </a:solidFill>
            </a:endParaRPr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5616575"/>
            <a:ext cx="1868487" cy="177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03913" cy="750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863600" y="3886200"/>
            <a:ext cx="9215438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295400" y="1584325"/>
            <a:ext cx="8640763" cy="197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0280" rIns="90000" bIns="45000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4400"/>
              <a:t>План лекции:</a:t>
            </a:r>
            <a:r>
              <a:rPr lang="ru-RU" altLang="ru-RU" sz="4000"/>
              <a:t> 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4000"/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1368425" y="3132138"/>
            <a:ext cx="8502650" cy="3441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800">
                <a:latin typeface="Times New Roman" panose="02020603050405020304" pitchFamily="18" charset="0"/>
              </a:rPr>
              <a:t>1. Современные педагогические методы и технологии обучения и воспитания. </a:t>
            </a:r>
          </a:p>
          <a:p>
            <a:pPr eaLnBrk="1">
              <a:lnSpc>
                <a:spcPct val="100000"/>
              </a:lnSpc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800">
                <a:latin typeface="Times New Roman" panose="02020603050405020304" pitchFamily="18" charset="0"/>
              </a:rPr>
              <a:t>2. Самообразование, цели и задачи непрерывного медицинского образования. </a:t>
            </a:r>
          </a:p>
          <a:p>
            <a:pPr eaLnBrk="1">
              <a:lnSpc>
                <a:spcPct val="100000"/>
              </a:lnSpc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800">
                <a:latin typeface="Times New Roman" panose="02020603050405020304" pitchFamily="18" charset="0"/>
              </a:rPr>
              <a:t>3. Современные подходы к организации учебного процесса в медицинском вузе</a:t>
            </a:r>
            <a:r>
              <a:rPr lang="ru-RU" altLang="ru-RU" sz="2400">
                <a:latin typeface="Times New Roman" panose="02020603050405020304" pitchFamily="18" charset="0"/>
              </a:rPr>
              <a:t> 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31800" y="863600"/>
            <a:ext cx="9504363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4000" b="1">
                <a:latin typeface="Times New Roman" panose="02020603050405020304" pitchFamily="18" charset="0"/>
              </a:rPr>
              <a:t>Педагогическая технология</a:t>
            </a:r>
            <a:r>
              <a:rPr lang="ru-RU" altLang="ru-RU" sz="4000">
                <a:latin typeface="Times New Roman" panose="02020603050405020304" pitchFamily="18" charset="0"/>
              </a:rPr>
              <a:t> — это систематический метод планирования, применения и оценивания всего процесса обучения и усвоения знаний путем учета человеческих и технических ресурсов и взаимодействия между ними </a:t>
            </a:r>
            <a:r>
              <a:rPr lang="ru-RU" altLang="ru-RU" sz="4000" u="sng">
                <a:latin typeface="Times New Roman" panose="02020603050405020304" pitchFamily="18" charset="0"/>
              </a:rPr>
              <a:t>для достижения наибольшей эффективности образования.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4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73113" y="522288"/>
            <a:ext cx="8874125" cy="667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4313" indent="-207963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Bef>
                <a:spcPts val="338"/>
              </a:spcBef>
              <a:spcAft>
                <a:spcPts val="150"/>
              </a:spcAft>
              <a:buSzPct val="100000"/>
              <a:defRPr/>
            </a:pPr>
            <a:r>
              <a:rPr lang="ru-RU" altLang="ru-RU" sz="3600" b="1" smtClean="0">
                <a:solidFill>
                  <a:srgbClr val="660066"/>
                </a:solidFill>
                <a:latin typeface="Times New Roman" panose="02020603050405020304" pitchFamily="18" charset="0"/>
              </a:rPr>
              <a:t>Характерные признаки педагогических технологий:</a:t>
            </a:r>
          </a:p>
          <a:p>
            <a:pPr marL="209550" indent="-203200" eaLnBrk="1">
              <a:spcBef>
                <a:spcPts val="338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"/>
              <a:defRPr/>
            </a:pPr>
            <a:r>
              <a:rPr lang="ru-RU" altLang="ru-RU" sz="3600" smtClean="0">
                <a:solidFill>
                  <a:srgbClr val="000000"/>
                </a:solidFill>
                <a:latin typeface="Times New Roman" panose="02020603050405020304" pitchFamily="18" charset="0"/>
              </a:rPr>
              <a:t> концептуальность</a:t>
            </a:r>
          </a:p>
          <a:p>
            <a:pPr marL="209550" indent="-203200" eaLnBrk="1">
              <a:spcBef>
                <a:spcPts val="338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"/>
              <a:defRPr/>
            </a:pPr>
            <a:r>
              <a:rPr lang="ru-RU" altLang="ru-RU" sz="3600" smtClean="0">
                <a:solidFill>
                  <a:srgbClr val="000000"/>
                </a:solidFill>
                <a:latin typeface="Times New Roman" panose="02020603050405020304" pitchFamily="18" charset="0"/>
              </a:rPr>
              <a:t> системность </a:t>
            </a:r>
          </a:p>
          <a:p>
            <a:pPr marL="209550" indent="-203200" eaLnBrk="1">
              <a:spcBef>
                <a:spcPts val="338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"/>
              <a:defRPr/>
            </a:pPr>
            <a:r>
              <a:rPr lang="ru-RU" altLang="ru-RU" sz="3600" smtClean="0">
                <a:solidFill>
                  <a:srgbClr val="000000"/>
                </a:solidFill>
                <a:latin typeface="Times New Roman" panose="02020603050405020304" pitchFamily="18" charset="0"/>
              </a:rPr>
              <a:t> дидактическое целеобразование </a:t>
            </a:r>
          </a:p>
          <a:p>
            <a:pPr marL="209550" indent="-203200" eaLnBrk="1">
              <a:spcBef>
                <a:spcPts val="338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"/>
              <a:defRPr/>
            </a:pPr>
            <a:r>
              <a:rPr lang="ru-RU" altLang="ru-RU" sz="3600" smtClean="0">
                <a:solidFill>
                  <a:srgbClr val="000000"/>
                </a:solidFill>
                <a:latin typeface="Times New Roman" panose="02020603050405020304" pitchFamily="18" charset="0"/>
              </a:rPr>
              <a:t> инновационность </a:t>
            </a:r>
          </a:p>
          <a:p>
            <a:pPr marL="209550" indent="-203200" eaLnBrk="1">
              <a:spcBef>
                <a:spcPts val="338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"/>
              <a:defRPr/>
            </a:pPr>
            <a:r>
              <a:rPr lang="ru-RU" altLang="ru-RU" sz="3600" smtClean="0">
                <a:solidFill>
                  <a:srgbClr val="000000"/>
                </a:solidFill>
                <a:latin typeface="Times New Roman" panose="02020603050405020304" pitchFamily="18" charset="0"/>
              </a:rPr>
              <a:t> оптимальность </a:t>
            </a:r>
          </a:p>
          <a:p>
            <a:pPr marL="209550" indent="-203200" eaLnBrk="1">
              <a:spcBef>
                <a:spcPts val="338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"/>
              <a:defRPr/>
            </a:pPr>
            <a:r>
              <a:rPr lang="ru-RU" altLang="ru-RU" sz="3600" smtClean="0">
                <a:solidFill>
                  <a:srgbClr val="000000"/>
                </a:solidFill>
                <a:latin typeface="Times New Roman" panose="02020603050405020304" pitchFamily="18" charset="0"/>
              </a:rPr>
              <a:t> корректируемостъ </a:t>
            </a:r>
          </a:p>
          <a:p>
            <a:pPr marL="209550" indent="-203200" eaLnBrk="1">
              <a:spcBef>
                <a:spcPts val="338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"/>
              <a:defRPr/>
            </a:pPr>
            <a:r>
              <a:rPr lang="ru-RU" altLang="ru-RU" sz="3600" smtClean="0">
                <a:solidFill>
                  <a:srgbClr val="000000"/>
                </a:solidFill>
                <a:latin typeface="Times New Roman" panose="02020603050405020304" pitchFamily="18" charset="0"/>
              </a:rPr>
              <a:t> воспроизводимость и гарантированность результатов</a:t>
            </a:r>
            <a:r>
              <a:rPr lang="ru-RU" altLang="ru-RU" sz="1000" smtClean="0">
                <a:solidFill>
                  <a:srgbClr val="000000"/>
                </a:solidFill>
              </a:rPr>
              <a:t>.</a:t>
            </a:r>
          </a:p>
          <a:p>
            <a:pPr eaLnBrk="1">
              <a:lnSpc>
                <a:spcPct val="93000"/>
              </a:lnSpc>
              <a:spcBef>
                <a:spcPts val="1200"/>
              </a:spcBef>
              <a:spcAft>
                <a:spcPts val="1000"/>
              </a:spcAft>
              <a:buSzPct val="100000"/>
              <a:defRPr/>
            </a:pPr>
            <a:endParaRPr lang="ru-RU" altLang="ru-RU" sz="10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504825" y="182563"/>
            <a:ext cx="9286875" cy="640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buSzPct val="100000"/>
              <a:defRPr/>
            </a:pPr>
            <a:r>
              <a:rPr lang="ru-RU" altLang="ru-RU" sz="2800" b="1" smtClean="0">
                <a:solidFill>
                  <a:srgbClr val="22228B"/>
                </a:solidFill>
              </a:rPr>
              <a:t>Структурными компонентами педагогической технологии как системной категории являются</a:t>
            </a:r>
            <a:r>
              <a:rPr lang="ru-RU" altLang="ru-RU" sz="2800" smtClean="0">
                <a:solidFill>
                  <a:srgbClr val="22228B"/>
                </a:solidFill>
              </a:rPr>
              <a:t>: </a:t>
            </a:r>
          </a:p>
          <a:p>
            <a:pPr marL="212725" indent="-212725" eaLnBrk="1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800" smtClean="0">
                <a:solidFill>
                  <a:srgbClr val="000000"/>
                </a:solidFill>
              </a:rPr>
              <a:t> цели обучения; </a:t>
            </a:r>
          </a:p>
          <a:p>
            <a:pPr marL="212725" indent="-212725" eaLnBrk="1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800" smtClean="0">
                <a:solidFill>
                  <a:srgbClr val="000000"/>
                </a:solidFill>
              </a:rPr>
              <a:t> содержание обучения; </a:t>
            </a:r>
          </a:p>
          <a:p>
            <a:pPr marL="212725" indent="-212725" eaLnBrk="1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800" smtClean="0">
                <a:solidFill>
                  <a:srgbClr val="000000"/>
                </a:solidFill>
              </a:rPr>
              <a:t> Средства педагогического взаимодействия</a:t>
            </a:r>
            <a:r>
              <a:rPr lang="ru-RU" altLang="ru-RU" sz="2600" smtClean="0">
                <a:solidFill>
                  <a:srgbClr val="000000"/>
                </a:solidFill>
              </a:rPr>
              <a:t>;</a:t>
            </a:r>
          </a:p>
          <a:p>
            <a:pPr marL="212725" indent="-212725" eaLnBrk="1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800" smtClean="0">
                <a:solidFill>
                  <a:srgbClr val="000000"/>
                </a:solidFill>
              </a:rPr>
              <a:t> организация учебного процесса; </a:t>
            </a:r>
          </a:p>
          <a:p>
            <a:pPr marL="212725" indent="-212725" eaLnBrk="1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800" smtClean="0">
                <a:solidFill>
                  <a:srgbClr val="000000"/>
                </a:solidFill>
              </a:rPr>
              <a:t> субъекты процесса обучения; </a:t>
            </a:r>
          </a:p>
          <a:p>
            <a:pPr marL="212725" indent="-212725" eaLnBrk="1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800" smtClean="0">
                <a:solidFill>
                  <a:srgbClr val="000000"/>
                </a:solidFill>
              </a:rPr>
              <a:t> результат деятельности</a:t>
            </a:r>
          </a:p>
          <a:p>
            <a:pPr eaLnBrk="1">
              <a:buSzPct val="100000"/>
              <a:defRPr/>
            </a:pPr>
            <a:endParaRPr lang="ru-RU" altLang="ru-RU" sz="2800" smtClean="0">
              <a:solidFill>
                <a:srgbClr val="000000"/>
              </a:solidFill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504825" y="4392613"/>
            <a:ext cx="9144000" cy="29527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800" b="1" i="1">
                <a:cs typeface="Arial" panose="020B0604020202020204" pitchFamily="34" charset="0"/>
              </a:rPr>
              <a:t>Выбор технологии </a:t>
            </a:r>
            <a:r>
              <a:rPr lang="ru-RU" altLang="ru-RU" sz="2800" i="1">
                <a:cs typeface="Arial" panose="020B0604020202020204" pitchFamily="34" charset="0"/>
              </a:rPr>
              <a:t>преподавания конкретной дисциплины осуществляется педагогом на основе его личных убеждений и составляет его индивидуальный стиль педагогической деятельности. </a:t>
            </a:r>
          </a:p>
          <a:p>
            <a:pPr eaLnBrk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Tx/>
              <a:buFontTx/>
              <a:buNone/>
            </a:pPr>
            <a:endParaRPr lang="ru-RU" altLang="ru-RU" sz="1200" i="1">
              <a:cs typeface="Arial" panose="020B0604020202020204" pitchFamily="34" charset="0"/>
            </a:endParaRPr>
          </a:p>
          <a:p>
            <a:pPr eaLnBrk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800" b="1" i="1">
                <a:cs typeface="Arial" panose="020B0604020202020204" pitchFamily="34" charset="0"/>
              </a:rPr>
              <a:t>Технология обучения </a:t>
            </a:r>
            <a:r>
              <a:rPr lang="ru-RU" altLang="ru-RU" sz="2800" i="1">
                <a:cs typeface="Arial" panose="020B0604020202020204" pitchFamily="34" charset="0"/>
              </a:rPr>
              <a:t>должна быть </a:t>
            </a:r>
            <a:r>
              <a:rPr lang="ru-RU" altLang="ru-RU" sz="2800" b="1" i="1">
                <a:cs typeface="Arial" panose="020B0604020202020204" pitchFamily="34" charset="0"/>
              </a:rPr>
              <a:t>направлена</a:t>
            </a:r>
            <a:r>
              <a:rPr lang="ru-RU" altLang="ru-RU" sz="2800" i="1">
                <a:cs typeface="Arial" panose="020B0604020202020204" pitchFamily="34" charset="0"/>
              </a:rPr>
              <a:t> на эффективное достижение поставленной цели</a:t>
            </a:r>
            <a:r>
              <a:rPr lang="ru-RU" altLang="ru-RU" sz="2600" i="1"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503238" y="503238"/>
            <a:ext cx="9072562" cy="129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FontTx/>
              <a:buNone/>
            </a:pPr>
            <a:r>
              <a:rPr lang="ru-RU" altLang="ru-RU" sz="3600" b="1">
                <a:solidFill>
                  <a:srgbClr val="330099"/>
                </a:solidFill>
              </a:rPr>
              <a:t>Современные педагогические технологии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503238" y="1914525"/>
            <a:ext cx="9072562" cy="455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12725" indent="-212725"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</a:pPr>
            <a:r>
              <a:rPr lang="ru-RU" altLang="ru-RU" sz="2800"/>
              <a:t>Кейс-метод (</a:t>
            </a:r>
            <a:r>
              <a:rPr lang="en-US" altLang="ru-RU" sz="2800"/>
              <a:t>case</a:t>
            </a:r>
            <a:r>
              <a:rPr lang="ru-RU" altLang="ru-RU" sz="2800"/>
              <a:t> </a:t>
            </a:r>
            <a:r>
              <a:rPr lang="en-US" altLang="ru-RU" sz="2800"/>
              <a:t>study)</a:t>
            </a:r>
          </a:p>
          <a:p>
            <a:pPr eaLnBrk="1" hangingPunct="1">
              <a:spcBef>
                <a:spcPts val="70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</a:pPr>
            <a:r>
              <a:rPr lang="ru-RU" altLang="ru-RU" sz="2800"/>
              <a:t>Проблемные технологии/проблемное обучение</a:t>
            </a:r>
            <a:r>
              <a:rPr lang="en-US" altLang="ru-RU" sz="2800"/>
              <a:t> </a:t>
            </a:r>
          </a:p>
          <a:p>
            <a:pPr eaLnBrk="1" hangingPunct="1">
              <a:spcBef>
                <a:spcPts val="70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</a:pPr>
            <a:r>
              <a:rPr lang="ru-RU" altLang="ru-RU" sz="2800"/>
              <a:t>Технология проектирования</a:t>
            </a:r>
          </a:p>
          <a:p>
            <a:pPr eaLnBrk="1" hangingPunct="1">
              <a:spcBef>
                <a:spcPts val="70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</a:pPr>
            <a:r>
              <a:rPr lang="ru-RU" altLang="ru-RU" sz="2800"/>
              <a:t>Технология обучения в малых группах</a:t>
            </a:r>
            <a:r>
              <a:rPr lang="en-US" altLang="ru-RU" sz="2800"/>
              <a:t> / </a:t>
            </a:r>
            <a:r>
              <a:rPr lang="ru-RU" altLang="ru-RU" sz="2800"/>
              <a:t>Обучение в сотрудничестве - соорегаtive learning</a:t>
            </a:r>
            <a:r>
              <a:rPr lang="en-US" altLang="ru-RU" sz="2800"/>
              <a:t> </a:t>
            </a:r>
          </a:p>
          <a:p>
            <a:pPr eaLnBrk="1" hangingPunct="1">
              <a:spcBef>
                <a:spcPts val="70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</a:pPr>
            <a:r>
              <a:rPr lang="ru-RU" altLang="ru-RU" sz="2800"/>
              <a:t>Технология портфолио</a:t>
            </a:r>
          </a:p>
          <a:p>
            <a:pPr eaLnBrk="1" hangingPunct="1">
              <a:spcBef>
                <a:spcPts val="70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</a:pPr>
            <a:r>
              <a:rPr lang="ru-RU" altLang="ru-RU" sz="2800"/>
              <a:t>Технология развития критического мышления  (РКМ) - critical thinking.</a:t>
            </a:r>
            <a:endParaRPr lang="en-US" altLang="ru-RU" sz="2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511175" y="179388"/>
            <a:ext cx="9353550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defRPr/>
            </a:pPr>
            <a:r>
              <a:rPr lang="ru-RU" altLang="ru-RU" b="1" dirty="0" smtClean="0">
                <a:solidFill>
                  <a:schemeClr val="accent6">
                    <a:lumMod val="75000"/>
                  </a:schemeClr>
                </a:solidFill>
              </a:rPr>
              <a:t>Задание:</a:t>
            </a:r>
          </a:p>
          <a:p>
            <a:pPr algn="ctr" eaLnBrk="1">
              <a:spcBef>
                <a:spcPts val="120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ru-RU" altLang="ru-RU" dirty="0" smtClean="0"/>
              <a:t>Используя интерактивный метод «Аквариум». Каждая группа 1-го и 3-го ряда: </a:t>
            </a:r>
          </a:p>
          <a:p>
            <a:pPr marL="457200" indent="-457200" eaLnBrk="1">
              <a:spcBef>
                <a:spcPts val="12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ru-RU" altLang="ru-RU" u="sng" dirty="0" smtClean="0"/>
              <a:t>готовит выступление </a:t>
            </a:r>
            <a:r>
              <a:rPr lang="ru-RU" altLang="ru-RU" dirty="0" smtClean="0"/>
              <a:t>по конкретной педагогической технологии применяемой в медицинском образовании и </a:t>
            </a:r>
          </a:p>
          <a:p>
            <a:pPr marL="457200" indent="-457200" eaLnBrk="1">
              <a:spcBef>
                <a:spcPts val="12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ru-RU" altLang="ru-RU" u="sng" dirty="0" smtClean="0"/>
              <a:t>диагностический материал </a:t>
            </a:r>
            <a:r>
              <a:rPr lang="ru-RU" altLang="ru-RU" dirty="0" smtClean="0"/>
              <a:t>для проверки степени усвоения учебного материала.</a:t>
            </a:r>
          </a:p>
          <a:p>
            <a:pPr marL="457200" indent="-457200" eaLnBrk="1">
              <a:spcBef>
                <a:spcPts val="12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Затем группа </a:t>
            </a:r>
            <a:r>
              <a:rPr lang="ru-RU" altLang="ru-RU" u="sng" dirty="0" smtClean="0"/>
              <a:t>представляет информацию</a:t>
            </a:r>
            <a:r>
              <a:rPr lang="ru-RU" altLang="ru-RU" dirty="0" smtClean="0"/>
              <a:t>, </a:t>
            </a:r>
            <a:r>
              <a:rPr lang="ru-RU" altLang="ru-RU" u="sng" dirty="0" smtClean="0"/>
              <a:t>проверяет качество усвоения </a:t>
            </a:r>
            <a:r>
              <a:rPr lang="ru-RU" altLang="ru-RU" dirty="0" smtClean="0"/>
              <a:t>и </a:t>
            </a:r>
            <a:r>
              <a:rPr lang="ru-RU" altLang="ru-RU" u="sng" dirty="0" smtClean="0"/>
              <a:t>выставляет оценки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11175" y="6011863"/>
            <a:ext cx="9209088" cy="9540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>
              <a:lnSpc>
                <a:spcPct val="93000"/>
              </a:lnSpc>
              <a:spcBef>
                <a:spcPts val="120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800" dirty="0">
                <a:solidFill>
                  <a:schemeClr val="tx1"/>
                </a:solidFill>
              </a:rPr>
              <a:t>В начале выступления представить тему в виде </a:t>
            </a:r>
            <a:r>
              <a:rPr lang="ru-RU" altLang="ru-RU" sz="2800" dirty="0" err="1">
                <a:solidFill>
                  <a:schemeClr val="tx1"/>
                </a:solidFill>
              </a:rPr>
              <a:t>синквейна</a:t>
            </a:r>
            <a:r>
              <a:rPr lang="ru-RU" altLang="ru-RU" sz="2800" dirty="0">
                <a:solidFill>
                  <a:schemeClr val="tx1"/>
                </a:solidFill>
              </a:rPr>
              <a:t>  по которому рассказать о технологии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66788" y="142875"/>
            <a:ext cx="8567737" cy="9334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189" b="1" dirty="0"/>
              <a:t>Задание «</a:t>
            </a:r>
            <a:r>
              <a:rPr lang="ru-RU" altLang="ru-RU" sz="4189" b="1" dirty="0" err="1"/>
              <a:t>Синквейн</a:t>
            </a:r>
            <a:r>
              <a:rPr lang="ru-RU" altLang="ru-RU" sz="4189" b="1" dirty="0"/>
              <a:t>»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100" y="2312988"/>
            <a:ext cx="9029700" cy="4948237"/>
          </a:xfrm>
        </p:spPr>
        <p:txBody>
          <a:bodyPr/>
          <a:lstStyle/>
          <a:p>
            <a:pPr eaLnBrk="1" hangingPunct="1"/>
            <a:r>
              <a:rPr lang="ru-RU" altLang="ru-RU" smtClean="0"/>
              <a:t>Составить синквейн </a:t>
            </a:r>
            <a:r>
              <a:rPr lang="ru-RU" altLang="ru-RU" b="1" smtClean="0"/>
              <a:t>к технологии группы</a:t>
            </a:r>
          </a:p>
          <a:p>
            <a:pPr eaLnBrk="1" hangingPunct="1"/>
            <a:r>
              <a:rPr lang="ru-RU" altLang="ru-RU" b="1" smtClean="0"/>
              <a:t>Тема</a:t>
            </a:r>
          </a:p>
          <a:p>
            <a:pPr eaLnBrk="1" hangingPunct="1"/>
            <a:r>
              <a:rPr lang="ru-RU" altLang="ru-RU" b="1" smtClean="0"/>
              <a:t>прилагательные</a:t>
            </a:r>
            <a:r>
              <a:rPr lang="ru-RU" altLang="ru-RU" smtClean="0"/>
              <a:t> (2 слова)</a:t>
            </a:r>
          </a:p>
          <a:p>
            <a:pPr eaLnBrk="1" hangingPunct="1"/>
            <a:r>
              <a:rPr lang="ru-RU" altLang="ru-RU" b="1" smtClean="0"/>
              <a:t>глаголы</a:t>
            </a:r>
            <a:r>
              <a:rPr lang="ru-RU" altLang="ru-RU" smtClean="0"/>
              <a:t> (3 слова) </a:t>
            </a:r>
          </a:p>
          <a:p>
            <a:pPr eaLnBrk="1" hangingPunct="1"/>
            <a:r>
              <a:rPr lang="ru-RU" altLang="ru-RU" b="1" smtClean="0"/>
              <a:t>фраза </a:t>
            </a:r>
            <a:r>
              <a:rPr lang="ru-RU" altLang="ru-RU" smtClean="0"/>
              <a:t>(предложение, смысловой характер)</a:t>
            </a:r>
          </a:p>
          <a:p>
            <a:pPr eaLnBrk="1" hangingPunct="1"/>
            <a:r>
              <a:rPr lang="ru-RU" altLang="ru-RU" b="1" smtClean="0"/>
              <a:t>Вывод 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063" y="5367338"/>
            <a:ext cx="3262312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Заголовок 1"/>
          <p:cNvSpPr txBox="1">
            <a:spLocks/>
          </p:cNvSpPr>
          <p:nvPr/>
        </p:nvSpPr>
        <p:spPr bwMode="auto">
          <a:xfrm>
            <a:off x="200025" y="1076325"/>
            <a:ext cx="972185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ru-RU" altLang="ru-RU" sz="2800" b="1"/>
              <a:t>Синквейн</a:t>
            </a:r>
            <a:r>
              <a:rPr lang="ru-RU" altLang="ru-RU" sz="2800"/>
              <a:t> (от фр. </a:t>
            </a:r>
            <a:r>
              <a:rPr lang="ru-RU" altLang="ru-RU" sz="2800" i="1"/>
              <a:t>пятистрочье</a:t>
            </a:r>
            <a:r>
              <a:rPr lang="ru-RU" altLang="ru-RU" sz="2800"/>
              <a:t>) формализованное стихотворение без рифмы, состоящее из пяти строк</a:t>
            </a:r>
            <a:endParaRPr lang="ru-RU" altLang="ru-RU" sz="4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503238" y="1187450"/>
            <a:ext cx="9577387" cy="619283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altLang="ru-RU" sz="2500" b="1" u="sng" smtClean="0">
                <a:solidFill>
                  <a:srgbClr val="C00000"/>
                </a:solidFill>
              </a:rPr>
              <a:t>Первая строка.</a:t>
            </a:r>
            <a:r>
              <a:rPr lang="ru-RU" altLang="ru-RU" sz="2500" smtClean="0">
                <a:solidFill>
                  <a:srgbClr val="C00000"/>
                </a:solidFill>
              </a:rPr>
              <a:t> </a:t>
            </a:r>
            <a:r>
              <a:rPr lang="ru-RU" altLang="ru-RU" sz="2500" b="1" smtClean="0"/>
              <a:t>Название</a:t>
            </a:r>
            <a:r>
              <a:rPr lang="ru-RU" altLang="ru-RU" sz="2500" smtClean="0"/>
              <a:t> из одного слова.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altLang="ru-RU" sz="2500" b="1" u="sng" smtClean="0">
                <a:solidFill>
                  <a:srgbClr val="C00000"/>
                </a:solidFill>
              </a:rPr>
              <a:t>Вторая строка.</a:t>
            </a:r>
            <a:r>
              <a:rPr lang="ru-RU" altLang="ru-RU" sz="2500" b="1" smtClean="0">
                <a:solidFill>
                  <a:srgbClr val="C00000"/>
                </a:solidFill>
              </a:rPr>
              <a:t>  </a:t>
            </a:r>
            <a:r>
              <a:rPr lang="ru-RU" altLang="ru-RU" sz="2500" b="1" smtClean="0"/>
              <a:t>Два слова</a:t>
            </a:r>
            <a:r>
              <a:rPr lang="ru-RU" altLang="ru-RU" sz="2500" smtClean="0"/>
              <a:t> – </a:t>
            </a:r>
            <a:r>
              <a:rPr lang="ru-RU" altLang="ru-RU" sz="2500" b="1" smtClean="0"/>
              <a:t>прилагательные </a:t>
            </a:r>
            <a:r>
              <a:rPr lang="ru-RU" altLang="ru-RU" sz="2500" smtClean="0"/>
              <a:t>характеризующие или описывающие заданную в первой строке тему.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altLang="ru-RU" sz="2500" b="1" u="sng" smtClean="0">
                <a:solidFill>
                  <a:srgbClr val="C00000"/>
                </a:solidFill>
              </a:rPr>
              <a:t>Третья строка</a:t>
            </a:r>
            <a:r>
              <a:rPr lang="ru-RU" altLang="ru-RU" sz="2500" smtClean="0">
                <a:solidFill>
                  <a:srgbClr val="C00000"/>
                </a:solidFill>
              </a:rPr>
              <a:t>.  </a:t>
            </a:r>
            <a:r>
              <a:rPr lang="ru-RU" altLang="ru-RU" sz="2500" b="1" smtClean="0"/>
              <a:t>Три слова</a:t>
            </a:r>
            <a:r>
              <a:rPr lang="ru-RU" altLang="ru-RU" sz="2500" smtClean="0"/>
              <a:t> – </a:t>
            </a:r>
            <a:r>
              <a:rPr lang="ru-RU" altLang="ru-RU" sz="2500" b="1" smtClean="0"/>
              <a:t>глаголы</a:t>
            </a:r>
            <a:r>
              <a:rPr lang="ru-RU" altLang="ru-RU" sz="2500" smtClean="0"/>
              <a:t>, рассказывающие о типичных действиях описываемого предмета.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altLang="ru-RU" sz="2500" b="1" u="sng" smtClean="0">
                <a:solidFill>
                  <a:srgbClr val="C00000"/>
                </a:solidFill>
              </a:rPr>
              <a:t>Четвёртая строка</a:t>
            </a:r>
            <a:r>
              <a:rPr lang="ru-RU" altLang="ru-RU" sz="2500" smtClean="0">
                <a:solidFill>
                  <a:srgbClr val="C00000"/>
                </a:solidFill>
              </a:rPr>
              <a:t>. </a:t>
            </a:r>
            <a:r>
              <a:rPr lang="ru-RU" altLang="ru-RU" sz="2500" b="1" smtClean="0"/>
              <a:t>Словосочетание или предложение </a:t>
            </a:r>
            <a:r>
              <a:rPr lang="ru-RU" altLang="ru-RU" sz="2500" smtClean="0"/>
              <a:t>(идеально, если оно состоит </a:t>
            </a:r>
            <a:r>
              <a:rPr lang="ru-RU" altLang="ru-RU" sz="2500" b="1" smtClean="0"/>
              <a:t>из четырёх слов</a:t>
            </a:r>
            <a:r>
              <a:rPr lang="ru-RU" altLang="ru-RU" sz="2500" smtClean="0"/>
              <a:t>), которое выражает личное мнение автора синквейна о предмете.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altLang="ru-RU" sz="2500" b="1" u="sng" smtClean="0">
                <a:solidFill>
                  <a:srgbClr val="C00000"/>
                </a:solidFill>
              </a:rPr>
              <a:t>Пятая строка. </a:t>
            </a:r>
            <a:r>
              <a:rPr lang="ru-RU" altLang="ru-RU" sz="2500" smtClean="0">
                <a:solidFill>
                  <a:srgbClr val="C00000"/>
                </a:solidFill>
              </a:rPr>
              <a:t> </a:t>
            </a:r>
            <a:r>
              <a:rPr lang="ru-RU" altLang="ru-RU" sz="2500" b="1" smtClean="0"/>
              <a:t>Слово, подводящее итоги </a:t>
            </a:r>
            <a:r>
              <a:rPr lang="ru-RU" altLang="ru-RU" sz="2500" smtClean="0"/>
              <a:t>либо расширяющее содержание темы. Обычно это существительное, с помощью которого автор отражает собственные ассоциации и чувства. Но возможно использование и слов других частей речи: местоимений, наречий или междометий.</a:t>
            </a:r>
          </a:p>
          <a:p>
            <a:endParaRPr lang="ru-RU" altLang="ru-RU" sz="240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786" y="274638"/>
            <a:ext cx="8502998" cy="912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Дидактический </a:t>
            </a:r>
            <a:r>
              <a:rPr lang="ru-RU" sz="4800" dirty="0" err="1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синквейн</a:t>
            </a:r>
            <a:endParaRPr lang="ru-RU" sz="480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34717</TotalTime>
  <Words>1009</Words>
  <Application>Microsoft Office PowerPoint</Application>
  <PresentationFormat>Произвольный</PresentationFormat>
  <Paragraphs>172</Paragraphs>
  <Slides>19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Microsoft YaHei</vt:lpstr>
      <vt:lpstr>Times New Roman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«Синквейн»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 Гуоров</dc:creator>
  <cp:lastModifiedBy>Гуров</cp:lastModifiedBy>
  <cp:revision>16</cp:revision>
  <cp:lastPrinted>1601-01-01T00:00:00Z</cp:lastPrinted>
  <dcterms:created xsi:type="dcterms:W3CDTF">2016-10-21T03:40:46Z</dcterms:created>
  <dcterms:modified xsi:type="dcterms:W3CDTF">2020-12-20T14:51:47Z</dcterms:modified>
</cp:coreProperties>
</file>