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77" r:id="rId4"/>
    <p:sldId id="256" r:id="rId5"/>
    <p:sldId id="278" r:id="rId6"/>
    <p:sldId id="279" r:id="rId7"/>
    <p:sldId id="284" r:id="rId8"/>
    <p:sldId id="282" r:id="rId9"/>
    <p:sldId id="283" r:id="rId10"/>
    <p:sldId id="281" r:id="rId11"/>
    <p:sldId id="280" r:id="rId12"/>
    <p:sldId id="285" r:id="rId13"/>
    <p:sldId id="286" r:id="rId14"/>
    <p:sldId id="289" r:id="rId15"/>
    <p:sldId id="290" r:id="rId16"/>
    <p:sldId id="272" r:id="rId17"/>
    <p:sldId id="288" r:id="rId18"/>
    <p:sldId id="287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8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8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217016662299276E-2"/>
                  <c:y val="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811344441532839E-3"/>
                  <c:y val="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4.29</c:v>
                </c:pt>
                <c:pt idx="1">
                  <c:v>4.13</c:v>
                </c:pt>
                <c:pt idx="2">
                  <c:v>4.2</c:v>
                </c:pt>
                <c:pt idx="3">
                  <c:v>4.07</c:v>
                </c:pt>
                <c:pt idx="4">
                  <c:v>4.29</c:v>
                </c:pt>
                <c:pt idx="5">
                  <c:v>4.29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4811344441532839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962268888306504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811344441532839E-3"/>
                  <c:y val="-4.375000000000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\О\с\н\о\в\н\о\й</c:formatCode>
                <c:ptCount val="6"/>
                <c:pt idx="0">
                  <c:v>4.33</c:v>
                </c:pt>
                <c:pt idx="1">
                  <c:v>4.2300000000000004</c:v>
                </c:pt>
                <c:pt idx="2">
                  <c:v>4.4000000000000004</c:v>
                </c:pt>
                <c:pt idx="3">
                  <c:v>4.33</c:v>
                </c:pt>
                <c:pt idx="4">
                  <c:v>4.32</c:v>
                </c:pt>
                <c:pt idx="5">
                  <c:v>4.3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75200"/>
        <c:axId val="42277120"/>
      </c:lineChart>
      <c:catAx>
        <c:axId val="42275200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crossAx val="42277120"/>
        <c:crosses val="autoZero"/>
        <c:auto val="1"/>
        <c:lblAlgn val="ctr"/>
        <c:lblOffset val="100"/>
        <c:noMultiLvlLbl val="0"/>
      </c:catAx>
      <c:valAx>
        <c:axId val="42277120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crossAx val="422752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565553322358119E-2"/>
          <c:y val="0.14426647039217866"/>
          <c:w val="0.86214915514437784"/>
          <c:h val="0.62250777691367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 Бол.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6.088111421963216E-2"/>
                  <c:y val="8.31115987112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246831160174125E-2"/>
                  <c:y val="4.2945506054882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508963650503477E-2"/>
                  <c:y val="3.495444950561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4529900718102033E-3"/>
                  <c:y val="-5.4125930452171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95.1</c:v>
                </c:pt>
                <c:pt idx="1">
                  <c:v>89.4</c:v>
                </c:pt>
                <c:pt idx="2">
                  <c:v>89.9</c:v>
                </c:pt>
                <c:pt idx="3">
                  <c:v>93.3</c:v>
                </c:pt>
                <c:pt idx="4">
                  <c:v>96.3</c:v>
                </c:pt>
                <c:pt idx="5">
                  <c:v>96.49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Терапия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2.084364363555564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100716082051485E-3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4700083829069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63786851965942E-2"/>
                  <c:y val="-3.88012443061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5273858460171094E-2"/>
                  <c:y val="-7.7602488612376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0167860136751302E-3"/>
                  <c:y val="-0.12698589045661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\О\с\н\о\в\н\о\й</c:formatCode>
                <c:ptCount val="6"/>
                <c:pt idx="0">
                  <c:v>99.6</c:v>
                </c:pt>
                <c:pt idx="1">
                  <c:v>97.8</c:v>
                </c:pt>
                <c:pt idx="2">
                  <c:v>96.2</c:v>
                </c:pt>
                <c:pt idx="3">
                  <c:v>94.2</c:v>
                </c:pt>
                <c:pt idx="4">
                  <c:v>98.1</c:v>
                </c:pt>
                <c:pt idx="5">
                  <c:v>94.98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Педиартия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3.2067144054700992E-3"/>
                  <c:y val="8.1129874458393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33572027350496E-2"/>
                  <c:y val="3.1746472614153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843769884154286E-2"/>
                  <c:y val="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134288109401983E-3"/>
                  <c:y val="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240286432820594E-2"/>
                  <c:y val="7.760248861237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1671E-3"/>
                  <c:y val="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\О\с\н\о\в\н\о\й</c:formatCode>
                <c:ptCount val="6"/>
                <c:pt idx="0">
                  <c:v>93.6</c:v>
                </c:pt>
                <c:pt idx="1">
                  <c:v>89</c:v>
                </c:pt>
                <c:pt idx="2">
                  <c:v>92</c:v>
                </c:pt>
                <c:pt idx="3">
                  <c:v>88.1</c:v>
                </c:pt>
                <c:pt idx="4">
                  <c:v>98</c:v>
                </c:pt>
                <c:pt idx="5">
                  <c:v>96.45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Ак-во, гинек.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6.092757370393187E-2"/>
                  <c:y val="-9.5239695589378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100716082051485E-3"/>
                  <c:y val="-1.0582157538051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223500419145348E-2"/>
                  <c:y val="6.349294522830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877215662906145E-2"/>
                  <c:y val="7.407510276635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Лист1!$E$2:$E$7</c:f>
              <c:numCache>
                <c:formatCode>\О\с\н\о\в\н\о\й</c:formatCode>
                <c:ptCount val="6"/>
                <c:pt idx="0">
                  <c:v>92.6</c:v>
                </c:pt>
                <c:pt idx="1">
                  <c:v>94</c:v>
                </c:pt>
                <c:pt idx="2">
                  <c:v>76.400000000000006</c:v>
                </c:pt>
                <c:pt idx="3">
                  <c:v>85</c:v>
                </c:pt>
                <c:pt idx="4">
                  <c:v>88.9</c:v>
                </c:pt>
                <c:pt idx="5">
                  <c:v>89.03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188352"/>
        <c:axId val="41218816"/>
      </c:lineChart>
      <c:catAx>
        <c:axId val="41188352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1218816"/>
        <c:crosses val="autoZero"/>
        <c:auto val="1"/>
        <c:lblAlgn val="ctr"/>
        <c:lblOffset val="100"/>
        <c:noMultiLvlLbl val="0"/>
      </c:catAx>
      <c:valAx>
        <c:axId val="41218816"/>
        <c:scaling>
          <c:orientation val="minMax"/>
          <c:min val="70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11883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565553322358119E-2"/>
          <c:y val="0.14426647039217866"/>
          <c:w val="0.86214915514437784"/>
          <c:h val="0.62250777691367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 Бол.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6.088111421963216E-2"/>
                  <c:y val="8.31115987112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6246831160174125E-2"/>
                  <c:y val="4.2945506054882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8798214339820829E-2"/>
                  <c:y val="-4.3825130541050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508963650503477E-2"/>
                  <c:y val="-8.1449283412954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4529900718102033E-3"/>
                  <c:y val="-5.4125930452171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Лист1!$B$3:$B$7</c:f>
              <c:numCache>
                <c:formatCode>\О\с\н\о\в\н\о\й</c:formatCode>
                <c:ptCount val="5"/>
                <c:pt idx="0">
                  <c:v>79.2</c:v>
                </c:pt>
                <c:pt idx="1">
                  <c:v>74.8</c:v>
                </c:pt>
                <c:pt idx="2">
                  <c:v>92.1</c:v>
                </c:pt>
                <c:pt idx="3">
                  <c:v>84.3</c:v>
                </c:pt>
                <c:pt idx="4">
                  <c:v>90.85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Терапия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7.5357914777145985E-2"/>
                  <c:y val="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240286432820594E-2"/>
                  <c:y val="-7.760248861237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4700083829069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63786851965942E-2"/>
                  <c:y val="-3.88012443061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033572027350496E-3"/>
                  <c:y val="-3.52738584601710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0167860136751302E-3"/>
                  <c:y val="-0.12698589045661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Лист1!$C$3:$C$7</c:f>
              <c:numCache>
                <c:formatCode>\О\с\н\о\в\н\о\й</c:formatCode>
                <c:ptCount val="5"/>
                <c:pt idx="0">
                  <c:v>91.4</c:v>
                </c:pt>
                <c:pt idx="1">
                  <c:v>87.4</c:v>
                </c:pt>
                <c:pt idx="2">
                  <c:v>96.1</c:v>
                </c:pt>
                <c:pt idx="3">
                  <c:v>92</c:v>
                </c:pt>
                <c:pt idx="4">
                  <c:v>88.19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Педиартия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5737645312137036E-2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2067144054700992E-3"/>
                  <c:y val="4.938340184423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0843769884154286E-2"/>
                  <c:y val="7.0547716920342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670501257436043E-2"/>
                  <c:y val="-1.0582157538051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9240286432820594E-2"/>
                  <c:y val="7.760248861237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1671E-3"/>
                  <c:y val="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Лист1!$D$3:$D$7</c:f>
              <c:numCache>
                <c:formatCode>\О\с\н\о\в\н\о\й</c:formatCode>
                <c:ptCount val="5"/>
                <c:pt idx="0">
                  <c:v>80.8</c:v>
                </c:pt>
                <c:pt idx="1">
                  <c:v>76.3</c:v>
                </c:pt>
                <c:pt idx="2">
                  <c:v>85.7</c:v>
                </c:pt>
                <c:pt idx="3">
                  <c:v>83.9</c:v>
                </c:pt>
                <c:pt idx="4">
                  <c:v>77.540000000000006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Ак-во, гинек.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6.092757370393187E-2"/>
                  <c:y val="-9.5239695589378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33572027350496E-3"/>
                  <c:y val="4.585601599822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083930068376183E-2"/>
                  <c:y val="5.643817353627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223500419145348E-2"/>
                  <c:y val="6.349294522830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877215662906145E-2"/>
                  <c:y val="7.4075102766359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Лист1!$E$3:$E$7</c:f>
              <c:numCache>
                <c:formatCode>\О\с\н\о\в\н\о\й</c:formatCode>
                <c:ptCount val="5"/>
                <c:pt idx="0">
                  <c:v>93.7</c:v>
                </c:pt>
                <c:pt idx="1">
                  <c:v>87.7</c:v>
                </c:pt>
                <c:pt idx="2">
                  <c:v>91.1</c:v>
                </c:pt>
                <c:pt idx="3">
                  <c:v>78.599999999999994</c:v>
                </c:pt>
                <c:pt idx="4">
                  <c:v>84.89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491776"/>
        <c:axId val="30524928"/>
      </c:lineChart>
      <c:catAx>
        <c:axId val="30491776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0524928"/>
        <c:crosses val="autoZero"/>
        <c:auto val="1"/>
        <c:lblAlgn val="ctr"/>
        <c:lblOffset val="100"/>
        <c:noMultiLvlLbl val="0"/>
      </c:catAx>
      <c:valAx>
        <c:axId val="30524928"/>
        <c:scaling>
          <c:orientation val="minMax"/>
          <c:min val="70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304917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262737388699633E-2"/>
                  <c:y val="7.8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622688883065678E-3"/>
                  <c:y val="8.4375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443403332459916E-2"/>
                  <c:y val="6.8750000000000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811344441532839E-3"/>
                  <c:y val="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94.3</c:v>
                </c:pt>
                <c:pt idx="1">
                  <c:v>93.5</c:v>
                </c:pt>
                <c:pt idx="2">
                  <c:v>90.4</c:v>
                </c:pt>
                <c:pt idx="3">
                  <c:v>93</c:v>
                </c:pt>
                <c:pt idx="4">
                  <c:v>79.3</c:v>
                </c:pt>
                <c:pt idx="5">
                  <c:v>82.3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4811344441532839E-3"/>
                  <c:y val="-3.7499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924537776613136E-2"/>
                  <c:y val="-6.5624999999999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962268888306504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4811344441532839E-3"/>
                  <c:y val="-4.3750000000000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\О\с\н\о\в\н\о\й</c:formatCode>
                <c:ptCount val="6"/>
                <c:pt idx="0">
                  <c:v>95.2</c:v>
                </c:pt>
                <c:pt idx="1">
                  <c:v>95.6</c:v>
                </c:pt>
                <c:pt idx="2">
                  <c:v>88.6</c:v>
                </c:pt>
                <c:pt idx="3">
                  <c:v>90.2</c:v>
                </c:pt>
                <c:pt idx="4">
                  <c:v>95.3</c:v>
                </c:pt>
                <c:pt idx="5">
                  <c:v>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88544"/>
        <c:axId val="34590080"/>
      </c:lineChart>
      <c:catAx>
        <c:axId val="34588544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crossAx val="34590080"/>
        <c:crosses val="autoZero"/>
        <c:auto val="1"/>
        <c:lblAlgn val="ctr"/>
        <c:lblOffset val="100"/>
        <c:noMultiLvlLbl val="0"/>
      </c:catAx>
      <c:valAx>
        <c:axId val="34590080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crossAx val="345885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40745171090905E-2"/>
          <c:y val="5.3085875984251962E-2"/>
          <c:w val="0.76466503263495011"/>
          <c:h val="0.82534645669291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217016662299276E-2"/>
                  <c:y val="8.7499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2217016662299259E-3"/>
                  <c:y val="3.7499999999999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941109072987E-2"/>
                  <c:y val="-3.7499999999999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405672220767057E-3"/>
                  <c:y val="3.4374999999999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886806664919703E-2"/>
                  <c:y val="-5.9374999999999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87.6</c:v>
                </c:pt>
                <c:pt idx="1">
                  <c:v>84.2</c:v>
                </c:pt>
                <c:pt idx="2">
                  <c:v>86.7</c:v>
                </c:pt>
                <c:pt idx="3">
                  <c:v>84.2</c:v>
                </c:pt>
                <c:pt idx="4">
                  <c:v>86.7</c:v>
                </c:pt>
                <c:pt idx="5">
                  <c:v>82.6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4811344441532839E-3"/>
                  <c:y val="-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81134444153283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962268888306504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330209997379559E-2"/>
                  <c:y val="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\О\с\н\о\в\н\о\й</c:formatCode>
                <c:ptCount val="6"/>
                <c:pt idx="0">
                  <c:v>90.3</c:v>
                </c:pt>
                <c:pt idx="1">
                  <c:v>86.4</c:v>
                </c:pt>
                <c:pt idx="2">
                  <c:v>81.3</c:v>
                </c:pt>
                <c:pt idx="3">
                  <c:v>91.2</c:v>
                </c:pt>
                <c:pt idx="4">
                  <c:v>84.7</c:v>
                </c:pt>
                <c:pt idx="5">
                  <c:v>84.4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10336"/>
        <c:axId val="34511872"/>
      </c:lineChart>
      <c:catAx>
        <c:axId val="34510336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crossAx val="34511872"/>
        <c:crosses val="autoZero"/>
        <c:auto val="1"/>
        <c:lblAlgn val="ctr"/>
        <c:lblOffset val="100"/>
        <c:noMultiLvlLbl val="0"/>
      </c:catAx>
      <c:valAx>
        <c:axId val="34511872"/>
        <c:scaling>
          <c:orientation val="minMax"/>
          <c:min val="50"/>
        </c:scaling>
        <c:delete val="0"/>
        <c:axPos val="l"/>
        <c:numFmt formatCode="\О\с\н\о\в\н\о\й" sourceLinked="1"/>
        <c:majorTickMark val="out"/>
        <c:minorTickMark val="none"/>
        <c:tickLblPos val="nextTo"/>
        <c:crossAx val="345103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40745171090905E-2"/>
          <c:y val="5.3085875984251962E-2"/>
          <c:w val="0.76466503263495011"/>
          <c:h val="0.82534645669291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0678891338137922E-2"/>
                  <c:y val="-7.670603649402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649686898755798E-2"/>
                  <c:y val="-0.10846064996609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13182335918E-2"/>
                  <c:y val="9.5191530442977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590205449654089E-2"/>
                  <c:y val="-8.3701906684697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18</c:v>
                </c:pt>
                <c:pt idx="1">
                  <c:v>20</c:v>
                </c:pt>
                <c:pt idx="2">
                  <c:v>23</c:v>
                </c:pt>
                <c:pt idx="3">
                  <c:v>18</c:v>
                </c:pt>
                <c:pt idx="4">
                  <c:v>25</c:v>
                </c:pt>
                <c:pt idx="5">
                  <c:v>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4.7603744962916895E-3"/>
                  <c:y val="5.4398649192235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26114647697474E-3"/>
                  <c:y val="9.3508288351102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966222859972982E-3"/>
                  <c:y val="1.8245099203536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14872179311333E-2"/>
                  <c:y val="-8.94469580008351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330209997379559E-2"/>
                  <c:y val="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\О\с\н\о\в\н\о\й</c:formatCode>
                <c:ptCount val="6"/>
                <c:pt idx="0">
                  <c:v>10</c:v>
                </c:pt>
                <c:pt idx="1">
                  <c:v>16</c:v>
                </c:pt>
                <c:pt idx="2">
                  <c:v>12</c:v>
                </c:pt>
                <c:pt idx="3">
                  <c:v>19</c:v>
                </c:pt>
                <c:pt idx="4">
                  <c:v>10</c:v>
                </c:pt>
                <c:pt idx="5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53312"/>
        <c:axId val="34654848"/>
      </c:lineChart>
      <c:catAx>
        <c:axId val="34653312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crossAx val="34654848"/>
        <c:crosses val="autoZero"/>
        <c:auto val="1"/>
        <c:lblAlgn val="ctr"/>
        <c:lblOffset val="100"/>
        <c:noMultiLvlLbl val="0"/>
      </c:catAx>
      <c:valAx>
        <c:axId val="34654848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crossAx val="346533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40745171090905E-2"/>
          <c:y val="5.3085875984251962E-2"/>
          <c:w val="0.76466503263495011"/>
          <c:h val="0.825346456692913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0678891338137922E-2"/>
                  <c:y val="-7.670603649402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649686898755798E-2"/>
                  <c:y val="-0.10846064996609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355124612322411E-2"/>
                  <c:y val="-0.129831359733975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0336162025610868E-2"/>
                  <c:y val="-2.6922774864095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3070777219456199E-2"/>
                  <c:y val="7.1874999999999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5.8</c:v>
                </c:pt>
                <c:pt idx="1">
                  <c:v>5.9</c:v>
                </c:pt>
                <c:pt idx="2">
                  <c:v>7.3</c:v>
                </c:pt>
                <c:pt idx="3">
                  <c:v>6.1</c:v>
                </c:pt>
                <c:pt idx="4">
                  <c:v>9.5</c:v>
                </c:pt>
                <c:pt idx="5">
                  <c:v>7.8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курс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4.7603744962916895E-3"/>
                  <c:y val="5.4398649192235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26114647697474E-3"/>
                  <c:y val="9.3508288351102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966222859972982E-3"/>
                  <c:y val="1.8245099203536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741966365107925E-2"/>
                  <c:y val="0.18422953005221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330209997379559E-2"/>
                  <c:y val="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\О\с\н\о\в\н\о\й</c:formatCode>
                <c:ptCount val="6"/>
                <c:pt idx="0">
                  <c:v>3.8</c:v>
                </c:pt>
                <c:pt idx="1">
                  <c:v>5.2</c:v>
                </c:pt>
                <c:pt idx="2">
                  <c:v>3.6</c:v>
                </c:pt>
                <c:pt idx="3">
                  <c:v>6.2</c:v>
                </c:pt>
                <c:pt idx="4">
                  <c:v>3.2</c:v>
                </c:pt>
                <c:pt idx="5">
                  <c:v>4.5999999999999996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13600"/>
        <c:axId val="34715136"/>
      </c:lineChart>
      <c:catAx>
        <c:axId val="34713600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crossAx val="34715136"/>
        <c:crosses val="autoZero"/>
        <c:auto val="1"/>
        <c:lblAlgn val="ctr"/>
        <c:lblOffset val="100"/>
        <c:noMultiLvlLbl val="0"/>
      </c:catAx>
      <c:valAx>
        <c:axId val="34715136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crossAx val="347136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rgbClr val="0070C0"/>
                </a:solidFill>
              </a:defRPr>
            </a:pPr>
            <a:r>
              <a:rPr lang="ru-RU" sz="1800" b="0" dirty="0" smtClean="0">
                <a:solidFill>
                  <a:srgbClr val="0070C0"/>
                </a:solidFill>
              </a:rPr>
              <a:t>Средний балл</a:t>
            </a:r>
            <a:endParaRPr lang="ru-RU" sz="1800" b="0" dirty="0">
              <a:solidFill>
                <a:srgbClr val="0070C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4.3</c:v>
                </c:pt>
                <c:pt idx="1">
                  <c:v>4.3</c:v>
                </c:pt>
                <c:pt idx="2">
                  <c:v>4.16</c:v>
                </c:pt>
                <c:pt idx="3">
                  <c:v>4.09</c:v>
                </c:pt>
                <c:pt idx="4">
                  <c:v>4.09</c:v>
                </c:pt>
                <c:pt idx="5">
                  <c:v>4.29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52704"/>
        <c:axId val="40562688"/>
      </c:barChart>
      <c:catAx>
        <c:axId val="40552704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562688"/>
        <c:crosses val="autoZero"/>
        <c:auto val="1"/>
        <c:lblAlgn val="ctr"/>
        <c:lblOffset val="100"/>
        <c:noMultiLvlLbl val="0"/>
      </c:catAx>
      <c:valAx>
        <c:axId val="40562688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552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rgbClr val="00B050"/>
                </a:solidFill>
              </a:defRPr>
            </a:pPr>
            <a:r>
              <a:rPr lang="ru-RU" sz="1800" b="0" dirty="0" smtClean="0">
                <a:solidFill>
                  <a:srgbClr val="00B050"/>
                </a:solidFill>
              </a:rPr>
              <a:t>Общая успеваемость</a:t>
            </a:r>
            <a:endParaRPr lang="ru-RU" sz="1800" b="0" dirty="0">
              <a:solidFill>
                <a:srgbClr val="00B05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96</c:v>
                </c:pt>
                <c:pt idx="1">
                  <c:v>94</c:v>
                </c:pt>
                <c:pt idx="2">
                  <c:v>93</c:v>
                </c:pt>
                <c:pt idx="3">
                  <c:v>93.1</c:v>
                </c:pt>
                <c:pt idx="4">
                  <c:v>79.3</c:v>
                </c:pt>
                <c:pt idx="5">
                  <c:v>82.3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28224"/>
        <c:axId val="40629760"/>
      </c:barChart>
      <c:catAx>
        <c:axId val="40628224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629760"/>
        <c:crosses val="autoZero"/>
        <c:auto val="1"/>
        <c:lblAlgn val="ctr"/>
        <c:lblOffset val="100"/>
        <c:noMultiLvlLbl val="0"/>
      </c:catAx>
      <c:valAx>
        <c:axId val="40629760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6282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1800" b="0" dirty="0" smtClean="0">
                <a:solidFill>
                  <a:schemeClr val="accent6">
                    <a:lumMod val="75000"/>
                  </a:schemeClr>
                </a:solidFill>
              </a:rPr>
              <a:t>Качественный показатель</a:t>
            </a:r>
            <a:endParaRPr lang="ru-RU" sz="1800" b="0" dirty="0">
              <a:solidFill>
                <a:schemeClr val="accent6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95</c:v>
                </c:pt>
                <c:pt idx="1">
                  <c:v>91</c:v>
                </c:pt>
                <c:pt idx="2">
                  <c:v>88</c:v>
                </c:pt>
                <c:pt idx="3">
                  <c:v>85</c:v>
                </c:pt>
                <c:pt idx="4">
                  <c:v>84.7</c:v>
                </c:pt>
                <c:pt idx="5">
                  <c:v>82.6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740352"/>
        <c:axId val="40741888"/>
      </c:barChart>
      <c:catAx>
        <c:axId val="40740352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741888"/>
        <c:crosses val="autoZero"/>
        <c:auto val="1"/>
        <c:lblAlgn val="ctr"/>
        <c:lblOffset val="100"/>
        <c:noMultiLvlLbl val="0"/>
      </c:catAx>
      <c:valAx>
        <c:axId val="40741888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740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772284560974708E-2"/>
          <c:y val="0.14073908454616152"/>
          <c:w val="0.86214915514437784"/>
          <c:h val="0.622507776913676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 Бол.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1.7590469745785823E-2"/>
                  <c:y val="4.7837740251083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922614658977285E-2"/>
                  <c:y val="-4.8766525941562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475391623152984E-2"/>
                  <c:y val="5.6118764581713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027582793830987E-2"/>
                  <c:y val="-6.470808799022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\О\с\н\о\в\н\о\й</c:formatCode>
                <c:ptCount val="6"/>
                <c:pt idx="0">
                  <c:v>4.2</c:v>
                </c:pt>
                <c:pt idx="1">
                  <c:v>4.0999999999999996</c:v>
                </c:pt>
                <c:pt idx="2">
                  <c:v>4.0999999999999996</c:v>
                </c:pt>
                <c:pt idx="3">
                  <c:v>4.4400000000000004</c:v>
                </c:pt>
                <c:pt idx="4">
                  <c:v>4.2699999999999996</c:v>
                </c:pt>
                <c:pt idx="5">
                  <c:v>4.46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Терапия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2.084364363555564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8100716082051485E-3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447000838290695E-2"/>
                  <c:y val="-6.3492945228307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463786851965942E-2"/>
                  <c:y val="-3.88012443061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843643635555645E-2"/>
                  <c:y val="-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4894001676581273E-2"/>
                  <c:y val="-5.643817353627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\О\с\н\о\в\н\о\й</c:formatCode>
                <c:ptCount val="6"/>
                <c:pt idx="0">
                  <c:v>4.4000000000000004</c:v>
                </c:pt>
                <c:pt idx="1">
                  <c:v>4.4000000000000004</c:v>
                </c:pt>
                <c:pt idx="2">
                  <c:v>4.4000000000000004</c:v>
                </c:pt>
                <c:pt idx="3">
                  <c:v>4.5</c:v>
                </c:pt>
                <c:pt idx="4">
                  <c:v>4.54</c:v>
                </c:pt>
                <c:pt idx="5">
                  <c:v>4.47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Педиартия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6033572027350496E-2"/>
                  <c:y val="3.23339967300674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33572027350496E-2"/>
                  <c:y val="3.1746472614153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33572027349908E-3"/>
                  <c:y val="2.8219086768136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067144054700992E-3"/>
                  <c:y val="4.9383401844239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843643635555645E-2"/>
                  <c:y val="4.585601599822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\О\с\н\о\в\н\о\й</c:formatCode>
                <c:ptCount val="6"/>
                <c:pt idx="0">
                  <c:v>4.3</c:v>
                </c:pt>
                <c:pt idx="1">
                  <c:v>4.0999999999999996</c:v>
                </c:pt>
                <c:pt idx="2">
                  <c:v>4</c:v>
                </c:pt>
                <c:pt idx="3">
                  <c:v>4.16</c:v>
                </c:pt>
                <c:pt idx="4">
                  <c:v>4.22</c:v>
                </c:pt>
                <c:pt idx="5">
                  <c:v>4.16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Ак-во, гинек.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4.4894001676581377E-2"/>
                  <c:y val="-3.8801244306188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36929230085547E-2"/>
                  <c:y val="3.23339967300674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7720859298461789E-2"/>
                  <c:y val="-4.232863015220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261486097504317"/>
                  <c:y val="-1.4109543384068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Лист1!$A$2:$A$7</c:f>
              <c:numCache>
                <c:formatCode>\О\с\н\о\в\н\о\й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Лист1!$E$2:$E$7</c:f>
              <c:numCache>
                <c:formatCode>\О\с\н\о\в\н\о\й</c:formatCode>
                <c:ptCount val="6"/>
                <c:pt idx="0">
                  <c:v>4.5</c:v>
                </c:pt>
                <c:pt idx="1">
                  <c:v>4.3</c:v>
                </c:pt>
                <c:pt idx="2">
                  <c:v>4.0999999999999996</c:v>
                </c:pt>
                <c:pt idx="3">
                  <c:v>4.2</c:v>
                </c:pt>
                <c:pt idx="4">
                  <c:v>4.25</c:v>
                </c:pt>
                <c:pt idx="5">
                  <c:v>4.3499999999999996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968960"/>
        <c:axId val="40970496"/>
      </c:lineChart>
      <c:catAx>
        <c:axId val="40968960"/>
        <c:scaling>
          <c:orientation val="minMax"/>
        </c:scaling>
        <c:delete val="0"/>
        <c:axPos val="b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970496"/>
        <c:crosses val="autoZero"/>
        <c:auto val="1"/>
        <c:lblAlgn val="ctr"/>
        <c:lblOffset val="100"/>
        <c:noMultiLvlLbl val="0"/>
      </c:catAx>
      <c:valAx>
        <c:axId val="40970496"/>
        <c:scaling>
          <c:orientation val="minMax"/>
        </c:scaling>
        <c:delete val="0"/>
        <c:axPos val="l"/>
        <c:numFmt formatCode="\О\с\н\о\в\н\о\й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9689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7BB7D-2A63-47CF-B973-7B56AE910935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982AA-EBFA-4FDE-B877-3310C77DF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4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8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3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0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7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7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1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6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0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8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75B3-D15D-47FF-88DD-5F42870D98EA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6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9144000" cy="1524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ИТОГИ ЛЕТНЕЙ СЕССИИ</a:t>
            </a:r>
            <a:br>
              <a:rPr lang="ru-RU" alt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2015-</a:t>
            </a:r>
            <a:r>
              <a:rPr lang="en-US" altLang="ru-RU" sz="3200" b="1" dirty="0" smtClean="0">
                <a:solidFill>
                  <a:srgbClr val="C00000"/>
                </a:solidFill>
                <a:latin typeface="+mn-lt"/>
              </a:rPr>
              <a:t>201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6</a:t>
            </a:r>
            <a:r>
              <a:rPr lang="en-US" altLang="ru-RU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УЧ.ГОДА</a:t>
            </a:r>
            <a:br>
              <a:rPr lang="ru-RU" alt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27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US" altLang="ru-RU" sz="2700" dirty="0" smtClean="0">
                <a:solidFill>
                  <a:srgbClr val="C00000"/>
                </a:solidFill>
                <a:latin typeface="+mn-lt"/>
              </a:rPr>
              <a:t>IV – V </a:t>
            </a:r>
            <a:r>
              <a:rPr lang="ru-RU" altLang="ru-RU" sz="2700" dirty="0" smtClean="0">
                <a:solidFill>
                  <a:srgbClr val="C00000"/>
                </a:solidFill>
                <a:latin typeface="+mn-lt"/>
              </a:rPr>
              <a:t>курсы)</a:t>
            </a:r>
            <a:endParaRPr lang="ru-RU" altLang="ru-RU" sz="2000" dirty="0" smtClean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075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1883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504" y="5304183"/>
            <a:ext cx="8784976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декан</a:t>
            </a:r>
          </a:p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Газенкампф А.А.</a:t>
            </a:r>
            <a:endParaRPr lang="ru-RU" altLang="ru-RU" sz="18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315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274042"/>
          </a:xfrm>
        </p:spPr>
        <p:txBody>
          <a:bodyPr>
            <a:normAutofit fontScale="90000"/>
          </a:bodyPr>
          <a:lstStyle/>
          <a:p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29147"/>
              </p:ext>
            </p:extLst>
          </p:nvPr>
        </p:nvGraphicFramePr>
        <p:xfrm>
          <a:off x="611560" y="1340768"/>
          <a:ext cx="7992888" cy="311668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534437"/>
                <a:gridCol w="891206"/>
                <a:gridCol w="892013"/>
                <a:gridCol w="891206"/>
                <a:gridCol w="892013"/>
                <a:gridCol w="892013"/>
              </a:tblGrid>
              <a:tr h="24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Ф.И.О.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Ф.хир.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ЛОР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Офт-я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Пат.ан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Пат.физ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427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Гецманов Иван Александрович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428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Шинкоренко Виктор Михайлович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429</a:t>
                      </a: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Надирова Виктория Ровшановна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Рахимов Шухратджон Шарифджанович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432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Хилик Вадим Олегович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 err="1">
                          <a:effectLst/>
                        </a:rPr>
                        <a:t>Хомиди</a:t>
                      </a:r>
                      <a:r>
                        <a:rPr lang="ru-RU" sz="1600" b="0" dirty="0">
                          <a:effectLst/>
                        </a:rPr>
                        <a:t> </a:t>
                      </a:r>
                      <a:r>
                        <a:rPr lang="ru-RU" sz="1600" b="0" dirty="0" err="1">
                          <a:effectLst/>
                        </a:rPr>
                        <a:t>Умар</a:t>
                      </a:r>
                      <a:r>
                        <a:rPr lang="ru-RU" sz="1600" b="0" dirty="0">
                          <a:effectLst/>
                        </a:rPr>
                        <a:t> ибн </a:t>
                      </a:r>
                      <a:r>
                        <a:rPr lang="ru-RU" sz="1600" b="0" dirty="0" err="1">
                          <a:effectLst/>
                        </a:rPr>
                        <a:t>Хомид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1266"/>
            <a:ext cx="8229600" cy="537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C00000"/>
                </a:solidFill>
              </a:rPr>
              <a:t>Список студентов, условно переведенных на пятый курс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6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55816967"/>
              </p:ext>
            </p:extLst>
          </p:nvPr>
        </p:nvGraphicFramePr>
        <p:xfrm>
          <a:off x="539552" y="1988840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Средний балл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479844343"/>
              </p:ext>
            </p:extLst>
          </p:nvPr>
        </p:nvGraphicFramePr>
        <p:xfrm>
          <a:off x="539552" y="1908245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Общая успеваемость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059597925"/>
              </p:ext>
            </p:extLst>
          </p:nvPr>
        </p:nvGraphicFramePr>
        <p:xfrm>
          <a:off x="539552" y="1908245"/>
          <a:ext cx="792088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Качественный показатель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6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274042"/>
          </a:xfrm>
        </p:spPr>
        <p:txBody>
          <a:bodyPr>
            <a:normAutofit fontScale="90000"/>
          </a:bodyPr>
          <a:lstStyle/>
          <a:p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79973"/>
            <a:ext cx="8229600" cy="537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C00000"/>
                </a:solidFill>
              </a:rPr>
              <a:t>Список студентов, условно переведенных на шестой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курс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310030"/>
              </p:ext>
            </p:extLst>
          </p:nvPr>
        </p:nvGraphicFramePr>
        <p:xfrm>
          <a:off x="1172607" y="1124744"/>
          <a:ext cx="6819474" cy="505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472"/>
                <a:gridCol w="604623"/>
                <a:gridCol w="3723379"/>
              </a:tblGrid>
              <a:tr h="326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ФИО студента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Гр.а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Задолженность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163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Березицкий Р.Е.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Акушерство-нд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652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Колесников Ф.В.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Акушерство-цикл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Дерматовенерология (за 4 курс)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Инфекц. болезни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163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Попов М.И.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Акушерство-3 нб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815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Бодня</a:t>
                      </a:r>
                      <a:r>
                        <a:rPr lang="ru-RU" sz="1800" dirty="0">
                          <a:effectLst/>
                        </a:rPr>
                        <a:t> Л.В.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608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Акушесртво-11 нб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Инфекц.болезни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Госп.терапия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Педиатрия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Фтизиопульмонология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978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Саблина А.А.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614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Акушерство-11нб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госп.терапия-8нб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педиатрия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помощник врача (после 4 курса)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инф.болезни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8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274042"/>
          </a:xfrm>
        </p:spPr>
        <p:txBody>
          <a:bodyPr>
            <a:normAutofit fontScale="90000"/>
          </a:bodyPr>
          <a:lstStyle/>
          <a:p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279973"/>
            <a:ext cx="8229600" cy="537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rgbClr val="C00000"/>
                </a:solidFill>
              </a:rPr>
              <a:t>Список студентов, условно переведенных на шестой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курс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924599"/>
              </p:ext>
            </p:extLst>
          </p:nvPr>
        </p:nvGraphicFramePr>
        <p:xfrm>
          <a:off x="1172607" y="1340768"/>
          <a:ext cx="6819474" cy="4427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472"/>
                <a:gridCol w="604623"/>
                <a:gridCol w="3723379"/>
              </a:tblGrid>
              <a:tr h="326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ФИО студента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effectLst/>
                        </a:rPr>
                        <a:t>Гр.а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Задолженность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652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Заборцев</a:t>
                      </a:r>
                      <a:r>
                        <a:rPr lang="ru-RU" sz="1800" dirty="0">
                          <a:effectLst/>
                        </a:rPr>
                        <a:t> М.Е.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619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Госп.терапия-12нб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акушерство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дерматовенерология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ЛПП (за 4 курс)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163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Ананьева М.С.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621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акушерство-вес.семестр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489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Григорьева К.В.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Госп.терапия-21нб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акушерство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ЛПП (за 4 курс)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326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Мишина К.Н.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Госп.терапия-8нб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ЛПП (за 4 курс)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  <a:tr h="489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Самойлова Д.Д.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Госп.терапия-13нб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педиатрия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ЛПП (за 4 курс)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532" marR="395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382000" cy="4343400"/>
          </a:xfrm>
        </p:spPr>
        <p:txBody>
          <a:bodyPr>
            <a:normAutofit/>
          </a:bodyPr>
          <a:lstStyle/>
          <a:p>
            <a:pPr marL="609600" indent="-609600" algn="ctr" eaLnBrk="1" hangingPunct="1">
              <a:lnSpc>
                <a:spcPct val="70000"/>
              </a:lnSpc>
              <a:buFontTx/>
              <a:buNone/>
            </a:pPr>
            <a:r>
              <a:rPr lang="ru-RU" altLang="ru-RU" dirty="0" smtClean="0">
                <a:solidFill>
                  <a:srgbClr val="3333FF"/>
                </a:solidFill>
                <a:cs typeface="Arial" charset="0"/>
              </a:rPr>
              <a:t>Выводы:</a:t>
            </a:r>
          </a:p>
          <a:p>
            <a:pPr marL="609600" indent="-609600" algn="ctr" eaLnBrk="1" hangingPunct="1">
              <a:lnSpc>
                <a:spcPct val="70000"/>
              </a:lnSpc>
              <a:buFontTx/>
              <a:buNone/>
            </a:pPr>
            <a:endParaRPr lang="ru-RU" altLang="ru-RU" sz="2400" b="1" dirty="0" smtClean="0">
              <a:solidFill>
                <a:srgbClr val="3333FF"/>
              </a:solidFill>
              <a:cs typeface="Arial" charset="0"/>
            </a:endParaRP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Средний бал и общая успеваемость студентов остаются на хорошем уровне, однако, отмечается снижение качественного показателя по ряду дисциплин.</a:t>
            </a:r>
          </a:p>
          <a:p>
            <a:pPr marL="609600" indent="-609600" eaLnBrk="1" hangingPunct="1">
              <a:lnSpc>
                <a:spcPct val="110000"/>
              </a:lnSpc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Абсолютное количество задолжников растет, что связано с увеличением количества студентов на курсах, в то время, как в процентном соотношении, этот показатель остается на одном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422570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229600" cy="715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План мероприятий</a:t>
            </a:r>
            <a:br>
              <a:rPr lang="ru-RU" alt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altLang="ru-RU" sz="2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по улучшению учебно-воспитательного процесса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534400" cy="556260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Кафедра </a:t>
            </a:r>
            <a:r>
              <a:rPr lang="ru-RU" sz="2400" dirty="0">
                <a:solidFill>
                  <a:srgbClr val="002060"/>
                </a:solidFill>
              </a:rPr>
              <a:t>«</a:t>
            </a:r>
            <a:r>
              <a:rPr lang="ru-RU" sz="2400" dirty="0" err="1">
                <a:solidFill>
                  <a:srgbClr val="002060"/>
                </a:solidFill>
              </a:rPr>
              <a:t>Перинатологии</a:t>
            </a:r>
            <a:r>
              <a:rPr lang="ru-RU" sz="2400" dirty="0">
                <a:solidFill>
                  <a:srgbClr val="002060"/>
                </a:solidFill>
              </a:rPr>
              <a:t>, акушерства и гинекологии лечебного факультета</a:t>
            </a:r>
            <a:r>
              <a:rPr lang="ru-RU" sz="2400" dirty="0" smtClean="0">
                <a:solidFill>
                  <a:srgbClr val="002060"/>
                </a:solidFill>
              </a:rPr>
              <a:t>»:</a:t>
            </a:r>
          </a:p>
          <a:p>
            <a:pPr marL="857250" lvl="1" indent="-457200"/>
            <a:r>
              <a:rPr lang="ru-RU" sz="2000" dirty="0" smtClean="0">
                <a:solidFill>
                  <a:srgbClr val="002060"/>
                </a:solidFill>
              </a:rPr>
              <a:t>На </a:t>
            </a:r>
            <a:r>
              <a:rPr lang="ru-RU" sz="2000" dirty="0">
                <a:solidFill>
                  <a:srgbClr val="002060"/>
                </a:solidFill>
              </a:rPr>
              <a:t>2016-2017 учебный </a:t>
            </a:r>
            <a:r>
              <a:rPr lang="ru-RU" sz="2000" dirty="0" smtClean="0">
                <a:solidFill>
                  <a:srgbClr val="002060"/>
                </a:solidFill>
              </a:rPr>
              <a:t>год планируется </a:t>
            </a:r>
            <a:r>
              <a:rPr lang="ru-RU" sz="2000" dirty="0">
                <a:solidFill>
                  <a:srgbClr val="002060"/>
                </a:solidFill>
              </a:rPr>
              <a:t>увеличить количество видеороликов по практическим </a:t>
            </a:r>
            <a:r>
              <a:rPr lang="ru-RU" sz="2000" dirty="0" smtClean="0">
                <a:solidFill>
                  <a:srgbClr val="002060"/>
                </a:solidFill>
              </a:rPr>
              <a:t>навыкам.</a:t>
            </a:r>
          </a:p>
          <a:p>
            <a:pPr marL="857250" lvl="1" indent="-457200"/>
            <a:r>
              <a:rPr lang="ru-RU" sz="2000" dirty="0">
                <a:solidFill>
                  <a:srgbClr val="002060"/>
                </a:solidFill>
              </a:rPr>
              <a:t>З</a:t>
            </a:r>
            <a:r>
              <a:rPr lang="ru-RU" sz="2000" dirty="0" smtClean="0">
                <a:solidFill>
                  <a:srgbClr val="002060"/>
                </a:solidFill>
              </a:rPr>
              <a:t>апланированы </a:t>
            </a:r>
            <a:r>
              <a:rPr lang="ru-RU" sz="2000" dirty="0">
                <a:solidFill>
                  <a:srgbClr val="002060"/>
                </a:solidFill>
              </a:rPr>
              <a:t>выпуск учебно-методических пособий: «Многоплодная беременность», «</a:t>
            </a:r>
            <a:r>
              <a:rPr lang="ru-RU" sz="2000" dirty="0" err="1">
                <a:solidFill>
                  <a:srgbClr val="002060"/>
                </a:solidFill>
              </a:rPr>
              <a:t>Преэклампсия</a:t>
            </a:r>
            <a:r>
              <a:rPr lang="ru-RU" sz="2000" dirty="0">
                <a:solidFill>
                  <a:srgbClr val="002060"/>
                </a:solidFill>
              </a:rPr>
              <a:t>». Планируется провести переработку имеющихся учебно-методических пособий с учетом последних достижений в области акушерства и </a:t>
            </a:r>
            <a:r>
              <a:rPr lang="ru-RU" sz="2000" dirty="0" smtClean="0">
                <a:solidFill>
                  <a:srgbClr val="002060"/>
                </a:solidFill>
              </a:rPr>
              <a:t>гинекологии.</a:t>
            </a:r>
          </a:p>
          <a:p>
            <a:pPr marL="857250" lvl="1" indent="-457200"/>
            <a:r>
              <a:rPr lang="ru-RU" sz="2000" dirty="0" smtClean="0">
                <a:solidFill>
                  <a:srgbClr val="002060"/>
                </a:solidFill>
              </a:rPr>
              <a:t>Запланировано </a:t>
            </a:r>
            <a:r>
              <a:rPr lang="ru-RU" sz="2000" dirty="0">
                <a:solidFill>
                  <a:srgbClr val="002060"/>
                </a:solidFill>
              </a:rPr>
              <a:t>увеличение количества практических занятий проводимых в интерактивной форме с целью повышения качества учебного процесса и уровня усвоения учебного материала.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70C0"/>
                </a:solidFill>
              </a:rPr>
              <a:t>Кафедра </a:t>
            </a:r>
            <a:r>
              <a:rPr lang="ru-RU" sz="2400" dirty="0">
                <a:solidFill>
                  <a:srgbClr val="0070C0"/>
                </a:solidFill>
              </a:rPr>
              <a:t>«Инфекционных болезней и эпидемиологии с курсом ПО» - внедрение в учебный процесс визуализированных тестов и учебно-методическое пособие «Атлас экзантем при инфекционной патологии».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Кафедра </a:t>
            </a:r>
            <a:r>
              <a:rPr lang="ru-RU" sz="2400" dirty="0">
                <a:solidFill>
                  <a:srgbClr val="002060"/>
                </a:solidFill>
              </a:rPr>
              <a:t>«Внутренних болезней №2 с курсом ПО» - на занятиях отрабатывать практические навыки по обновленным листам экспертной оценки (чек-листам) стандартов выполнения практических умений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4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81406" y="1340768"/>
            <a:ext cx="8534400" cy="453082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sz="2400" dirty="0">
                <a:solidFill>
                  <a:srgbClr val="002060"/>
                </a:solidFill>
              </a:rPr>
              <a:t>Уделить больше внимания технике мануального обследования на практических занятиях и лекциях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400" dirty="0" smtClean="0">
                <a:solidFill>
                  <a:srgbClr val="0070C0"/>
                </a:solidFill>
              </a:rPr>
              <a:t>Моделировать на практических занятиях «нестандартные» клинические ситуации с вовлечением студентов.</a:t>
            </a:r>
            <a:endParaRPr lang="ru-RU" sz="2400" dirty="0">
              <a:solidFill>
                <a:srgbClr val="0070C0"/>
              </a:solidFill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ru-RU" sz="2400" dirty="0" smtClean="0">
                <a:solidFill>
                  <a:srgbClr val="002060"/>
                </a:solidFill>
              </a:rPr>
              <a:t>Продолжить </a:t>
            </a:r>
            <a:r>
              <a:rPr lang="ru-RU" sz="2400" dirty="0">
                <a:solidFill>
                  <a:srgbClr val="002060"/>
                </a:solidFill>
              </a:rPr>
              <a:t>проведение открытых лекций и практических занятий.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sz="2400" dirty="0" smtClean="0">
                <a:solidFill>
                  <a:srgbClr val="0070C0"/>
                </a:solidFill>
              </a:rPr>
              <a:t>Преподавателям своевременно подавать данные о студентах, имеющих большое количество пропусков.</a:t>
            </a:r>
            <a:endParaRPr lang="ru-RU" sz="2400" dirty="0">
              <a:solidFill>
                <a:srgbClr val="0070C0"/>
              </a:solidFill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ru-RU" sz="2400" dirty="0" smtClean="0">
                <a:solidFill>
                  <a:srgbClr val="002060"/>
                </a:solidFill>
              </a:rPr>
              <a:t>Обратить </a:t>
            </a:r>
            <a:r>
              <a:rPr lang="ru-RU" sz="2400" dirty="0">
                <a:solidFill>
                  <a:srgbClr val="002060"/>
                </a:solidFill>
              </a:rPr>
              <a:t>внимание </a:t>
            </a:r>
            <a:r>
              <a:rPr lang="ru-RU" sz="2400" dirty="0" smtClean="0">
                <a:solidFill>
                  <a:srgbClr val="002060"/>
                </a:solidFill>
              </a:rPr>
              <a:t>работу с медицинской документацией.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152400"/>
            <a:ext cx="822960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smtClean="0">
                <a:solidFill>
                  <a:srgbClr val="C00000"/>
                </a:solidFill>
                <a:latin typeface="Arial" charset="0"/>
                <a:cs typeface="Arial" charset="0"/>
              </a:rPr>
              <a:t>План мероприятий</a:t>
            </a:r>
            <a:br>
              <a:rPr lang="ru-RU" altLang="ru-RU" sz="2400" smtClean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ru-RU" altLang="ru-RU" sz="2400" smtClean="0">
                <a:solidFill>
                  <a:srgbClr val="C00000"/>
                </a:solidFill>
                <a:latin typeface="Arial" charset="0"/>
                <a:cs typeface="Arial" charset="0"/>
              </a:rPr>
              <a:t>по улучшению учебно-воспитательного процесса </a:t>
            </a:r>
            <a:endParaRPr lang="ru-RU" altLang="ru-RU" sz="24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2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3600" dirty="0" smtClean="0">
                <a:solidFill>
                  <a:srgbClr val="C00000"/>
                </a:solidFill>
                <a:cs typeface="Arial" charset="0"/>
              </a:rPr>
              <a:t>Проект решения Ученого совета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683568" y="2132856"/>
            <a:ext cx="8147248" cy="3992563"/>
          </a:xfrm>
        </p:spPr>
        <p:txBody>
          <a:bodyPr>
            <a:normAutofit/>
          </a:bodyPr>
          <a:lstStyle/>
          <a:p>
            <a:pPr lvl="1"/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Принять информацию о летней сессии</a:t>
            </a:r>
            <a:br>
              <a:rPr lang="ru-RU" altLang="ru-RU" dirty="0" smtClean="0">
                <a:solidFill>
                  <a:srgbClr val="002060"/>
                </a:solidFill>
                <a:cs typeface="Arial" charset="0"/>
              </a:rPr>
            </a:br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к сведению.</a:t>
            </a:r>
          </a:p>
          <a:p>
            <a:pPr lvl="1"/>
            <a:r>
              <a:rPr lang="ru-RU" altLang="ru-RU" dirty="0" smtClean="0">
                <a:solidFill>
                  <a:srgbClr val="002060"/>
                </a:solidFill>
                <a:cs typeface="Arial" charset="0"/>
              </a:rPr>
              <a:t>Реализовать план по улучшению учебно-воспитательной работы на факультете.</a:t>
            </a:r>
          </a:p>
          <a:p>
            <a:pPr>
              <a:buFont typeface="Arial" charset="0"/>
              <a:buNone/>
            </a:pPr>
            <a:endParaRPr lang="ru-RU" altLang="ru-RU" sz="2800" dirty="0" smtClean="0">
              <a:solidFill>
                <a:srgbClr val="002060"/>
              </a:solidFill>
            </a:endParaRPr>
          </a:p>
          <a:p>
            <a:endParaRPr lang="ru-RU" altLang="ru-RU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6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ChangeArrowheads="1"/>
          </p:cNvSpPr>
          <p:nvPr/>
        </p:nvSpPr>
        <p:spPr bwMode="auto">
          <a:xfrm>
            <a:off x="323528" y="0"/>
            <a:ext cx="859606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+mn-lt"/>
              </a:rPr>
              <a:t>В весеннем </a:t>
            </a: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семестре 2016г.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altLang="ru-RU" dirty="0">
                <a:solidFill>
                  <a:srgbClr val="002060"/>
                </a:solidFill>
                <a:latin typeface="+mn-lt"/>
              </a:rPr>
              <a:t>лечебном факультете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+mn-lt"/>
              </a:rPr>
              <a:t>обучалось </a:t>
            </a:r>
            <a:r>
              <a:rPr lang="ru-RU" altLang="ru-RU" b="1" i="1" dirty="0" smtClean="0">
                <a:solidFill>
                  <a:srgbClr val="0070C0"/>
                </a:solidFill>
                <a:latin typeface="+mn-lt"/>
              </a:rPr>
              <a:t>959 студентов:</a:t>
            </a:r>
            <a:r>
              <a:rPr lang="ru-RU" altLang="ru-RU" b="1" dirty="0" smtClean="0">
                <a:solidFill>
                  <a:srgbClr val="0070C0"/>
                </a:solidFill>
                <a:latin typeface="+mn-lt"/>
              </a:rPr>
              <a:t> </a:t>
            </a:r>
            <a:endParaRPr lang="ru-RU" alt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4942" y="1844824"/>
            <a:ext cx="3536978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altLang="ru-RU" dirty="0">
                <a:solidFill>
                  <a:srgbClr val="002060"/>
                </a:solidFill>
                <a:latin typeface="+mn-lt"/>
              </a:rPr>
              <a:t>4 курсе – </a:t>
            </a:r>
            <a:r>
              <a:rPr lang="ru-RU" altLang="ru-RU" b="1" dirty="0" smtClean="0">
                <a:solidFill>
                  <a:srgbClr val="0070C0"/>
                </a:solidFill>
                <a:latin typeface="+mn-lt"/>
              </a:rPr>
              <a:t>388</a:t>
            </a:r>
            <a:endParaRPr lang="ru-RU" alt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292080" y="1844823"/>
            <a:ext cx="3536978" cy="5847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altLang="ru-RU" dirty="0">
                <a:solidFill>
                  <a:srgbClr val="002060"/>
                </a:solidFill>
                <a:latin typeface="+mn-lt"/>
              </a:rPr>
              <a:t>5 курсе – </a:t>
            </a:r>
            <a:r>
              <a:rPr lang="ru-RU" altLang="ru-RU" b="1" dirty="0" smtClean="0">
                <a:solidFill>
                  <a:srgbClr val="0070C0"/>
                </a:solidFill>
                <a:latin typeface="+mn-lt"/>
              </a:rPr>
              <a:t>260</a:t>
            </a:r>
            <a:endParaRPr lang="ru-RU" alt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853071" y="2708920"/>
            <a:ext cx="3536978" cy="5847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altLang="ru-RU" dirty="0">
                <a:solidFill>
                  <a:srgbClr val="002060"/>
                </a:solidFill>
                <a:latin typeface="+mn-lt"/>
              </a:rPr>
              <a:t>6 курсе – </a:t>
            </a:r>
            <a:r>
              <a:rPr lang="ru-RU" altLang="ru-RU" b="1" dirty="0" smtClean="0">
                <a:solidFill>
                  <a:srgbClr val="0070C0"/>
                </a:solidFill>
                <a:latin typeface="+mn-lt"/>
              </a:rPr>
              <a:t>311</a:t>
            </a:r>
            <a:endParaRPr lang="ru-RU" altLang="ru-RU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46111" y="3531786"/>
            <a:ext cx="3536978" cy="2850011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</a:rPr>
              <a:t>Отчислено:</a:t>
            </a:r>
          </a:p>
          <a:p>
            <a:pPr lvl="0"/>
            <a:r>
              <a:rPr lang="ru-RU" sz="2000" dirty="0" smtClean="0">
                <a:latin typeface="+mn-lt"/>
              </a:rPr>
              <a:t> Акопян </a:t>
            </a:r>
            <a:r>
              <a:rPr lang="ru-RU" sz="2000" dirty="0">
                <a:latin typeface="+mn-lt"/>
              </a:rPr>
              <a:t>И.П. (403 </a:t>
            </a:r>
            <a:r>
              <a:rPr lang="ru-RU" sz="2000" dirty="0" smtClean="0">
                <a:latin typeface="+mn-lt"/>
              </a:rPr>
              <a:t>гр.);</a:t>
            </a:r>
            <a:endParaRPr lang="ru-RU" sz="2000" dirty="0">
              <a:latin typeface="+mn-lt"/>
            </a:endParaRPr>
          </a:p>
          <a:p>
            <a:pPr lvl="0"/>
            <a:r>
              <a:rPr lang="ru-RU" sz="2000" dirty="0" smtClean="0">
                <a:latin typeface="+mn-lt"/>
              </a:rPr>
              <a:t> </a:t>
            </a:r>
            <a:r>
              <a:rPr lang="ru-RU" sz="2000" dirty="0" err="1" smtClean="0">
                <a:latin typeface="+mn-lt"/>
              </a:rPr>
              <a:t>Тошматов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М.М. (403 </a:t>
            </a:r>
            <a:r>
              <a:rPr lang="ru-RU" sz="2000" dirty="0" smtClean="0">
                <a:latin typeface="+mn-lt"/>
              </a:rPr>
              <a:t>гр.);</a:t>
            </a:r>
            <a:endParaRPr lang="ru-RU" sz="2000" dirty="0">
              <a:latin typeface="+mn-lt"/>
            </a:endParaRPr>
          </a:p>
          <a:p>
            <a:pPr lvl="0"/>
            <a:r>
              <a:rPr lang="ru-RU" sz="2000" dirty="0" smtClean="0">
                <a:latin typeface="+mn-lt"/>
              </a:rPr>
              <a:t> Азизов </a:t>
            </a:r>
            <a:r>
              <a:rPr lang="ru-RU" sz="2000" dirty="0">
                <a:latin typeface="+mn-lt"/>
              </a:rPr>
              <a:t>Б.М. (415 гр</a:t>
            </a:r>
            <a:r>
              <a:rPr lang="ru-RU" sz="2000" dirty="0" smtClean="0">
                <a:latin typeface="+mn-lt"/>
              </a:rPr>
              <a:t>.);</a:t>
            </a:r>
            <a:endParaRPr lang="ru-RU" sz="2000" dirty="0">
              <a:latin typeface="+mn-lt"/>
            </a:endParaRPr>
          </a:p>
          <a:p>
            <a:pPr lvl="0"/>
            <a:r>
              <a:rPr lang="ru-RU" sz="2000" dirty="0" smtClean="0">
                <a:latin typeface="+mn-lt"/>
              </a:rPr>
              <a:t> </a:t>
            </a:r>
            <a:r>
              <a:rPr lang="ru-RU" sz="2000" dirty="0" err="1" smtClean="0">
                <a:latin typeface="+mn-lt"/>
              </a:rPr>
              <a:t>Аешин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П.Ю. (432 гр</a:t>
            </a:r>
            <a:r>
              <a:rPr lang="ru-RU" sz="2000" dirty="0" smtClean="0">
                <a:latin typeface="+mn-lt"/>
              </a:rPr>
              <a:t>.).</a:t>
            </a:r>
            <a:endParaRPr lang="ru-RU" sz="2000" dirty="0">
              <a:latin typeface="+mn-lt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  <a:cs typeface="Arial" charset="0"/>
              </a:rPr>
              <a:t>Академический отпуск: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000" dirty="0" err="1">
                <a:latin typeface="+mn-lt"/>
              </a:rPr>
              <a:t>Куменков</a:t>
            </a:r>
            <a:r>
              <a:rPr lang="ru-RU" sz="2000" dirty="0">
                <a:latin typeface="+mn-lt"/>
              </a:rPr>
              <a:t> Г. Ю. (424 гр</a:t>
            </a:r>
            <a:r>
              <a:rPr lang="ru-RU" sz="2000" dirty="0" smtClean="0">
                <a:latin typeface="+mn-lt"/>
              </a:rPr>
              <a:t>.)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279030" y="3452855"/>
            <a:ext cx="3536978" cy="297312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</a:rPr>
              <a:t>Отчислено:</a:t>
            </a:r>
          </a:p>
          <a:p>
            <a:pPr lvl="0"/>
            <a:r>
              <a:rPr lang="ru-RU" sz="2000" dirty="0" smtClean="0"/>
              <a:t> Комаров </a:t>
            </a:r>
            <a:r>
              <a:rPr lang="ru-RU" sz="2000" dirty="0"/>
              <a:t>Д.А. </a:t>
            </a:r>
            <a:r>
              <a:rPr lang="ru-RU" sz="2000" dirty="0" smtClean="0"/>
              <a:t>(512гр.)</a:t>
            </a:r>
            <a:endParaRPr lang="ru-RU" sz="2000" dirty="0"/>
          </a:p>
          <a:p>
            <a:pPr lvl="0"/>
            <a:r>
              <a:rPr lang="ru-RU" sz="2000" dirty="0" smtClean="0">
                <a:effectLst/>
              </a:rPr>
              <a:t> </a:t>
            </a:r>
            <a:r>
              <a:rPr lang="ru-RU" sz="2000" dirty="0" err="1" smtClean="0">
                <a:effectLst/>
              </a:rPr>
              <a:t>Ралетний</a:t>
            </a:r>
            <a:r>
              <a:rPr lang="ru-RU" sz="2000" dirty="0" smtClean="0">
                <a:effectLst/>
              </a:rPr>
              <a:t> К.В. (513 гр.)</a:t>
            </a:r>
          </a:p>
          <a:p>
            <a:pPr lvl="0"/>
            <a:r>
              <a:rPr lang="ru-RU" sz="2000" dirty="0" smtClean="0">
                <a:effectLst/>
              </a:rPr>
              <a:t> Любавская А.А. (523 гр.)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2400" dirty="0" smtClean="0">
              <a:solidFill>
                <a:srgbClr val="FF0000"/>
              </a:solidFill>
              <a:latin typeface="+mn-lt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+mn-lt"/>
                <a:cs typeface="Arial" charset="0"/>
              </a:rPr>
              <a:t>Академический отпуск:</a:t>
            </a:r>
          </a:p>
          <a:p>
            <a:r>
              <a:rPr lang="ru-RU" sz="2000" dirty="0" smtClean="0"/>
              <a:t> </a:t>
            </a:r>
            <a:r>
              <a:rPr lang="ru-RU" sz="2000" dirty="0" err="1" smtClean="0"/>
              <a:t>Новальская</a:t>
            </a:r>
            <a:r>
              <a:rPr lang="ru-RU" sz="2000" dirty="0" smtClean="0"/>
              <a:t> К.А. (519 гр.)</a:t>
            </a:r>
          </a:p>
          <a:p>
            <a:pPr lvl="0"/>
            <a:r>
              <a:rPr lang="ru-RU" sz="2000" dirty="0" smtClean="0"/>
              <a:t> Май А.К. (508 гр.)</a:t>
            </a:r>
            <a:endParaRPr lang="ru-RU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0658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>
                <a:solidFill>
                  <a:srgbClr val="C00000"/>
                </a:solidFill>
                <a:cs typeface="Arial" charset="0"/>
              </a:rPr>
              <a:t>Внимание кафедр!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/>
          <a:lstStyle/>
          <a:p>
            <a:r>
              <a:rPr lang="ru-RU" altLang="ru-RU" sz="2400" dirty="0" smtClean="0">
                <a:solidFill>
                  <a:srgbClr val="002060"/>
                </a:solidFill>
                <a:cs typeface="Arial" charset="0"/>
              </a:rPr>
              <a:t>Ежемесячно, к 28 числу, в деканат предоставлять сведения по текущей успеваемости и задолжникам, а также объяснительные студентов-задолжников.</a:t>
            </a:r>
          </a:p>
          <a:p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Вывесить график отработок пропущенных практических занятий, с учетом расписания студентов.</a:t>
            </a:r>
          </a:p>
          <a:p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До 26 сентября </a:t>
            </a:r>
            <a:r>
              <a:rPr lang="ru-RU" altLang="ru-RU" sz="2400" dirty="0" smtClean="0">
                <a:solidFill>
                  <a:srgbClr val="002060"/>
                </a:solidFill>
                <a:cs typeface="Arial" charset="0"/>
              </a:rPr>
              <a:t>подать план проведения открытых лекций и занятий на осенний семестр.</a:t>
            </a:r>
          </a:p>
          <a:p>
            <a:r>
              <a:rPr lang="ru-RU" altLang="ru-RU" sz="2400" b="1" dirty="0" smtClean="0">
                <a:solidFill>
                  <a:srgbClr val="0070C0"/>
                </a:solidFill>
                <a:cs typeface="Arial" charset="0"/>
              </a:rPr>
              <a:t>До 26 сентября 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подать окончательный список </a:t>
            </a:r>
            <a:r>
              <a:rPr lang="ru-RU" altLang="ru-RU" sz="2400" dirty="0" err="1" smtClean="0">
                <a:solidFill>
                  <a:srgbClr val="0070C0"/>
                </a:solidFill>
                <a:cs typeface="Arial" charset="0"/>
              </a:rPr>
              <a:t>субординаторов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.</a:t>
            </a:r>
          </a:p>
          <a:p>
            <a:pPr>
              <a:buFont typeface="Arial" charset="0"/>
              <a:buNone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9245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89071781"/>
              </p:ext>
            </p:extLst>
          </p:nvPr>
        </p:nvGraphicFramePr>
        <p:xfrm>
          <a:off x="899592" y="1412776"/>
          <a:ext cx="72964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26850"/>
            <a:ext cx="851148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Средний балл</a:t>
            </a:r>
            <a:endParaRPr lang="ru-RU" altLang="ru-RU" sz="2800" dirty="0">
              <a:solidFill>
                <a:srgbClr val="3333FF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552220" y="2526871"/>
            <a:ext cx="504056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7"/>
          </p:cNvCxnSpPr>
          <p:nvPr/>
        </p:nvCxnSpPr>
        <p:spPr>
          <a:xfrm flipV="1">
            <a:off x="6982459" y="1916832"/>
            <a:ext cx="469861" cy="68385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Myagkova\Pictures\fgos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134479" y="1170075"/>
            <a:ext cx="1178633" cy="74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32899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34065491"/>
              </p:ext>
            </p:extLst>
          </p:nvPr>
        </p:nvGraphicFramePr>
        <p:xfrm>
          <a:off x="1115616" y="1700808"/>
          <a:ext cx="72964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57200" y="116632"/>
            <a:ext cx="850728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Общая успеваемость</a:t>
            </a:r>
            <a:endParaRPr lang="ru-RU" altLang="ru-RU" sz="2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0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35848927"/>
              </p:ext>
            </p:extLst>
          </p:nvPr>
        </p:nvGraphicFramePr>
        <p:xfrm>
          <a:off x="899592" y="1412776"/>
          <a:ext cx="729647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smtClean="0">
                <a:solidFill>
                  <a:srgbClr val="3333FF"/>
                </a:solidFill>
              </a:rPr>
              <a:t>Качественный показатель</a:t>
            </a:r>
            <a:endParaRPr lang="ru-RU" altLang="ru-RU" sz="28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80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66871118"/>
              </p:ext>
            </p:extLst>
          </p:nvPr>
        </p:nvGraphicFramePr>
        <p:xfrm>
          <a:off x="899592" y="1412776"/>
          <a:ext cx="770485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7306538"/>
              </p:ext>
            </p:extLst>
          </p:nvPr>
        </p:nvGraphicFramePr>
        <p:xfrm>
          <a:off x="952174" y="3933056"/>
          <a:ext cx="7704856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52" y="116632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Количество задолжников по летней сессии</a:t>
            </a:r>
          </a:p>
        </p:txBody>
      </p:sp>
    </p:spTree>
    <p:extLst>
      <p:ext uri="{BB962C8B-B14F-4D97-AF65-F5344CB8AC3E}">
        <p14:creationId xmlns:p14="http://schemas.microsoft.com/office/powerpoint/2010/main" val="180363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61361776"/>
              </p:ext>
            </p:extLst>
          </p:nvPr>
        </p:nvGraphicFramePr>
        <p:xfrm>
          <a:off x="21781" y="1052736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582279145"/>
              </p:ext>
            </p:extLst>
          </p:nvPr>
        </p:nvGraphicFramePr>
        <p:xfrm>
          <a:off x="1331640" y="2924944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40559371"/>
              </p:ext>
            </p:extLst>
          </p:nvPr>
        </p:nvGraphicFramePr>
        <p:xfrm>
          <a:off x="3717396" y="4985792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9552" y="116632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дисциплины</a:t>
            </a:r>
          </a:p>
          <a:p>
            <a:r>
              <a:rPr lang="ru-RU" altLang="ru-RU" sz="2800" dirty="0" smtClean="0">
                <a:solidFill>
                  <a:srgbClr val="3333FF"/>
                </a:solidFill>
              </a:rPr>
              <a:t>«Факультетская хирургия, урология»</a:t>
            </a:r>
          </a:p>
          <a:p>
            <a:r>
              <a:rPr lang="ru-RU" altLang="ru-RU" sz="2100" dirty="0" smtClean="0">
                <a:solidFill>
                  <a:srgbClr val="3333FF"/>
                </a:solidFill>
              </a:rPr>
              <a:t>(2011 – 2014гг – «Хирургические болезни»)</a:t>
            </a:r>
          </a:p>
        </p:txBody>
      </p:sp>
    </p:spTree>
    <p:extLst>
      <p:ext uri="{BB962C8B-B14F-4D97-AF65-F5344CB8AC3E}">
        <p14:creationId xmlns:p14="http://schemas.microsoft.com/office/powerpoint/2010/main" val="32468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53741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Список студентов, условно переведенных на пятый курс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625222"/>
              </p:ext>
            </p:extLst>
          </p:nvPr>
        </p:nvGraphicFramePr>
        <p:xfrm>
          <a:off x="539552" y="908720"/>
          <a:ext cx="7980933" cy="5327904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384592"/>
                <a:gridCol w="918769"/>
                <a:gridCol w="919601"/>
                <a:gridCol w="918769"/>
                <a:gridCol w="919601"/>
                <a:gridCol w="919601"/>
              </a:tblGrid>
              <a:tr h="24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Ф.И.О.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Ф.хир.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ЛОР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Офт-я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Пат.ан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 err="1">
                          <a:effectLst/>
                        </a:rPr>
                        <a:t>Пат.физ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406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Лалетин Иван Сергеевич 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Савельев Александр Константинович 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411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Лебедева Ирина Игоревна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413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Зайкова Наталья Александровна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 err="1">
                          <a:effectLst/>
                        </a:rPr>
                        <a:t>Кайль</a:t>
                      </a:r>
                      <a:r>
                        <a:rPr lang="ru-RU" sz="1600" b="0" dirty="0">
                          <a:effectLst/>
                        </a:rPr>
                        <a:t> Карина Евгеньевна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Корнева Яна Сергеевна  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Ловягина Наталья Сергеевна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414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Казаков Александр Валерьевич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201172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416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Булычев Александр Александрович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+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 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 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 err="1">
                          <a:effectLst/>
                        </a:rPr>
                        <a:t>Козычева</a:t>
                      </a:r>
                      <a:r>
                        <a:rPr lang="ru-RU" sz="1600" b="0" dirty="0">
                          <a:effectLst/>
                        </a:rPr>
                        <a:t> Анастасия Николаевна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 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 err="1">
                          <a:effectLst/>
                        </a:rPr>
                        <a:t>Монгуш</a:t>
                      </a:r>
                      <a:r>
                        <a:rPr lang="ru-RU" sz="1600" b="0" dirty="0">
                          <a:effectLst/>
                        </a:rPr>
                        <a:t> </a:t>
                      </a:r>
                      <a:r>
                        <a:rPr lang="ru-RU" sz="1600" b="0" dirty="0" err="1">
                          <a:effectLst/>
                        </a:rPr>
                        <a:t>Айлана</a:t>
                      </a:r>
                      <a:r>
                        <a:rPr lang="ru-RU" sz="1600" b="0" dirty="0">
                          <a:effectLst/>
                        </a:rPr>
                        <a:t> Николаевна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 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 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Садовский Иван Сергеевич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+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 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Тихоненко Регина Михайловна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+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+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+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+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07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274042"/>
          </a:xfrm>
        </p:spPr>
        <p:txBody>
          <a:bodyPr>
            <a:normAutofit fontScale="90000"/>
          </a:bodyPr>
          <a:lstStyle/>
          <a:p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8127"/>
              </p:ext>
            </p:extLst>
          </p:nvPr>
        </p:nvGraphicFramePr>
        <p:xfrm>
          <a:off x="539552" y="1233430"/>
          <a:ext cx="8157591" cy="420624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180338"/>
                <a:gridCol w="994910"/>
                <a:gridCol w="995811"/>
                <a:gridCol w="994910"/>
                <a:gridCol w="995811"/>
                <a:gridCol w="995811"/>
              </a:tblGrid>
              <a:tr h="2414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Ф.И.О.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Ф.хир.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ЛОР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Офт-я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Пат.ан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Пат.физ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419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Фельдман Станислав Владимирович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420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Муротов Мухаммаджон Наимжонович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422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Таджиев</a:t>
                      </a:r>
                      <a:r>
                        <a:rPr lang="ru-RU" sz="1600" b="0" u="none" strike="noStrike">
                          <a:effectLst/>
                        </a:rPr>
                        <a:t> Фирузджон Бахтиерович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424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Бабенко Алексей Евгеньевич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effectLst/>
                        </a:rPr>
                        <a:t>425</a:t>
                      </a:r>
                      <a:endParaRPr lang="ru-RU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626" marR="3162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Дарсигов Амир Алиханович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>
                          <a:effectLst/>
                        </a:rPr>
                        <a:t>Протонина Елена Геннадьевна</a:t>
                      </a:r>
                      <a:endParaRPr lang="ru-RU" sz="16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  <a:tr h="119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b="0" dirty="0">
                          <a:effectLst/>
                        </a:rPr>
                        <a:t>Симаков Александр Игоревич</a:t>
                      </a:r>
                      <a:endParaRPr lang="ru-RU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626" marR="31626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1266"/>
            <a:ext cx="8229600" cy="537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smtClean="0">
                <a:solidFill>
                  <a:srgbClr val="C00000"/>
                </a:solidFill>
              </a:rPr>
              <a:t>Список студентов, условно переведенных на пятый курс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8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969</Words>
  <Application>Microsoft Office PowerPoint</Application>
  <PresentationFormat>Экран (4:3)</PresentationFormat>
  <Paragraphs>445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ИТОГИ ЛЕТНЕЙ СЕССИИ 2015-2016 УЧ.ГОДА (IV – V курсы)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студентов, условно переведенных на пятый курс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мероприятий по улучшению учебно-воспитательного процесса </vt:lpstr>
      <vt:lpstr>Презентация PowerPoint</vt:lpstr>
      <vt:lpstr>Проект решения Ученого совета</vt:lpstr>
      <vt:lpstr>Внимание кафедр!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ЛЕТНЕЙ СЕССИИ 2015-2016 УЧ.ГОДА (IV – V курсы)</dc:title>
  <dc:creator>Газенкампф Андрей Александрович</dc:creator>
  <cp:lastModifiedBy>Газенкампф Андрей Александрович</cp:lastModifiedBy>
  <cp:revision>26</cp:revision>
  <dcterms:created xsi:type="dcterms:W3CDTF">2016-09-20T07:20:46Z</dcterms:created>
  <dcterms:modified xsi:type="dcterms:W3CDTF">2016-09-21T04:08:59Z</dcterms:modified>
</cp:coreProperties>
</file>