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2"/>
  </p:sldMasterIdLst>
  <p:notesMasterIdLst>
    <p:notesMasterId r:id="rId14"/>
  </p:notesMasterIdLst>
  <p:handoutMasterIdLst>
    <p:handoutMasterId r:id="rId15"/>
  </p:handoutMasterIdLst>
  <p:sldIdLst>
    <p:sldId id="351" r:id="rId3"/>
    <p:sldId id="352" r:id="rId4"/>
    <p:sldId id="315" r:id="rId5"/>
    <p:sldId id="353" r:id="rId6"/>
    <p:sldId id="360" r:id="rId7"/>
    <p:sldId id="320" r:id="rId8"/>
    <p:sldId id="362" r:id="rId9"/>
    <p:sldId id="350" r:id="rId10"/>
    <p:sldId id="363" r:id="rId11"/>
    <p:sldId id="359" r:id="rId12"/>
    <p:sldId id="314" r:id="rId13"/>
  </p:sldIdLst>
  <p:sldSz cx="12192000" cy="6858000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9931"/>
    <a:srgbClr val="14C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3326" autoAdjust="0"/>
  </p:normalViewPr>
  <p:slideViewPr>
    <p:cSldViewPr snapToGrid="0">
      <p:cViewPr varScale="1">
        <p:scale>
          <a:sx n="109" d="100"/>
          <a:sy n="109" d="100"/>
        </p:scale>
        <p:origin x="774" y="96"/>
      </p:cViewPr>
      <p:guideLst>
        <p:guide orient="horz" pos="12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24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4C7AE-1D07-4014-83C1-524F790FC39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03A4D5-4742-4B4F-8296-90ACF4F188E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Хирургическое лечение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1A470-231E-4A9F-97D3-DBB9CFBEAF1E}" type="parTrans" cxnId="{A38A239C-40D2-425A-B25E-A3BE1F2DFA36}">
      <dgm:prSet/>
      <dgm:spPr/>
      <dgm:t>
        <a:bodyPr/>
        <a:lstStyle/>
        <a:p>
          <a:endParaRPr lang="ru-RU"/>
        </a:p>
      </dgm:t>
    </dgm:pt>
    <dgm:pt modelId="{6FBC9AA2-C33B-49CA-BC13-56DCD4A33551}" type="sibTrans" cxnId="{A38A239C-40D2-425A-B25E-A3BE1F2DFA36}">
      <dgm:prSet/>
      <dgm:spPr/>
      <dgm:t>
        <a:bodyPr/>
        <a:lstStyle/>
        <a:p>
          <a:endParaRPr lang="ru-RU"/>
        </a:p>
      </dgm:t>
    </dgm:pt>
    <dgm:pt modelId="{E697CF5B-F272-44BA-B154-462CE7580083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лазерных технологий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F1EC9-A019-438F-9E6A-6EA85D2F318E}" type="parTrans" cxnId="{C1895D5C-EB3B-4ECC-BE16-1189D87FFAE6}">
      <dgm:prSet/>
      <dgm:spPr/>
      <dgm:t>
        <a:bodyPr/>
        <a:lstStyle/>
        <a:p>
          <a:endParaRPr lang="ru-RU"/>
        </a:p>
      </dgm:t>
    </dgm:pt>
    <dgm:pt modelId="{4F049699-DB2C-4838-AEB1-0AE9CA775C9B}" type="sibTrans" cxnId="{C1895D5C-EB3B-4ECC-BE16-1189D87FFAE6}">
      <dgm:prSet/>
      <dgm:spPr/>
      <dgm:t>
        <a:bodyPr/>
        <a:lstStyle/>
        <a:p>
          <a:endParaRPr lang="ru-RU"/>
        </a:p>
      </dgm:t>
    </dgm:pt>
    <dgm:pt modelId="{F8355017-A3D8-4982-B0CD-C1D72FF7A0A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Терапевтическое лечение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489B5C-71C9-4EC1-95CD-51F7ACD54878}" type="parTrans" cxnId="{B5FA3FB4-A013-4EFC-8E05-AE0C9D1BC4FC}">
      <dgm:prSet/>
      <dgm:spPr/>
      <dgm:t>
        <a:bodyPr/>
        <a:lstStyle/>
        <a:p>
          <a:endParaRPr lang="ru-RU"/>
        </a:p>
      </dgm:t>
    </dgm:pt>
    <dgm:pt modelId="{D400150E-B867-48A5-9B02-0AC53CD10B1C}" type="sibTrans" cxnId="{B5FA3FB4-A013-4EFC-8E05-AE0C9D1BC4FC}">
      <dgm:prSet/>
      <dgm:spPr/>
      <dgm:t>
        <a:bodyPr/>
        <a:lstStyle/>
        <a:p>
          <a:endParaRPr lang="ru-RU"/>
        </a:p>
      </dgm:t>
    </dgm:pt>
    <dgm:pt modelId="{BCF0644C-ECE3-4407-A94B-CA6878D2F1A2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системы имплантации (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никелид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титановые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импланты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anthogyr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Франция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ICX-</a:t>
          </a:r>
          <a:r>
            <a:rPr lang="en-US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templant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Германия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135098-9DD2-44DE-9CE5-91E787127B05}" type="parTrans" cxnId="{15FDF49B-B0C5-4CD9-B1F3-9A923086C069}">
      <dgm:prSet/>
      <dgm:spPr/>
      <dgm:t>
        <a:bodyPr/>
        <a:lstStyle/>
        <a:p>
          <a:endParaRPr lang="ru-RU"/>
        </a:p>
      </dgm:t>
    </dgm:pt>
    <dgm:pt modelId="{59D36203-9C6C-4E20-93F3-9CF34A77F894}" type="sibTrans" cxnId="{15FDF49B-B0C5-4CD9-B1F3-9A923086C069}">
      <dgm:prSet/>
      <dgm:spPr/>
      <dgm:t>
        <a:bodyPr/>
        <a:lstStyle/>
        <a:p>
          <a:endParaRPr lang="ru-RU"/>
        </a:p>
      </dgm:t>
    </dgm:pt>
    <dgm:pt modelId="{44B62AC7-87F2-4FFD-B66F-CB265B385FC9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 ультразвуковой системы для костной хирургии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Vario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urg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31AA5-9977-49CA-9956-CE4032DF7C1B}" type="parTrans" cxnId="{48E333BF-6B57-4C6C-9110-F6CAD24817D2}">
      <dgm:prSet/>
      <dgm:spPr/>
      <dgm:t>
        <a:bodyPr/>
        <a:lstStyle/>
        <a:p>
          <a:endParaRPr lang="ru-RU"/>
        </a:p>
      </dgm:t>
    </dgm:pt>
    <dgm:pt modelId="{0D1AC3E1-0D2C-4460-A028-352B6E11C579}" type="sibTrans" cxnId="{48E333BF-6B57-4C6C-9110-F6CAD24817D2}">
      <dgm:prSet/>
      <dgm:spPr/>
      <dgm:t>
        <a:bodyPr/>
        <a:lstStyle/>
        <a:p>
          <a:endParaRPr lang="ru-RU"/>
        </a:p>
      </dgm:t>
    </dgm:pt>
    <dgm:pt modelId="{55816BEC-6863-4A37-AC41-3E4B6F79E0E1}">
      <dgm:prSet custT="1"/>
      <dgm:spPr/>
      <dgm:t>
        <a:bodyPr/>
        <a:lstStyle/>
        <a:p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Плазмолифтинг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 том числе лечение пародонтита и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пародонтоза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F697E-925F-4A9D-B7AC-5CC5BEEBEB72}" type="parTrans" cxnId="{E37271D9-A2AC-4BAE-B970-A124118F514D}">
      <dgm:prSet/>
      <dgm:spPr/>
      <dgm:t>
        <a:bodyPr/>
        <a:lstStyle/>
        <a:p>
          <a:endParaRPr lang="ru-RU"/>
        </a:p>
      </dgm:t>
    </dgm:pt>
    <dgm:pt modelId="{E2C95A86-C8B1-456F-BC5B-692F8CCC0D30}" type="sibTrans" cxnId="{E37271D9-A2AC-4BAE-B970-A124118F514D}">
      <dgm:prSet/>
      <dgm:spPr/>
      <dgm:t>
        <a:bodyPr/>
        <a:lstStyle/>
        <a:p>
          <a:endParaRPr lang="ru-RU"/>
        </a:p>
      </dgm:t>
    </dgm:pt>
    <dgm:pt modelId="{717E2DE5-653C-4534-BEED-9162906B6B39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Реставрационные технологии в лечении зубов: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компониры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6E8C0-868D-4FB2-AFDB-5B390580E363}" type="parTrans" cxnId="{D640055C-49BC-416F-B550-B9854A5AC7A0}">
      <dgm:prSet/>
      <dgm:spPr/>
      <dgm:t>
        <a:bodyPr/>
        <a:lstStyle/>
        <a:p>
          <a:endParaRPr lang="ru-RU"/>
        </a:p>
      </dgm:t>
    </dgm:pt>
    <dgm:pt modelId="{55190583-95C2-45E3-A7CD-97C226561C32}" type="sibTrans" cxnId="{D640055C-49BC-416F-B550-B9854A5AC7A0}">
      <dgm:prSet/>
      <dgm:spPr/>
      <dgm:t>
        <a:bodyPr/>
        <a:lstStyle/>
        <a:p>
          <a:endParaRPr lang="ru-RU"/>
        </a:p>
      </dgm:t>
    </dgm:pt>
    <dgm:pt modelId="{1DC575E1-6215-48A3-B589-0BD329CDBB51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эндодонтической системы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обтурации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каналов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Dentsp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18652-B03D-470C-A2FA-DADDA8AD090C}" type="sibTrans" cxnId="{CFC8C09A-C88A-429E-A484-2621BE22D6B8}">
      <dgm:prSet/>
      <dgm:spPr/>
      <dgm:t>
        <a:bodyPr/>
        <a:lstStyle/>
        <a:p>
          <a:endParaRPr lang="ru-RU"/>
        </a:p>
      </dgm:t>
    </dgm:pt>
    <dgm:pt modelId="{A23702D4-7E2D-416C-BBB1-CE9FB18A0FC0}" type="parTrans" cxnId="{CFC8C09A-C88A-429E-A484-2621BE22D6B8}">
      <dgm:prSet/>
      <dgm:spPr/>
      <dgm:t>
        <a:bodyPr/>
        <a:lstStyle/>
        <a:p>
          <a:endParaRPr lang="ru-RU"/>
        </a:p>
      </dgm:t>
    </dgm:pt>
    <dgm:pt modelId="{29864EA3-CEA6-4B22-A2C6-B51C31BC46D1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бинокуляров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 хирургической практике, терапии,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эндодонтии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24FECB-61A3-4AAD-9366-4486441E5CD8}" type="parTrans" cxnId="{434E991C-451F-4539-8E36-DDF3C2B0EA6A}">
      <dgm:prSet/>
      <dgm:spPr/>
      <dgm:t>
        <a:bodyPr/>
        <a:lstStyle/>
        <a:p>
          <a:endParaRPr lang="ru-RU"/>
        </a:p>
      </dgm:t>
    </dgm:pt>
    <dgm:pt modelId="{E5612BF6-2089-4B16-9076-6EF8751E87A9}" type="sibTrans" cxnId="{434E991C-451F-4539-8E36-DDF3C2B0EA6A}">
      <dgm:prSet/>
      <dgm:spPr/>
      <dgm:t>
        <a:bodyPr/>
        <a:lstStyle/>
        <a:p>
          <a:endParaRPr lang="ru-RU"/>
        </a:p>
      </dgm:t>
    </dgm:pt>
    <dgm:pt modelId="{D9DD8644-1ABF-44FE-A5EB-874248520892}">
      <dgm:prSet custT="1"/>
      <dgm:spPr/>
      <dgm:t>
        <a:bodyPr/>
        <a:lstStyle/>
        <a:p>
          <a:endParaRPr lang="ru-RU" sz="1600" dirty="0"/>
        </a:p>
      </dgm:t>
    </dgm:pt>
    <dgm:pt modelId="{EB2980F0-D898-4B4C-B212-507A58C53DFA}" type="parTrans" cxnId="{0F115D64-9D0F-4CDB-BD7A-9CDEC2F9BAB2}">
      <dgm:prSet/>
      <dgm:spPr/>
      <dgm:t>
        <a:bodyPr/>
        <a:lstStyle/>
        <a:p>
          <a:endParaRPr lang="ru-RU"/>
        </a:p>
      </dgm:t>
    </dgm:pt>
    <dgm:pt modelId="{D03DFCE0-D819-41F9-B2F0-D659F8BEE130}" type="sibTrans" cxnId="{0F115D64-9D0F-4CDB-BD7A-9CDEC2F9BAB2}">
      <dgm:prSet/>
      <dgm:spPr/>
      <dgm:t>
        <a:bodyPr/>
        <a:lstStyle/>
        <a:p>
          <a:endParaRPr lang="ru-RU"/>
        </a:p>
      </dgm:t>
    </dgm:pt>
    <dgm:pt modelId="{BB44514C-978F-49E6-9B40-FEEA75CBC144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Оперативная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пародонтология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C69CA4-72FD-4D7E-B65A-0C15E3503AA9}" type="parTrans" cxnId="{6389F0BE-1A90-4CB0-9A99-749D06941988}">
      <dgm:prSet/>
      <dgm:spPr/>
      <dgm:t>
        <a:bodyPr/>
        <a:lstStyle/>
        <a:p>
          <a:endParaRPr lang="ru-RU"/>
        </a:p>
      </dgm:t>
    </dgm:pt>
    <dgm:pt modelId="{3CD645B1-C4E9-4843-8CD7-9EA198F8E180}" type="sibTrans" cxnId="{6389F0BE-1A90-4CB0-9A99-749D06941988}">
      <dgm:prSet/>
      <dgm:spPr/>
      <dgm:t>
        <a:bodyPr/>
        <a:lstStyle/>
        <a:p>
          <a:endParaRPr lang="ru-RU"/>
        </a:p>
      </dgm:t>
    </dgm:pt>
    <dgm:pt modelId="{72C1F4B1-B211-4A3D-BA70-0A5865D83D28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Отбеливающие системы: </a:t>
          </a:r>
          <a:r>
            <a: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zoom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2C6261-D412-4394-8FB6-0BEDAA596B4A}" type="parTrans" cxnId="{4B299F8B-8553-4BC3-A811-5A0114F0C591}">
      <dgm:prSet/>
      <dgm:spPr/>
      <dgm:t>
        <a:bodyPr/>
        <a:lstStyle/>
        <a:p>
          <a:endParaRPr lang="ru-RU"/>
        </a:p>
      </dgm:t>
    </dgm:pt>
    <dgm:pt modelId="{F59468E7-F579-4E90-8DEE-24AA36D4388C}" type="sibTrans" cxnId="{4B299F8B-8553-4BC3-A811-5A0114F0C591}">
      <dgm:prSet/>
      <dgm:spPr/>
      <dgm:t>
        <a:bodyPr/>
        <a:lstStyle/>
        <a:p>
          <a:endParaRPr lang="ru-RU"/>
        </a:p>
      </dgm:t>
    </dgm:pt>
    <dgm:pt modelId="{513F2ED7-CA85-4270-9477-470A7BFB8EE5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Реставрационная терапия, микрохирургия в полости рта, использование в работе дентального  микроскопа.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EC7E4-5283-4244-A6A8-EB8B866BB8BC}" type="parTrans" cxnId="{6100C4B1-2449-4DCD-A45B-62F4BDC5DE4B}">
      <dgm:prSet/>
      <dgm:spPr/>
      <dgm:t>
        <a:bodyPr/>
        <a:lstStyle/>
        <a:p>
          <a:endParaRPr lang="ru-RU"/>
        </a:p>
      </dgm:t>
    </dgm:pt>
    <dgm:pt modelId="{9A4A9A2A-6137-464B-81A6-1465702DEC68}" type="sibTrans" cxnId="{6100C4B1-2449-4DCD-A45B-62F4BDC5DE4B}">
      <dgm:prSet/>
      <dgm:spPr/>
      <dgm:t>
        <a:bodyPr/>
        <a:lstStyle/>
        <a:p>
          <a:endParaRPr lang="ru-RU"/>
        </a:p>
      </dgm:t>
    </dgm:pt>
    <dgm:pt modelId="{F84849F4-C480-45CD-A31C-F27AF93709AE}" type="pres">
      <dgm:prSet presAssocID="{87B4C7AE-1D07-4014-83C1-524F790FC3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7602A-95CD-4186-8F3C-57787DE5FDF4}" type="pres">
      <dgm:prSet presAssocID="{C403A4D5-4742-4B4F-8296-90ACF4F188EF}" presName="linNode" presStyleCnt="0"/>
      <dgm:spPr/>
    </dgm:pt>
    <dgm:pt modelId="{6A5CCD2C-D441-47A6-8F7B-02678B70C31E}" type="pres">
      <dgm:prSet presAssocID="{C403A4D5-4742-4B4F-8296-90ACF4F188EF}" presName="parentText" presStyleLbl="node1" presStyleIdx="0" presStyleCnt="2" custScaleX="79296" custLinFactNeighborX="-386" custLinFactNeighborY="-1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0A4CA-6709-493A-A966-0FC620F7124C}" type="pres">
      <dgm:prSet presAssocID="{C403A4D5-4742-4B4F-8296-90ACF4F188EF}" presName="descendantText" presStyleLbl="alignAccFollowNode1" presStyleIdx="0" presStyleCnt="2" custScaleX="100249" custScaleY="80126" custLinFactNeighborX="7740" custLinFactNeighborY="-3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CFE9E-ADBC-4BCF-A436-7E5EB5FB2CAC}" type="pres">
      <dgm:prSet presAssocID="{6FBC9AA2-C33B-49CA-BC13-56DCD4A33551}" presName="sp" presStyleCnt="0"/>
      <dgm:spPr/>
    </dgm:pt>
    <dgm:pt modelId="{84BF003B-16EE-401E-BF6F-E7C48DFEC68C}" type="pres">
      <dgm:prSet presAssocID="{F8355017-A3D8-4982-B0CD-C1D72FF7A0A5}" presName="linNode" presStyleCnt="0"/>
      <dgm:spPr/>
    </dgm:pt>
    <dgm:pt modelId="{E49A482B-A3AB-449F-9E5D-D4705954B77C}" type="pres">
      <dgm:prSet presAssocID="{F8355017-A3D8-4982-B0CD-C1D72FF7A0A5}" presName="parentText" presStyleLbl="node1" presStyleIdx="1" presStyleCnt="2" custScaleX="802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532F3-3378-43BA-B273-D123B4007DE8}" type="pres">
      <dgm:prSet presAssocID="{F8355017-A3D8-4982-B0CD-C1D72FF7A0A5}" presName="descendantText" presStyleLbl="alignAccFollowNode1" presStyleIdx="1" presStyleCnt="2" custScaleX="93342" custScaleY="125882" custLinFactNeighborX="6842" custLinFactNeighborY="-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40055C-49BC-416F-B550-B9854A5AC7A0}" srcId="{F8355017-A3D8-4982-B0CD-C1D72FF7A0A5}" destId="{717E2DE5-653C-4534-BEED-9162906B6B39}" srcOrd="1" destOrd="0" parTransId="{8636E8C0-868D-4FB2-AFDB-5B390580E363}" sibTransId="{55190583-95C2-45E3-A7CD-97C226561C32}"/>
    <dgm:cxn modelId="{99672AA7-6616-4B51-9924-EE0B962792BF}" type="presOf" srcId="{BCF0644C-ECE3-4407-A94B-CA6878D2F1A2}" destId="{0AA0A4CA-6709-493A-A966-0FC620F7124C}" srcOrd="0" destOrd="1" presId="urn:microsoft.com/office/officeart/2005/8/layout/vList5"/>
    <dgm:cxn modelId="{0F7216E3-12CA-4AB0-8219-D740088F5795}" type="presOf" srcId="{55816BEC-6863-4A37-AC41-3E4B6F79E0E1}" destId="{0AA0A4CA-6709-493A-A966-0FC620F7124C}" srcOrd="0" destOrd="3" presId="urn:microsoft.com/office/officeart/2005/8/layout/vList5"/>
    <dgm:cxn modelId="{E37271D9-A2AC-4BAE-B970-A124118F514D}" srcId="{C403A4D5-4742-4B4F-8296-90ACF4F188EF}" destId="{55816BEC-6863-4A37-AC41-3E4B6F79E0E1}" srcOrd="3" destOrd="0" parTransId="{1A3F697E-925F-4A9D-B7AC-5CC5BEEBEB72}" sibTransId="{E2C95A86-C8B1-456F-BC5B-692F8CCC0D30}"/>
    <dgm:cxn modelId="{BC1A6CA4-6093-4AFC-9F3C-8F70BE254647}" type="presOf" srcId="{BB44514C-978F-49E6-9B40-FEEA75CBC144}" destId="{E5E532F3-3378-43BA-B273-D123B4007DE8}" srcOrd="0" destOrd="3" presId="urn:microsoft.com/office/officeart/2005/8/layout/vList5"/>
    <dgm:cxn modelId="{57AE3218-ED09-42FD-9DBD-920AB872B053}" type="presOf" srcId="{C403A4D5-4742-4B4F-8296-90ACF4F188EF}" destId="{6A5CCD2C-D441-47A6-8F7B-02678B70C31E}" srcOrd="0" destOrd="0" presId="urn:microsoft.com/office/officeart/2005/8/layout/vList5"/>
    <dgm:cxn modelId="{116934B0-48D8-4EA4-9D86-33D994B9A3F9}" type="presOf" srcId="{F8355017-A3D8-4982-B0CD-C1D72FF7A0A5}" destId="{E49A482B-A3AB-449F-9E5D-D4705954B77C}" srcOrd="0" destOrd="0" presId="urn:microsoft.com/office/officeart/2005/8/layout/vList5"/>
    <dgm:cxn modelId="{40AF4D96-6BC1-4E52-B55B-256F77355F3F}" type="presOf" srcId="{D9DD8644-1ABF-44FE-A5EB-874248520892}" destId="{E5E532F3-3378-43BA-B273-D123B4007DE8}" srcOrd="0" destOrd="6" presId="urn:microsoft.com/office/officeart/2005/8/layout/vList5"/>
    <dgm:cxn modelId="{DE564BDA-74C7-4ECF-9337-227E99CC3C2F}" type="presOf" srcId="{87B4C7AE-1D07-4014-83C1-524F790FC399}" destId="{F84849F4-C480-45CD-A31C-F27AF93709AE}" srcOrd="0" destOrd="0" presId="urn:microsoft.com/office/officeart/2005/8/layout/vList5"/>
    <dgm:cxn modelId="{434E991C-451F-4539-8E36-DDF3C2B0EA6A}" srcId="{F8355017-A3D8-4982-B0CD-C1D72FF7A0A5}" destId="{29864EA3-CEA6-4B22-A2C6-B51C31BC46D1}" srcOrd="2" destOrd="0" parTransId="{7D24FECB-61A3-4AAD-9366-4486441E5CD8}" sibTransId="{E5612BF6-2089-4B16-9076-6EF8751E87A9}"/>
    <dgm:cxn modelId="{0EE87D09-4D24-46E2-A185-63511AD4A1F1}" type="presOf" srcId="{717E2DE5-653C-4534-BEED-9162906B6B39}" destId="{E5E532F3-3378-43BA-B273-D123B4007DE8}" srcOrd="0" destOrd="1" presId="urn:microsoft.com/office/officeart/2005/8/layout/vList5"/>
    <dgm:cxn modelId="{A38A239C-40D2-425A-B25E-A3BE1F2DFA36}" srcId="{87B4C7AE-1D07-4014-83C1-524F790FC399}" destId="{C403A4D5-4742-4B4F-8296-90ACF4F188EF}" srcOrd="0" destOrd="0" parTransId="{55E1A470-231E-4A9F-97D3-DBB9CFBEAF1E}" sibTransId="{6FBC9AA2-C33B-49CA-BC13-56DCD4A33551}"/>
    <dgm:cxn modelId="{6389F0BE-1A90-4CB0-9A99-749D06941988}" srcId="{F8355017-A3D8-4982-B0CD-C1D72FF7A0A5}" destId="{BB44514C-978F-49E6-9B40-FEEA75CBC144}" srcOrd="3" destOrd="0" parTransId="{52C69CA4-72FD-4D7E-B65A-0C15E3503AA9}" sibTransId="{3CD645B1-C4E9-4843-8CD7-9EA198F8E180}"/>
    <dgm:cxn modelId="{B02F6E05-3BCF-4F90-8F52-BDB5522645AD}" type="presOf" srcId="{513F2ED7-CA85-4270-9477-470A7BFB8EE5}" destId="{E5E532F3-3378-43BA-B273-D123B4007DE8}" srcOrd="0" destOrd="5" presId="urn:microsoft.com/office/officeart/2005/8/layout/vList5"/>
    <dgm:cxn modelId="{C1895D5C-EB3B-4ECC-BE16-1189D87FFAE6}" srcId="{C403A4D5-4742-4B4F-8296-90ACF4F188EF}" destId="{E697CF5B-F272-44BA-B154-462CE7580083}" srcOrd="0" destOrd="0" parTransId="{E2CF1EC9-A019-438F-9E6A-6EA85D2F318E}" sibTransId="{4F049699-DB2C-4838-AEB1-0AE9CA775C9B}"/>
    <dgm:cxn modelId="{4B299F8B-8553-4BC3-A811-5A0114F0C591}" srcId="{F8355017-A3D8-4982-B0CD-C1D72FF7A0A5}" destId="{72C1F4B1-B211-4A3D-BA70-0A5865D83D28}" srcOrd="4" destOrd="0" parTransId="{DF2C6261-D412-4394-8FB6-0BEDAA596B4A}" sibTransId="{F59468E7-F579-4E90-8DEE-24AA36D4388C}"/>
    <dgm:cxn modelId="{7D1890EB-D430-4395-9D1D-A757E439D0B6}" type="presOf" srcId="{E697CF5B-F272-44BA-B154-462CE7580083}" destId="{0AA0A4CA-6709-493A-A966-0FC620F7124C}" srcOrd="0" destOrd="0" presId="urn:microsoft.com/office/officeart/2005/8/layout/vList5"/>
    <dgm:cxn modelId="{CFC8C09A-C88A-429E-A484-2621BE22D6B8}" srcId="{F8355017-A3D8-4982-B0CD-C1D72FF7A0A5}" destId="{1DC575E1-6215-48A3-B589-0BD329CDBB51}" srcOrd="0" destOrd="0" parTransId="{A23702D4-7E2D-416C-BBB1-CE9FB18A0FC0}" sibTransId="{92918652-B03D-470C-A2FA-DADDA8AD090C}"/>
    <dgm:cxn modelId="{0F115D64-9D0F-4CDB-BD7A-9CDEC2F9BAB2}" srcId="{F8355017-A3D8-4982-B0CD-C1D72FF7A0A5}" destId="{D9DD8644-1ABF-44FE-A5EB-874248520892}" srcOrd="6" destOrd="0" parTransId="{EB2980F0-D898-4B4C-B212-507A58C53DFA}" sibTransId="{D03DFCE0-D819-41F9-B2F0-D659F8BEE130}"/>
    <dgm:cxn modelId="{48E333BF-6B57-4C6C-9110-F6CAD24817D2}" srcId="{C403A4D5-4742-4B4F-8296-90ACF4F188EF}" destId="{44B62AC7-87F2-4FFD-B66F-CB265B385FC9}" srcOrd="2" destOrd="0" parTransId="{88E31AA5-9977-49CA-9956-CE4032DF7C1B}" sibTransId="{0D1AC3E1-0D2C-4460-A028-352B6E11C579}"/>
    <dgm:cxn modelId="{460FEC92-36C9-40A3-A7EB-678E787C06AB}" type="presOf" srcId="{44B62AC7-87F2-4FFD-B66F-CB265B385FC9}" destId="{0AA0A4CA-6709-493A-A966-0FC620F7124C}" srcOrd="0" destOrd="2" presId="urn:microsoft.com/office/officeart/2005/8/layout/vList5"/>
    <dgm:cxn modelId="{35E285FC-F82D-46ED-883E-5ACC6E463254}" type="presOf" srcId="{1DC575E1-6215-48A3-B589-0BD329CDBB51}" destId="{E5E532F3-3378-43BA-B273-D123B4007DE8}" srcOrd="0" destOrd="0" presId="urn:microsoft.com/office/officeart/2005/8/layout/vList5"/>
    <dgm:cxn modelId="{B5FA3FB4-A013-4EFC-8E05-AE0C9D1BC4FC}" srcId="{87B4C7AE-1D07-4014-83C1-524F790FC399}" destId="{F8355017-A3D8-4982-B0CD-C1D72FF7A0A5}" srcOrd="1" destOrd="0" parTransId="{5C489B5C-71C9-4EC1-95CD-51F7ACD54878}" sibTransId="{D400150E-B867-48A5-9B02-0AC53CD10B1C}"/>
    <dgm:cxn modelId="{15FDF49B-B0C5-4CD9-B1F3-9A923086C069}" srcId="{C403A4D5-4742-4B4F-8296-90ACF4F188EF}" destId="{BCF0644C-ECE3-4407-A94B-CA6878D2F1A2}" srcOrd="1" destOrd="0" parTransId="{FC135098-9DD2-44DE-9CE5-91E787127B05}" sibTransId="{59D36203-9C6C-4E20-93F3-9CF34A77F894}"/>
    <dgm:cxn modelId="{C2629C30-C772-419C-A268-DAB1C83705B2}" type="presOf" srcId="{29864EA3-CEA6-4B22-A2C6-B51C31BC46D1}" destId="{E5E532F3-3378-43BA-B273-D123B4007DE8}" srcOrd="0" destOrd="2" presId="urn:microsoft.com/office/officeart/2005/8/layout/vList5"/>
    <dgm:cxn modelId="{6100C4B1-2449-4DCD-A45B-62F4BDC5DE4B}" srcId="{F8355017-A3D8-4982-B0CD-C1D72FF7A0A5}" destId="{513F2ED7-CA85-4270-9477-470A7BFB8EE5}" srcOrd="5" destOrd="0" parTransId="{36FEC7E4-5283-4244-A6A8-EB8B866BB8BC}" sibTransId="{9A4A9A2A-6137-464B-81A6-1465702DEC68}"/>
    <dgm:cxn modelId="{23E9EF53-CB05-41B7-B4D2-A93BB355ED2A}" type="presOf" srcId="{72C1F4B1-B211-4A3D-BA70-0A5865D83D28}" destId="{E5E532F3-3378-43BA-B273-D123B4007DE8}" srcOrd="0" destOrd="4" presId="urn:microsoft.com/office/officeart/2005/8/layout/vList5"/>
    <dgm:cxn modelId="{2B138829-444C-422F-BCA8-47272830A40F}" type="presParOf" srcId="{F84849F4-C480-45CD-A31C-F27AF93709AE}" destId="{0047602A-95CD-4186-8F3C-57787DE5FDF4}" srcOrd="0" destOrd="0" presId="urn:microsoft.com/office/officeart/2005/8/layout/vList5"/>
    <dgm:cxn modelId="{22F4388C-E4CB-4A20-B276-49BDB7D92035}" type="presParOf" srcId="{0047602A-95CD-4186-8F3C-57787DE5FDF4}" destId="{6A5CCD2C-D441-47A6-8F7B-02678B70C31E}" srcOrd="0" destOrd="0" presId="urn:microsoft.com/office/officeart/2005/8/layout/vList5"/>
    <dgm:cxn modelId="{42848A7E-9F5A-4602-AA9D-1E3204BA9C74}" type="presParOf" srcId="{0047602A-95CD-4186-8F3C-57787DE5FDF4}" destId="{0AA0A4CA-6709-493A-A966-0FC620F7124C}" srcOrd="1" destOrd="0" presId="urn:microsoft.com/office/officeart/2005/8/layout/vList5"/>
    <dgm:cxn modelId="{4819A740-F6C4-4075-9605-1A1A4D198B9E}" type="presParOf" srcId="{F84849F4-C480-45CD-A31C-F27AF93709AE}" destId="{385CFE9E-ADBC-4BCF-A436-7E5EB5FB2CAC}" srcOrd="1" destOrd="0" presId="urn:microsoft.com/office/officeart/2005/8/layout/vList5"/>
    <dgm:cxn modelId="{DE6DB0D5-DE75-4015-935D-B872841A0904}" type="presParOf" srcId="{F84849F4-C480-45CD-A31C-F27AF93709AE}" destId="{84BF003B-16EE-401E-BF6F-E7C48DFEC68C}" srcOrd="2" destOrd="0" presId="urn:microsoft.com/office/officeart/2005/8/layout/vList5"/>
    <dgm:cxn modelId="{AB5263E4-2B95-4DE8-B8D1-CAFB26247584}" type="presParOf" srcId="{84BF003B-16EE-401E-BF6F-E7C48DFEC68C}" destId="{E49A482B-A3AB-449F-9E5D-D4705954B77C}" srcOrd="0" destOrd="0" presId="urn:microsoft.com/office/officeart/2005/8/layout/vList5"/>
    <dgm:cxn modelId="{8380AA4F-A1C2-450C-AF48-EE657E816762}" type="presParOf" srcId="{84BF003B-16EE-401E-BF6F-E7C48DFEC68C}" destId="{E5E532F3-3378-43BA-B273-D123B4007D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B4C7AE-1D07-4014-83C1-524F790FC39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03A4D5-4742-4B4F-8296-90ACF4F188E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1A470-231E-4A9F-97D3-DBB9CFBEAF1E}" type="parTrans" cxnId="{A38A239C-40D2-425A-B25E-A3BE1F2DFA36}">
      <dgm:prSet/>
      <dgm:spPr/>
      <dgm:t>
        <a:bodyPr/>
        <a:lstStyle/>
        <a:p>
          <a:endParaRPr lang="ru-RU"/>
        </a:p>
      </dgm:t>
    </dgm:pt>
    <dgm:pt modelId="{6FBC9AA2-C33B-49CA-BC13-56DCD4A33551}" type="sibTrans" cxnId="{A38A239C-40D2-425A-B25E-A3BE1F2DFA36}">
      <dgm:prSet/>
      <dgm:spPr/>
      <dgm:t>
        <a:bodyPr/>
        <a:lstStyle/>
        <a:p>
          <a:endParaRPr lang="ru-RU"/>
        </a:p>
      </dgm:t>
    </dgm:pt>
    <dgm:pt modelId="{E697CF5B-F272-44BA-B154-462CE7580083}">
      <dgm:prSet phldrT="[Текст]" custT="1"/>
      <dgm:spPr/>
      <dgm:t>
        <a:bodyPr/>
        <a:lstStyle/>
        <a:p>
          <a:endParaRPr lang="ru-RU" sz="1600" dirty="0"/>
        </a:p>
      </dgm:t>
    </dgm:pt>
    <dgm:pt modelId="{E2CF1EC9-A019-438F-9E6A-6EA85D2F318E}" type="parTrans" cxnId="{C1895D5C-EB3B-4ECC-BE16-1189D87FFAE6}">
      <dgm:prSet/>
      <dgm:spPr/>
      <dgm:t>
        <a:bodyPr/>
        <a:lstStyle/>
        <a:p>
          <a:endParaRPr lang="ru-RU"/>
        </a:p>
      </dgm:t>
    </dgm:pt>
    <dgm:pt modelId="{4F049699-DB2C-4838-AEB1-0AE9CA775C9B}" type="sibTrans" cxnId="{C1895D5C-EB3B-4ECC-BE16-1189D87FFAE6}">
      <dgm:prSet/>
      <dgm:spPr/>
      <dgm:t>
        <a:bodyPr/>
        <a:lstStyle/>
        <a:p>
          <a:endParaRPr lang="ru-RU"/>
        </a:p>
      </dgm:t>
    </dgm:pt>
    <dgm:pt modelId="{E8C8E28D-CCC1-4AFC-A250-510A657459F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Ортопедическое лечение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DE6EC3-CC77-4A9D-930C-F409D8CB1B6D}" type="parTrans" cxnId="{707B55DF-2471-43B9-9E07-48F7FD8D5179}">
      <dgm:prSet/>
      <dgm:spPr/>
      <dgm:t>
        <a:bodyPr/>
        <a:lstStyle/>
        <a:p>
          <a:endParaRPr lang="ru-RU"/>
        </a:p>
      </dgm:t>
    </dgm:pt>
    <dgm:pt modelId="{8D4CE728-99A6-4AD9-8E88-02F33E448EAE}" type="sibTrans" cxnId="{707B55DF-2471-43B9-9E07-48F7FD8D5179}">
      <dgm:prSet/>
      <dgm:spPr/>
      <dgm:t>
        <a:bodyPr/>
        <a:lstStyle/>
        <a:p>
          <a:endParaRPr lang="ru-RU"/>
        </a:p>
      </dgm:t>
    </dgm:pt>
    <dgm:pt modelId="{E027FF5F-3702-419B-B2DF-EA8B6E9E3603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A3F18B-0F8D-46E9-9989-9DA9DB780F5D}" type="parTrans" cxnId="{DAA86EDB-BA04-492B-844F-FE1ABEF5741F}">
      <dgm:prSet/>
      <dgm:spPr/>
      <dgm:t>
        <a:bodyPr/>
        <a:lstStyle/>
        <a:p>
          <a:endParaRPr lang="ru-RU"/>
        </a:p>
      </dgm:t>
    </dgm:pt>
    <dgm:pt modelId="{A1B3CCC2-76BB-493F-961B-0EA36F88661E}" type="sibTrans" cxnId="{DAA86EDB-BA04-492B-844F-FE1ABEF5741F}">
      <dgm:prSet/>
      <dgm:spPr/>
      <dgm:t>
        <a:bodyPr/>
        <a:lstStyle/>
        <a:p>
          <a:endParaRPr lang="ru-RU"/>
        </a:p>
      </dgm:t>
    </dgm:pt>
    <dgm:pt modelId="{3C49EE49-0CA2-4643-A7F4-4F05B084D1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стоматология</a:t>
          </a:r>
        </a:p>
        <a:p>
          <a:endParaRPr lang="ru-RU" dirty="0"/>
        </a:p>
      </dgm:t>
    </dgm:pt>
    <dgm:pt modelId="{C043BA6A-493B-4DFB-AB48-E48BD47A4C05}" type="parTrans" cxnId="{387504AA-A19C-46B0-AC95-6FCBF2A9A3AB}">
      <dgm:prSet/>
      <dgm:spPr/>
      <dgm:t>
        <a:bodyPr/>
        <a:lstStyle/>
        <a:p>
          <a:endParaRPr lang="ru-RU"/>
        </a:p>
      </dgm:t>
    </dgm:pt>
    <dgm:pt modelId="{DED86093-ED32-4984-A4E3-08C31E4A41DA}" type="sibTrans" cxnId="{387504AA-A19C-46B0-AC95-6FCBF2A9A3AB}">
      <dgm:prSet/>
      <dgm:spPr/>
      <dgm:t>
        <a:bodyPr/>
        <a:lstStyle/>
        <a:p>
          <a:endParaRPr lang="ru-RU"/>
        </a:p>
      </dgm:t>
    </dgm:pt>
    <dgm:pt modelId="{710DE4CE-36B1-40DD-8FE2-FCF308BA8E84}">
      <dgm:prSet custT="1"/>
      <dgm:spPr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электронной системы Sleeper One при проведении анестезии</a:t>
          </a:r>
        </a:p>
      </dgm:t>
    </dgm:pt>
    <dgm:pt modelId="{8D1906F7-A2D3-4C08-92AD-F72AD717B43E}" type="parTrans" cxnId="{3A19E7F5-A867-481F-B5DC-8D73705191C4}">
      <dgm:prSet/>
      <dgm:spPr/>
      <dgm:t>
        <a:bodyPr/>
        <a:lstStyle/>
        <a:p>
          <a:endParaRPr lang="ru-RU"/>
        </a:p>
      </dgm:t>
    </dgm:pt>
    <dgm:pt modelId="{AE160682-F0CA-4702-8617-2CA6874CCF5C}" type="sibTrans" cxnId="{3A19E7F5-A867-481F-B5DC-8D73705191C4}">
      <dgm:prSet/>
      <dgm:spPr/>
      <dgm:t>
        <a:bodyPr/>
        <a:lstStyle/>
        <a:p>
          <a:endParaRPr lang="ru-RU"/>
        </a:p>
      </dgm:t>
    </dgm:pt>
    <dgm:pt modelId="{968795D8-615B-4C9B-965D-59C51BA0970E}">
      <dgm:prSet custT="1"/>
      <dgm:spPr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Лазерные технологии в детской хирургии</a:t>
          </a:r>
        </a:p>
      </dgm:t>
    </dgm:pt>
    <dgm:pt modelId="{BA16A7EF-FFAC-4BBA-A5F3-C4F567D2022F}" type="parTrans" cxnId="{B8783E89-77CB-4FCF-BD42-E54D0BEB86EB}">
      <dgm:prSet/>
      <dgm:spPr/>
      <dgm:t>
        <a:bodyPr/>
        <a:lstStyle/>
        <a:p>
          <a:endParaRPr lang="ru-RU"/>
        </a:p>
      </dgm:t>
    </dgm:pt>
    <dgm:pt modelId="{C33E107A-1D85-4481-B83F-5F33AA0874EB}" type="sibTrans" cxnId="{B8783E89-77CB-4FCF-BD42-E54D0BEB86EB}">
      <dgm:prSet/>
      <dgm:spPr/>
      <dgm:t>
        <a:bodyPr/>
        <a:lstStyle/>
        <a:p>
          <a:endParaRPr lang="ru-RU"/>
        </a:p>
      </dgm:t>
    </dgm:pt>
    <dgm:pt modelId="{FC946266-36A2-4B07-BC4E-C5103818D0B3}">
      <dgm:prSet custT="1"/>
      <dgm:spPr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коррекции ортодонтических отклонений системой Myobrace</a:t>
          </a:r>
        </a:p>
      </dgm:t>
    </dgm:pt>
    <dgm:pt modelId="{487226DC-DC3E-453B-A173-43EECC58098E}" type="parTrans" cxnId="{AAB69BDA-FAE3-4FA3-BB6F-94A92617418E}">
      <dgm:prSet/>
      <dgm:spPr/>
      <dgm:t>
        <a:bodyPr/>
        <a:lstStyle/>
        <a:p>
          <a:endParaRPr lang="ru-RU"/>
        </a:p>
      </dgm:t>
    </dgm:pt>
    <dgm:pt modelId="{70717388-E4D6-416E-AC75-4668D1802CBA}" type="sibTrans" cxnId="{AAB69BDA-FAE3-4FA3-BB6F-94A92617418E}">
      <dgm:prSet/>
      <dgm:spPr/>
      <dgm:t>
        <a:bodyPr/>
        <a:lstStyle/>
        <a:p>
          <a:endParaRPr lang="ru-RU"/>
        </a:p>
      </dgm:t>
    </dgm:pt>
    <dgm:pt modelId="{0117A5E4-D9D0-4A36-88C7-F37BDBA63DEF}">
      <dgm:prSet custT="1"/>
      <dgm:spPr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endParaRPr lang="ru-RU" sz="1600" dirty="0"/>
        </a:p>
      </dgm:t>
    </dgm:pt>
    <dgm:pt modelId="{83D5E987-8546-449C-82D8-B880C1FE35CA}" type="parTrans" cxnId="{525E1E5A-357F-4175-AB4D-CA9B7D488FEA}">
      <dgm:prSet/>
      <dgm:spPr/>
      <dgm:t>
        <a:bodyPr/>
        <a:lstStyle/>
        <a:p>
          <a:endParaRPr lang="ru-RU"/>
        </a:p>
      </dgm:t>
    </dgm:pt>
    <dgm:pt modelId="{16B8FBE6-5E1B-4037-9335-84F615F7D8BB}" type="sibTrans" cxnId="{525E1E5A-357F-4175-AB4D-CA9B7D488FEA}">
      <dgm:prSet/>
      <dgm:spPr/>
      <dgm:t>
        <a:bodyPr/>
        <a:lstStyle/>
        <a:p>
          <a:endParaRPr lang="ru-RU"/>
        </a:p>
      </dgm:t>
    </dgm:pt>
    <dgm:pt modelId="{D0ADB803-2223-4A2D-BC6B-196479D31D82}">
      <dgm:prSet custT="1"/>
      <dgm:spPr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</a:t>
          </a:r>
          <a:r>
            <a:rPr lang="en-US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PRO-FORM (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вакуумноформовочный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прибор) в </a:t>
          </a:r>
          <a:r>
            <a:rPr lang="ru-RU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ортодонтической</a:t>
          </a: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практике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09A834-4D3A-4CD0-B8E9-8C7D06DBC203}" type="parTrans" cxnId="{297C162C-8710-4865-A13A-0B06E7D00B4A}">
      <dgm:prSet/>
      <dgm:spPr/>
      <dgm:t>
        <a:bodyPr/>
        <a:lstStyle/>
        <a:p>
          <a:endParaRPr lang="ru-RU"/>
        </a:p>
      </dgm:t>
    </dgm:pt>
    <dgm:pt modelId="{503C3673-1C77-462C-8007-F84432CB6440}" type="sibTrans" cxnId="{297C162C-8710-4865-A13A-0B06E7D00B4A}">
      <dgm:prSet/>
      <dgm:spPr/>
      <dgm:t>
        <a:bodyPr/>
        <a:lstStyle/>
        <a:p>
          <a:endParaRPr lang="ru-RU"/>
        </a:p>
      </dgm:t>
    </dgm:pt>
    <dgm:pt modelId="{F84849F4-C480-45CD-A31C-F27AF93709AE}" type="pres">
      <dgm:prSet presAssocID="{87B4C7AE-1D07-4014-83C1-524F790FC3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47602A-95CD-4186-8F3C-57787DE5FDF4}" type="pres">
      <dgm:prSet presAssocID="{C403A4D5-4742-4B4F-8296-90ACF4F188EF}" presName="linNode" presStyleCnt="0"/>
      <dgm:spPr/>
    </dgm:pt>
    <dgm:pt modelId="{6A5CCD2C-D441-47A6-8F7B-02678B70C31E}" type="pres">
      <dgm:prSet presAssocID="{C403A4D5-4742-4B4F-8296-90ACF4F188EF}" presName="parentText" presStyleLbl="node1" presStyleIdx="0" presStyleCnt="3" custScaleX="79296" custLinFactNeighborX="-386" custLinFactNeighborY="-1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0A4CA-6709-493A-A966-0FC620F7124C}" type="pres">
      <dgm:prSet presAssocID="{C403A4D5-4742-4B4F-8296-90ACF4F188EF}" presName="descendantText" presStyleLbl="alignAccFollowNode1" presStyleIdx="0" presStyleCnt="2" custScaleX="102938" custScaleY="116793" custLinFactNeighborX="8212" custLinFactNeighborY="8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CFE9E-ADBC-4BCF-A436-7E5EB5FB2CAC}" type="pres">
      <dgm:prSet presAssocID="{6FBC9AA2-C33B-49CA-BC13-56DCD4A33551}" presName="sp" presStyleCnt="0"/>
      <dgm:spPr/>
    </dgm:pt>
    <dgm:pt modelId="{10BD0586-BAA6-4400-AABA-A29ACEB1D447}" type="pres">
      <dgm:prSet presAssocID="{E8C8E28D-CCC1-4AFC-A250-510A657459F7}" presName="linNode" presStyleCnt="0"/>
      <dgm:spPr/>
    </dgm:pt>
    <dgm:pt modelId="{880F3CB8-2C73-4745-8851-FB59C9BA0C10}" type="pres">
      <dgm:prSet presAssocID="{E8C8E28D-CCC1-4AFC-A250-510A657459F7}" presName="parentText" presStyleLbl="node1" presStyleIdx="1" presStyleCnt="3" custScaleX="798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72175-98C7-42F0-A860-9EF305F1843B}" type="pres">
      <dgm:prSet presAssocID="{E8C8E28D-CCC1-4AFC-A250-510A657459F7}" presName="descendantText" presStyleLbl="alignAccFollowNode1" presStyleIdx="1" presStyleCnt="2" custScaleX="103538" custScaleY="108705" custLinFactY="26611" custLinFactNeighborX="431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B0A1E-58EC-4DF8-838D-E5C30EE59B05}" type="pres">
      <dgm:prSet presAssocID="{8D4CE728-99A6-4AD9-8E88-02F33E448EAE}" presName="sp" presStyleCnt="0"/>
      <dgm:spPr/>
    </dgm:pt>
    <dgm:pt modelId="{E4A5DFA6-6A35-4A1E-9464-345056AD0420}" type="pres">
      <dgm:prSet presAssocID="{3C49EE49-0CA2-4643-A7F4-4F05B084D1D4}" presName="linNode" presStyleCnt="0"/>
      <dgm:spPr/>
    </dgm:pt>
    <dgm:pt modelId="{A67638E0-6AFB-4D1A-85D1-A43D1CDB433C}" type="pres">
      <dgm:prSet presAssocID="{3C49EE49-0CA2-4643-A7F4-4F05B084D1D4}" presName="parentText" presStyleLbl="node1" presStyleIdx="2" presStyleCnt="3" custScaleX="798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A86EDB-BA04-492B-844F-FE1ABEF5741F}" srcId="{E8C8E28D-CCC1-4AFC-A250-510A657459F7}" destId="{E027FF5F-3702-419B-B2DF-EA8B6E9E3603}" srcOrd="0" destOrd="0" parTransId="{FBA3F18B-0F8D-46E9-9989-9DA9DB780F5D}" sibTransId="{A1B3CCC2-76BB-493F-961B-0EA36F88661E}"/>
    <dgm:cxn modelId="{D9DCC22B-418F-4F1A-A1E5-0AE80575FDE8}" type="presOf" srcId="{968795D8-615B-4C9B-965D-59C51BA0970E}" destId="{35F72175-98C7-42F0-A860-9EF305F1843B}" srcOrd="0" destOrd="2" presId="urn:microsoft.com/office/officeart/2005/8/layout/vList5"/>
    <dgm:cxn modelId="{6F19861E-F4BD-49DA-8886-DD607E01E665}" type="presOf" srcId="{3C49EE49-0CA2-4643-A7F4-4F05B084D1D4}" destId="{A67638E0-6AFB-4D1A-85D1-A43D1CDB433C}" srcOrd="0" destOrd="0" presId="urn:microsoft.com/office/officeart/2005/8/layout/vList5"/>
    <dgm:cxn modelId="{AAB69BDA-FAE3-4FA3-BB6F-94A92617418E}" srcId="{E8C8E28D-CCC1-4AFC-A250-510A657459F7}" destId="{FC946266-36A2-4B07-BC4E-C5103818D0B3}" srcOrd="3" destOrd="0" parTransId="{487226DC-DC3E-453B-A173-43EECC58098E}" sibTransId="{70717388-E4D6-416E-AC75-4668D1802CBA}"/>
    <dgm:cxn modelId="{0E8A582D-9FA0-4EA4-AC00-8D12F008E106}" type="presOf" srcId="{0117A5E4-D9D0-4A36-88C7-F37BDBA63DEF}" destId="{35F72175-98C7-42F0-A860-9EF305F1843B}" srcOrd="0" destOrd="5" presId="urn:microsoft.com/office/officeart/2005/8/layout/vList5"/>
    <dgm:cxn modelId="{525E1E5A-357F-4175-AB4D-CA9B7D488FEA}" srcId="{E8C8E28D-CCC1-4AFC-A250-510A657459F7}" destId="{0117A5E4-D9D0-4A36-88C7-F37BDBA63DEF}" srcOrd="5" destOrd="0" parTransId="{83D5E987-8546-449C-82D8-B880C1FE35CA}" sibTransId="{16B8FBE6-5E1B-4037-9335-84F615F7D8BB}"/>
    <dgm:cxn modelId="{B8783E89-77CB-4FCF-BD42-E54D0BEB86EB}" srcId="{E8C8E28D-CCC1-4AFC-A250-510A657459F7}" destId="{968795D8-615B-4C9B-965D-59C51BA0970E}" srcOrd="2" destOrd="0" parTransId="{BA16A7EF-FFAC-4BBA-A5F3-C4F567D2022F}" sibTransId="{C33E107A-1D85-4481-B83F-5F33AA0874EB}"/>
    <dgm:cxn modelId="{387504AA-A19C-46B0-AC95-6FCBF2A9A3AB}" srcId="{87B4C7AE-1D07-4014-83C1-524F790FC399}" destId="{3C49EE49-0CA2-4643-A7F4-4F05B084D1D4}" srcOrd="2" destOrd="0" parTransId="{C043BA6A-493B-4DFB-AB48-E48BD47A4C05}" sibTransId="{DED86093-ED32-4984-A4E3-08C31E4A41DA}"/>
    <dgm:cxn modelId="{CE0F93AC-8633-481D-852D-F4087ACC2B96}" type="presOf" srcId="{87B4C7AE-1D07-4014-83C1-524F790FC399}" destId="{F84849F4-C480-45CD-A31C-F27AF93709AE}" srcOrd="0" destOrd="0" presId="urn:microsoft.com/office/officeart/2005/8/layout/vList5"/>
    <dgm:cxn modelId="{E0F9AA4C-EF38-4A8E-8F56-702EA2C1FA23}" type="presOf" srcId="{C403A4D5-4742-4B4F-8296-90ACF4F188EF}" destId="{6A5CCD2C-D441-47A6-8F7B-02678B70C31E}" srcOrd="0" destOrd="0" presId="urn:microsoft.com/office/officeart/2005/8/layout/vList5"/>
    <dgm:cxn modelId="{3A19E7F5-A867-481F-B5DC-8D73705191C4}" srcId="{E8C8E28D-CCC1-4AFC-A250-510A657459F7}" destId="{710DE4CE-36B1-40DD-8FE2-FCF308BA8E84}" srcOrd="1" destOrd="0" parTransId="{8D1906F7-A2D3-4C08-92AD-F72AD717B43E}" sibTransId="{AE160682-F0CA-4702-8617-2CA6874CCF5C}"/>
    <dgm:cxn modelId="{A38A239C-40D2-425A-B25E-A3BE1F2DFA36}" srcId="{87B4C7AE-1D07-4014-83C1-524F790FC399}" destId="{C403A4D5-4742-4B4F-8296-90ACF4F188EF}" srcOrd="0" destOrd="0" parTransId="{55E1A470-231E-4A9F-97D3-DBB9CFBEAF1E}" sibTransId="{6FBC9AA2-C33B-49CA-BC13-56DCD4A33551}"/>
    <dgm:cxn modelId="{528D7459-49D6-4824-8201-810B8A4A52E3}" type="presOf" srcId="{E027FF5F-3702-419B-B2DF-EA8B6E9E3603}" destId="{35F72175-98C7-42F0-A860-9EF305F1843B}" srcOrd="0" destOrd="0" presId="urn:microsoft.com/office/officeart/2005/8/layout/vList5"/>
    <dgm:cxn modelId="{C1895D5C-EB3B-4ECC-BE16-1189D87FFAE6}" srcId="{C403A4D5-4742-4B4F-8296-90ACF4F188EF}" destId="{E697CF5B-F272-44BA-B154-462CE7580083}" srcOrd="0" destOrd="0" parTransId="{E2CF1EC9-A019-438F-9E6A-6EA85D2F318E}" sibTransId="{4F049699-DB2C-4838-AEB1-0AE9CA775C9B}"/>
    <dgm:cxn modelId="{C8706F9E-4A3C-40FF-B7E9-D08956B7D4EE}" type="presOf" srcId="{710DE4CE-36B1-40DD-8FE2-FCF308BA8E84}" destId="{35F72175-98C7-42F0-A860-9EF305F1843B}" srcOrd="0" destOrd="1" presId="urn:microsoft.com/office/officeart/2005/8/layout/vList5"/>
    <dgm:cxn modelId="{B435E14C-07E2-4987-BF78-AA7CB82C8B57}" type="presOf" srcId="{E697CF5B-F272-44BA-B154-462CE7580083}" destId="{0AA0A4CA-6709-493A-A966-0FC620F7124C}" srcOrd="0" destOrd="0" presId="urn:microsoft.com/office/officeart/2005/8/layout/vList5"/>
    <dgm:cxn modelId="{707B55DF-2471-43B9-9E07-48F7FD8D5179}" srcId="{87B4C7AE-1D07-4014-83C1-524F790FC399}" destId="{E8C8E28D-CCC1-4AFC-A250-510A657459F7}" srcOrd="1" destOrd="0" parTransId="{72DE6EC3-CC77-4A9D-930C-F409D8CB1B6D}" sibTransId="{8D4CE728-99A6-4AD9-8E88-02F33E448EAE}"/>
    <dgm:cxn modelId="{E52F7643-6C0F-470E-8398-8534EA99A66C}" type="presOf" srcId="{D0ADB803-2223-4A2D-BC6B-196479D31D82}" destId="{35F72175-98C7-42F0-A860-9EF305F1843B}" srcOrd="0" destOrd="4" presId="urn:microsoft.com/office/officeart/2005/8/layout/vList5"/>
    <dgm:cxn modelId="{674A9A64-84EA-4CBF-90A2-A519789A87A3}" type="presOf" srcId="{E8C8E28D-CCC1-4AFC-A250-510A657459F7}" destId="{880F3CB8-2C73-4745-8851-FB59C9BA0C10}" srcOrd="0" destOrd="0" presId="urn:microsoft.com/office/officeart/2005/8/layout/vList5"/>
    <dgm:cxn modelId="{297C162C-8710-4865-A13A-0B06E7D00B4A}" srcId="{E8C8E28D-CCC1-4AFC-A250-510A657459F7}" destId="{D0ADB803-2223-4A2D-BC6B-196479D31D82}" srcOrd="4" destOrd="0" parTransId="{2909A834-4D3A-4CD0-B8E9-8C7D06DBC203}" sibTransId="{503C3673-1C77-462C-8007-F84432CB6440}"/>
    <dgm:cxn modelId="{182A4B2B-A229-4271-ADDA-EC975514E0EC}" type="presOf" srcId="{FC946266-36A2-4B07-BC4E-C5103818D0B3}" destId="{35F72175-98C7-42F0-A860-9EF305F1843B}" srcOrd="0" destOrd="3" presId="urn:microsoft.com/office/officeart/2005/8/layout/vList5"/>
    <dgm:cxn modelId="{EF10B634-63FC-4513-80C8-4EBB80C72C37}" type="presParOf" srcId="{F84849F4-C480-45CD-A31C-F27AF93709AE}" destId="{0047602A-95CD-4186-8F3C-57787DE5FDF4}" srcOrd="0" destOrd="0" presId="urn:microsoft.com/office/officeart/2005/8/layout/vList5"/>
    <dgm:cxn modelId="{6DBEAD14-E3CA-43A2-99FF-199BBC42FFED}" type="presParOf" srcId="{0047602A-95CD-4186-8F3C-57787DE5FDF4}" destId="{6A5CCD2C-D441-47A6-8F7B-02678B70C31E}" srcOrd="0" destOrd="0" presId="urn:microsoft.com/office/officeart/2005/8/layout/vList5"/>
    <dgm:cxn modelId="{6856AC6C-E166-4AF7-B250-2F07DE71BDEE}" type="presParOf" srcId="{0047602A-95CD-4186-8F3C-57787DE5FDF4}" destId="{0AA0A4CA-6709-493A-A966-0FC620F7124C}" srcOrd="1" destOrd="0" presId="urn:microsoft.com/office/officeart/2005/8/layout/vList5"/>
    <dgm:cxn modelId="{4D5B9FE3-80C1-42BA-98C0-BBA6B88DC501}" type="presParOf" srcId="{F84849F4-C480-45CD-A31C-F27AF93709AE}" destId="{385CFE9E-ADBC-4BCF-A436-7E5EB5FB2CAC}" srcOrd="1" destOrd="0" presId="urn:microsoft.com/office/officeart/2005/8/layout/vList5"/>
    <dgm:cxn modelId="{8768D4D2-CFD1-4644-A5EF-F4D68361469A}" type="presParOf" srcId="{F84849F4-C480-45CD-A31C-F27AF93709AE}" destId="{10BD0586-BAA6-4400-AABA-A29ACEB1D447}" srcOrd="2" destOrd="0" presId="urn:microsoft.com/office/officeart/2005/8/layout/vList5"/>
    <dgm:cxn modelId="{F3A7091F-B714-412F-9955-CFDC0F0C91E9}" type="presParOf" srcId="{10BD0586-BAA6-4400-AABA-A29ACEB1D447}" destId="{880F3CB8-2C73-4745-8851-FB59C9BA0C10}" srcOrd="0" destOrd="0" presId="urn:microsoft.com/office/officeart/2005/8/layout/vList5"/>
    <dgm:cxn modelId="{A82F2CD4-A8D8-42C3-961F-E4012666DE3F}" type="presParOf" srcId="{10BD0586-BAA6-4400-AABA-A29ACEB1D447}" destId="{35F72175-98C7-42F0-A860-9EF305F1843B}" srcOrd="1" destOrd="0" presId="urn:microsoft.com/office/officeart/2005/8/layout/vList5"/>
    <dgm:cxn modelId="{6FAF3D7F-B8A0-41D7-9314-921B1BC7C7B5}" type="presParOf" srcId="{F84849F4-C480-45CD-A31C-F27AF93709AE}" destId="{976B0A1E-58EC-4DF8-838D-E5C30EE59B05}" srcOrd="3" destOrd="0" presId="urn:microsoft.com/office/officeart/2005/8/layout/vList5"/>
    <dgm:cxn modelId="{A5697053-AB89-40A9-A9C5-31E732A13D8B}" type="presParOf" srcId="{F84849F4-C480-45CD-A31C-F27AF93709AE}" destId="{E4A5DFA6-6A35-4A1E-9464-345056AD0420}" srcOrd="4" destOrd="0" presId="urn:microsoft.com/office/officeart/2005/8/layout/vList5"/>
    <dgm:cxn modelId="{7C4242C3-0BF1-4055-9522-2DBBF0C80E6F}" type="presParOf" srcId="{E4A5DFA6-6A35-4A1E-9464-345056AD0420}" destId="{A67638E0-6AFB-4D1A-85D1-A43D1CDB433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0A4CA-6709-493A-A966-0FC620F7124C}">
      <dsp:nvSpPr>
        <dsp:cNvPr id="0" name=""/>
        <dsp:cNvSpPr/>
      </dsp:nvSpPr>
      <dsp:spPr>
        <a:xfrm rot="5400000">
          <a:off x="6848003" y="-2608375"/>
          <a:ext cx="1325117" cy="71857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лазерных технологий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системы имплантации (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никелид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титановые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импланты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anthogyr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Франция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),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ICX-</a:t>
          </a:r>
          <a:r>
            <a:rPr lang="en-US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templant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Германия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 ультразвуковой системы для костной хирургии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Vario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urg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Плазмолифтинг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 том числе лечение пародонтита и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пародонтоза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17697" y="386618"/>
        <a:ext cx="7121044" cy="1195743"/>
      </dsp:txXfrm>
    </dsp:sp>
    <dsp:sp modelId="{6A5CCD2C-D441-47A6-8F7B-02678B70C31E}">
      <dsp:nvSpPr>
        <dsp:cNvPr id="0" name=""/>
        <dsp:cNvSpPr/>
      </dsp:nvSpPr>
      <dsp:spPr>
        <a:xfrm>
          <a:off x="380793" y="0"/>
          <a:ext cx="3197162" cy="2067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Хирургическое лечение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707" y="100914"/>
        <a:ext cx="2995334" cy="1865412"/>
      </dsp:txXfrm>
    </dsp:sp>
    <dsp:sp modelId="{E5E532F3-3378-43BA-B273-D123B4007DE8}">
      <dsp:nvSpPr>
        <dsp:cNvPr id="0" name=""/>
        <dsp:cNvSpPr/>
      </dsp:nvSpPr>
      <dsp:spPr>
        <a:xfrm rot="5400000">
          <a:off x="6218835" y="-138672"/>
          <a:ext cx="2081827" cy="66841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эндодонтической системы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обтурации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каналов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Dentsp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Реставрационные технологии в лечении зубов: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компониры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бинокуляров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 хирургической практике, терапии,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эндодонтии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Оперативная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пародонтология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Отбеливающие системы: </a:t>
          </a:r>
          <a:r>
            <a:rPr lang="en-U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zoom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Реставрационная терапия, микрохирургия в полости рта, использование в работе дентального  микроскопа.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-5400000">
        <a:off x="3917693" y="2264096"/>
        <a:ext cx="6582486" cy="1878575"/>
      </dsp:txXfrm>
    </dsp:sp>
    <dsp:sp modelId="{E49A482B-A3AB-449F-9E5D-D4705954B77C}">
      <dsp:nvSpPr>
        <dsp:cNvPr id="0" name=""/>
        <dsp:cNvSpPr/>
      </dsp:nvSpPr>
      <dsp:spPr>
        <a:xfrm>
          <a:off x="408461" y="2179173"/>
          <a:ext cx="3233635" cy="2067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Терапевтическое лечение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375" y="2280087"/>
        <a:ext cx="3031807" cy="1865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0A4CA-6709-493A-A966-0FC620F7124C}">
      <dsp:nvSpPr>
        <dsp:cNvPr id="0" name=""/>
        <dsp:cNvSpPr/>
      </dsp:nvSpPr>
      <dsp:spPr>
        <a:xfrm rot="5400000">
          <a:off x="6885962" y="-2924450"/>
          <a:ext cx="1272567" cy="74035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-5400000">
        <a:off x="3820466" y="203168"/>
        <a:ext cx="7341438" cy="1148323"/>
      </dsp:txXfrm>
    </dsp:sp>
    <dsp:sp modelId="{6A5CCD2C-D441-47A6-8F7B-02678B70C31E}">
      <dsp:nvSpPr>
        <dsp:cNvPr id="0" name=""/>
        <dsp:cNvSpPr/>
      </dsp:nvSpPr>
      <dsp:spPr>
        <a:xfrm>
          <a:off x="252443" y="61"/>
          <a:ext cx="3208032" cy="1361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Диагностика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930" y="66548"/>
        <a:ext cx="3075058" cy="1229015"/>
      </dsp:txXfrm>
    </dsp:sp>
    <dsp:sp modelId="{35F72175-98C7-42F0-A860-9EF305F1843B}">
      <dsp:nvSpPr>
        <dsp:cNvPr id="0" name=""/>
        <dsp:cNvSpPr/>
      </dsp:nvSpPr>
      <dsp:spPr>
        <a:xfrm rot="5400000">
          <a:off x="6816599" y="-230665"/>
          <a:ext cx="1184440" cy="7446714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33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электронной системы Sleeper One при проведении анестезии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Лазерные технологии в детской хирургии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коррекции ортодонтических отклонений системой Myobrace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</a:t>
          </a:r>
          <a:r>
            <a:rPr lang="en-US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PRO-FORM (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вакуумноформовочный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прибор) в </a:t>
          </a:r>
          <a:r>
            <a:rPr lang="ru-RU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ортодонтической</a:t>
          </a: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практике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-5400000">
        <a:off x="3685462" y="2958292"/>
        <a:ext cx="7388894" cy="1068800"/>
      </dsp:txXfrm>
    </dsp:sp>
    <dsp:sp modelId="{880F3CB8-2C73-4745-8851-FB59C9BA0C10}">
      <dsp:nvSpPr>
        <dsp:cNvPr id="0" name=""/>
        <dsp:cNvSpPr/>
      </dsp:nvSpPr>
      <dsp:spPr>
        <a:xfrm>
          <a:off x="280205" y="1432153"/>
          <a:ext cx="3230768" cy="1361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Ортопедическое лечение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692" y="1498640"/>
        <a:ext cx="3097794" cy="1229015"/>
      </dsp:txXfrm>
    </dsp:sp>
    <dsp:sp modelId="{A67638E0-6AFB-4D1A-85D1-A43D1CDB433C}">
      <dsp:nvSpPr>
        <dsp:cNvPr id="0" name=""/>
        <dsp:cNvSpPr/>
      </dsp:nvSpPr>
      <dsp:spPr>
        <a:xfrm>
          <a:off x="280205" y="2862242"/>
          <a:ext cx="3230768" cy="1361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стоматология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346692" y="2928729"/>
        <a:ext cx="3097794" cy="1229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8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FE14A-16AB-4C40-A7D8-3F677DBFF089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3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8" y="9430093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2EAA1-4B8A-4329-A86F-FE349EDDC6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50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8" y="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A5BB7-EDD2-4B8D-93DB-AF0055258AEF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1239838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60"/>
            <a:ext cx="533527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3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8" y="9430093"/>
            <a:ext cx="2889938" cy="4981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6A899-0740-419B-AA5C-A78CCC995C5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1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7513" y="1239838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09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4013" y="1239838"/>
            <a:ext cx="5961062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867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Учреждение основано в 1963 году. Это первая специализированная поликлиника в г. Красноярске, хотя и называлась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стом</a:t>
            </a:r>
            <a:r>
              <a:rPr lang="ru-RU" baseline="0" dirty="0" smtClean="0"/>
              <a:t> п-ка №25.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781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4013" y="1239838"/>
            <a:ext cx="5961062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главе  учреждения  Дмитрий Викторович Власов – хирург-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имплантолог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главный внештатный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стом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депутат гор совета, в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 трудятся 69 врачей-стоматологов</a:t>
            </a:r>
            <a:r>
              <a:rPr lang="ru-RU" sz="12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48 медицинских сестер</a:t>
            </a:r>
            <a:endPara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279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за последние 3 года были открыты 2 филиала поликлиники по ул. Парашютная и Спортивная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6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4013" y="1239838"/>
            <a:ext cx="5961062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Большое</a:t>
            </a:r>
            <a:r>
              <a:rPr lang="ru-RU" baseline="0" dirty="0" smtClean="0"/>
              <a:t> внимание уделяется развитию новых технологий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572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4013" y="1239838"/>
            <a:ext cx="5961062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технологии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20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(аппарат </a:t>
            </a:r>
            <a:r>
              <a:rPr lang="ru-RU" dirty="0" err="1" smtClean="0"/>
              <a:t>аутофлуоресцентной</a:t>
            </a:r>
            <a:r>
              <a:rPr lang="ru-RU" dirty="0" smtClean="0"/>
              <a:t> </a:t>
            </a:r>
            <a:r>
              <a:rPr lang="ru-RU" dirty="0" err="1" smtClean="0"/>
              <a:t>стоматоскопии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88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              Работает  мобильный стоматологический комплекс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Мобильный стоматологический кабинет, согласно приказу МЗСР РФ от 07.12.2011 г. № 1496н «Об утверждении порядка оказания медицинской помощи взрослому населению при стоматологических заболеваниях»  и приказу МЗСР РФ от 13.11.2012 г. № 910н  «Об утверждении порядка оказания медицинской помощи детям со стоматологическими заболеваниями»,  будет организован  как структурное подразделение стоматологической поликлиники с целью: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оказания стоматологической помощи маломобильным группам населения и  пожилому населению, проживающему в отдалении от стоматологической поликлиники.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проведение профилактических осмотров и санации полости рта  детей образовательных организаций Ленинского района, где отсутствуют лицензированные стоматологические кабинеты.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3.оказание услуг по льготному зубопротезированию на территории края.</a:t>
            </a:r>
          </a:p>
          <a:p>
            <a:endParaRPr lang="en-US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79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активно участвуем в общественной и спортивной жизни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6A899-0740-419B-AA5C-A78CCC995C5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90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9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38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60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7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205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099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7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93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693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279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7" y="609605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8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59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92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06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91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9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9" y="2737251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8" y="2737251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1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14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07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30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40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70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2">
                <a:lumMod val="79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8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F0EC-4F60-4544-9956-271209A740FE}" type="datetimeFigureOut">
              <a:rPr lang="ru-RU" smtClean="0"/>
              <a:pPr/>
              <a:t>22.04.2024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C7A5AD-5AEC-42D0-A3BE-F46B405763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15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uz-gsp1@yandex.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diagramDrawing" Target="../diagrams/drawing1.xml"/><Relationship Id="rId3" Type="http://schemas.openxmlformats.org/officeDocument/2006/relationships/image" Target="../media/image1.gif"/><Relationship Id="rId7" Type="http://schemas.openxmlformats.org/officeDocument/2006/relationships/image" Target="../media/image15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3.jpeg"/><Relationship Id="rId15" Type="http://schemas.openxmlformats.org/officeDocument/2006/relationships/image" Target="../media/image18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2.png"/><Relationship Id="rId9" Type="http://schemas.openxmlformats.org/officeDocument/2006/relationships/diagramData" Target="../diagrams/data1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png"/><Relationship Id="rId3" Type="http://schemas.openxmlformats.org/officeDocument/2006/relationships/image" Target="../media/image1.gif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0.png"/><Relationship Id="rId4" Type="http://schemas.openxmlformats.org/officeDocument/2006/relationships/diagramData" Target="../diagrams/data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86697" y="479833"/>
            <a:ext cx="509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Краевое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автономное учреждение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0" y="150792"/>
            <a:ext cx="1922343" cy="1153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2188" y="6258915"/>
            <a:ext cx="20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2024г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8477" y="2741535"/>
            <a:ext cx="5890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0" algn="ctr" eaLnBrk="0" hangingPunct="0">
              <a:tabLst>
                <a:tab pos="2970213" algn="ctr"/>
                <a:tab pos="4868863" algn="r"/>
                <a:tab pos="5940425" algn="r"/>
              </a:tabLst>
            </a:pPr>
            <a:r>
              <a:rPr lang="ru-RU" altLang="ru-RU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Трудолюбие, гуманизм, милосердие, инновации.</a:t>
            </a:r>
            <a:endParaRPr lang="ru-RU" altLang="ru-RU" sz="3200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8691" y="1356540"/>
            <a:ext cx="8573309" cy="1384995"/>
          </a:xfrm>
          <a:prstGeom prst="rect">
            <a:avLst/>
          </a:prstGeom>
          <a:noFill/>
          <a:effectLst>
            <a:glow rad="254000">
              <a:schemeClr val="bg1">
                <a:alpha val="68000"/>
              </a:schemeClr>
            </a:glow>
            <a:outerShdw blurRad="50800" dist="50800" dir="5400000" sx="5000" sy="5000" algn="ctr" rotWithShape="0">
              <a:schemeClr val="bg1">
                <a:alpha val="88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«КРАСНОЯРСКАЯ ГОРОДСКАЯ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СТОМАТОЛОГИЧЕСКАЯ 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№1»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89" y="1356540"/>
            <a:ext cx="4133446" cy="4474852"/>
          </a:xfrm>
          <a:prstGeom prst="rect">
            <a:avLst/>
          </a:prstGeom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331413" y="5569782"/>
            <a:ext cx="4050054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264-07-43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42" y="4153747"/>
            <a:ext cx="1734283" cy="2312377"/>
          </a:xfrm>
          <a:prstGeom prst="rect">
            <a:avLst/>
          </a:prstGeom>
          <a:effectLst>
            <a:glow rad="266700">
              <a:schemeClr val="accent1">
                <a:alpha val="77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4" y="875456"/>
            <a:ext cx="4135784" cy="2756253"/>
          </a:xfrm>
          <a:prstGeom prst="rect">
            <a:avLst/>
          </a:prstGeom>
          <a:effectLst>
            <a:glow rad="127000">
              <a:schemeClr val="accent1">
                <a:alpha val="7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743784" y="515980"/>
            <a:ext cx="228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жизнь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95" y="916493"/>
            <a:ext cx="4139305" cy="2759536"/>
          </a:xfrm>
          <a:prstGeom prst="rect">
            <a:avLst/>
          </a:prstGeom>
          <a:effectLst>
            <a:glow rad="114300">
              <a:schemeClr val="accent1">
                <a:alpha val="71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95" y="3867676"/>
            <a:ext cx="4139305" cy="2884517"/>
          </a:xfrm>
          <a:prstGeom prst="rect">
            <a:avLst/>
          </a:prstGeom>
          <a:effectLst>
            <a:glow rad="127000">
              <a:schemeClr val="accent1">
                <a:alpha val="75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066213" y="76420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9545"/>
            <a:ext cx="728755" cy="4107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580" y="1183835"/>
            <a:ext cx="2373923" cy="4220308"/>
          </a:xfrm>
          <a:prstGeom prst="rect">
            <a:avLst/>
          </a:prstGeom>
          <a:effectLst>
            <a:glow rad="76200">
              <a:schemeClr val="accent1">
                <a:alpha val="70000"/>
              </a:schemeClr>
            </a:glow>
          </a:effec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564084" y="5972949"/>
            <a:ext cx="3997301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264-07-43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5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135084" y="2854675"/>
            <a:ext cx="2488182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  КГАУЗ «КГСП №1»</a:t>
            </a:r>
          </a:p>
          <a:p>
            <a:r>
              <a:rPr lang="ru-RU" dirty="0"/>
              <a:t>т. (391)264-36-29</a:t>
            </a:r>
          </a:p>
          <a:p>
            <a:r>
              <a:rPr lang="en-US" b="1" dirty="0">
                <a:solidFill>
                  <a:srgbClr val="FF0000"/>
                </a:solidFill>
                <a:hlinkClick r:id="rId3"/>
              </a:rPr>
              <a:t>http://kgsp1.ru</a:t>
            </a:r>
            <a:endParaRPr lang="ru-RU" b="1" dirty="0">
              <a:solidFill>
                <a:srgbClr val="FF0000"/>
              </a:solidFill>
              <a:hlinkClick r:id="rId3"/>
            </a:endParaRPr>
          </a:p>
          <a:p>
            <a:r>
              <a:rPr lang="en-US" b="1" dirty="0" smtClean="0">
                <a:solidFill>
                  <a:srgbClr val="FF0000"/>
                </a:solidFill>
                <a:hlinkClick r:id="rId3"/>
              </a:rPr>
              <a:t>muz-gsp1@yandex.ru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4191" y="5794311"/>
            <a:ext cx="5303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13950" t="11687" r="32335" b="17902"/>
          <a:stretch/>
        </p:blipFill>
        <p:spPr bwMode="auto">
          <a:xfrm>
            <a:off x="135084" y="233888"/>
            <a:ext cx="3107513" cy="2324286"/>
          </a:xfrm>
          <a:prstGeom prst="rect">
            <a:avLst/>
          </a:prstGeom>
          <a:ln>
            <a:noFill/>
          </a:ln>
          <a:effectLst>
            <a:glow rad="203200">
              <a:schemeClr val="bg1">
                <a:alpha val="76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35084" y="4198963"/>
            <a:ext cx="5136711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264-07-43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942" t="5989" r="4926" b="15669"/>
          <a:stretch/>
        </p:blipFill>
        <p:spPr>
          <a:xfrm>
            <a:off x="3036869" y="613312"/>
            <a:ext cx="6578081" cy="3289150"/>
          </a:xfrm>
          <a:prstGeom prst="rect">
            <a:avLst/>
          </a:prstGeom>
          <a:effectLst>
            <a:glow rad="177800">
              <a:schemeClr val="bg1">
                <a:alpha val="82000"/>
              </a:schemeClr>
            </a:glow>
          </a:effec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6581" t="17820" r="9240" b="7511"/>
          <a:stretch/>
        </p:blipFill>
        <p:spPr bwMode="auto">
          <a:xfrm>
            <a:off x="6975998" y="3299345"/>
            <a:ext cx="5000625" cy="2494966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8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393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22125" y="360928"/>
            <a:ext cx="2211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endParaRPr 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2945" y="66875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7" y="0"/>
            <a:ext cx="684772" cy="410747"/>
          </a:xfrm>
          <a:prstGeom prst="rect">
            <a:avLst/>
          </a:prstGeom>
        </p:spPr>
      </p:pic>
      <p:sp>
        <p:nvSpPr>
          <p:cNvPr id="8" name="Содержимое 2"/>
          <p:cNvSpPr>
            <a:spLocks noGrp="1"/>
          </p:cNvSpPr>
          <p:nvPr>
            <p:ph idx="4294967295"/>
          </p:nvPr>
        </p:nvSpPr>
        <p:spPr>
          <a:xfrm>
            <a:off x="564394" y="962757"/>
            <a:ext cx="6880860" cy="3468815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(как стоматологическая поликлиника №25) образовано в 1963 г., врачи и оборудование были переведены из других медицинских учреждений. Первое время в поликлинике был организован смешанный прием, затем прием стал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дифференцированным.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организованы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ортопедическое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детское отделения, стоматологические кабинеты на заводах, в школах, врачи выезжали в командировки в другие населенные пункты края для оказания практической помощи.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27.06.1977г. стоматологическая поликлиника №25 была переименована в стоматологическую поликлинику №1.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31.01.1994г. стоматологическая поликлиника №1 была переименована в Муниципальное Учреждение Здравоохранения «Городская стоматологическая поликлиника №1»</a:t>
            </a:r>
          </a:p>
          <a:p>
            <a:pPr algn="just"/>
            <a:r>
              <a:rPr lang="ru-RU" sz="1600" kern="5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25.01.2011г. Муниципальное Учреждение Здравоохранения «Городская стоматологическая поликлиника №1», (МУЗ «ГСП№1»), было переименовано в Муниципальное Бюджетное Учреждение Здравоохранения «Городская стоматологическая поликлиника </a:t>
            </a:r>
            <a:r>
              <a:rPr lang="ru-RU" sz="1600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№ </a:t>
            </a:r>
            <a:r>
              <a:rPr lang="ru-RU" sz="1600" kern="5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1» </a:t>
            </a:r>
            <a:r>
              <a:rPr lang="ru-RU" sz="1600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14</a:t>
            </a:r>
            <a:r>
              <a:rPr lang="en-US" sz="1600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.05.</a:t>
            </a:r>
            <a:r>
              <a:rPr lang="ru-RU" sz="1600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2015г. </a:t>
            </a:r>
            <a:r>
              <a:rPr lang="ru-RU" sz="1600" kern="50" dirty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600" kern="5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Стала Краевым государственным автономным учреждением «Красноярская городская стоматологическая поликлиника № 1»</a:t>
            </a:r>
            <a:endParaRPr lang="ru-RU" sz="1600" kern="5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597" y="601458"/>
            <a:ext cx="3793719" cy="27132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09" y="3661064"/>
            <a:ext cx="4405746" cy="27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389" y="3416058"/>
            <a:ext cx="1327187" cy="1719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213" y="133551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5" y="123805"/>
            <a:ext cx="684772" cy="4107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9865" y="1061865"/>
            <a:ext cx="5240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укомплектованности врачебным персоналом –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укомплектованности средним медперсоналом –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99205" y="-73727"/>
            <a:ext cx="10515600" cy="7701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 о нас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01004" y="3660410"/>
            <a:ext cx="59972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Большинство наших врачей имеют Благодарственные письма и Почетные грамоты 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Министерства здравоохранения Красноярского края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Городского совета депутатов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Главы города Красноярска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Красноярска, Законодательного собрания края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Губернатора Красноярского края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1004" y="2538843"/>
            <a:ext cx="6518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Победители номинации «Лучший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стоматолог Красноярского края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г.-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Пархомова Виктория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Викторовна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г.- Бобровская Елена Григорьевна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2023 г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.- Григорян Ирина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Анатольевна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1090" y="5634418"/>
            <a:ext cx="1104297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врачей-стоматологов,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сотрудников имеют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высшую квалификационную категорию. Состав врачебных кадров обновляется за счет прихода молодых специалистов, выпускников Красноярского государственного медицинского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учреждения постоянно повышают свой уровень знаний, участвуя в программе непрерывного медицинского  образования, выступая с докладами на краевых конференциях.</a:t>
            </a:r>
          </a:p>
          <a:p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2785" y="5540872"/>
            <a:ext cx="11196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815" y="2759232"/>
            <a:ext cx="1455648" cy="194086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03" y="2094717"/>
            <a:ext cx="1328574" cy="177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701004" y="1061865"/>
            <a:ext cx="6168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2008 года учреждение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возглавляет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Власов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Дмитрий Викторович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Главный внештатный стоматолог Красноярского края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Вице-президент ассоциации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(Стоматологической ассоциации России)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Отличник здравоохранения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22" y="1763050"/>
            <a:ext cx="1165714" cy="1678890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51090" y="5135950"/>
            <a:ext cx="4050054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264-07-43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09269" y="92092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90C226">
                    <a:lumMod val="75000"/>
                  </a:srgb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" y="92092"/>
            <a:ext cx="684772" cy="410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5810" y="369091"/>
            <a:ext cx="108009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КГАУЗ «КГСП№1» находится по адресу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ичурина, д. 2А,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Филиалы: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Спортивная, 184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Парашютная, 64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наши врачи оказывают стоматологическую  помощь в школах 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16, 65, 88, 94, 148, 13, 44,3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лицей.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кабинеты этих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 оснащены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новым стоматологическим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1400" dirty="0" smtClean="0">
              <a:latin typeface="+mj-lt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61" y="2269309"/>
            <a:ext cx="4270131" cy="3202599"/>
          </a:xfrm>
          <a:prstGeom prst="rect">
            <a:avLst/>
          </a:prstGeom>
          <a:effectLst>
            <a:glow rad="114300">
              <a:schemeClr val="bg1">
                <a:alpha val="63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721" y="4105501"/>
            <a:ext cx="4021714" cy="2486744"/>
          </a:xfrm>
          <a:prstGeom prst="rect">
            <a:avLst/>
          </a:prstGeom>
          <a:effectLst>
            <a:glow rad="127000">
              <a:schemeClr val="bg1">
                <a:alpha val="65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832" y="2269309"/>
            <a:ext cx="2890686" cy="2432241"/>
          </a:xfrm>
          <a:prstGeom prst="rect">
            <a:avLst/>
          </a:prstGeom>
          <a:effectLst>
            <a:glow rad="127000">
              <a:schemeClr val="bg1">
                <a:alpha val="67000"/>
              </a:schemeClr>
            </a:glow>
          </a:effec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95571" y="5770466"/>
            <a:ext cx="4050054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264-07-43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213" y="76420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0" y="9545"/>
            <a:ext cx="684772" cy="410747"/>
          </a:xfrm>
          <a:prstGeom prst="rect">
            <a:avLst/>
          </a:prstGeom>
        </p:spPr>
      </p:pic>
      <p:pic>
        <p:nvPicPr>
          <p:cNvPr id="1026" name="Picture 2" descr="http://kgsp1.ru/images/terapia/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" y="5261952"/>
            <a:ext cx="2779247" cy="15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gsp1.ru/images/terapia/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65" y="5247719"/>
            <a:ext cx="2385641" cy="15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kgsp1.ru/images/terapia/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64" y="5255753"/>
            <a:ext cx="2035337" cy="152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kgsp1.ru/images/terapia/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7" y="5275591"/>
            <a:ext cx="2071134" cy="15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kgsp1.ru/images/terapia/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28" y="5275591"/>
            <a:ext cx="2296525" cy="150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895487981"/>
              </p:ext>
            </p:extLst>
          </p:nvPr>
        </p:nvGraphicFramePr>
        <p:xfrm>
          <a:off x="404577" y="871852"/>
          <a:ext cx="11199818" cy="42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1401" y="5275590"/>
            <a:ext cx="1479126" cy="15002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0527" y="5286873"/>
            <a:ext cx="1467844" cy="14889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3684" y="420292"/>
            <a:ext cx="844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новых технологий в КГАУЗ «КГСП №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1»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213" y="76420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0" y="9545"/>
            <a:ext cx="684772" cy="410747"/>
          </a:xfrm>
          <a:prstGeom prst="rect">
            <a:avLst/>
          </a:prstGeom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540563319"/>
              </p:ext>
            </p:extLst>
          </p:nvPr>
        </p:nvGraphicFramePr>
        <p:xfrm>
          <a:off x="352898" y="863818"/>
          <a:ext cx="11237894" cy="422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81254" y="1277229"/>
            <a:ext cx="618752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Рентгенологические исследования –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 аппарат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Sirona ORTHOPHOS SL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онкологических заболеваний в полости рта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применением аппарата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аутофлуоресцентной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стоматоскопии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(АФС)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1972" y="2651625"/>
            <a:ext cx="68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протезирование: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виниры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вкладки,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безметалловая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пресс керамика.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Протезирование на имплантатах.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6284" y="5210998"/>
            <a:ext cx="1142388" cy="1551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8502" y="5216168"/>
            <a:ext cx="3017782" cy="15466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31" y="5210998"/>
            <a:ext cx="2670663" cy="1551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395" y="5210998"/>
            <a:ext cx="1395736" cy="15365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0794" y="5210998"/>
            <a:ext cx="2467708" cy="15518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33684" y="420292"/>
            <a:ext cx="844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новых технологий в КГАУЗ «КГСП №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1»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6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14799" y="1246241"/>
            <a:ext cx="65766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метод исследования,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не только визуально определять наличие подозрительно измененного эпителия и констатировать факторы риска у стоматологического пациента, но и проводить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аутофлуоресцентную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визуализацию слизистой оболочки рта и выявлять очаги аномального свечения, связанные с наличием предраковых процессов, а также онкологических заболеваний,  с последующим цитологическим или гистологическим исследованием.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2559" y="0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0" y="9545"/>
            <a:ext cx="684772" cy="4107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14799" y="538355"/>
            <a:ext cx="6664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первичном осмотре аппарат АФС (аппарат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аутофлуоресцентной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стоматоскопии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1045" b="32168"/>
          <a:stretch/>
        </p:blipFill>
        <p:spPr>
          <a:xfrm>
            <a:off x="1022142" y="700192"/>
            <a:ext cx="3004918" cy="2746392"/>
          </a:xfrm>
          <a:prstGeom prst="rect">
            <a:avLst/>
          </a:prstGeom>
          <a:effectLst>
            <a:glow rad="279400">
              <a:schemeClr val="bg1">
                <a:alpha val="41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757" y="3262086"/>
            <a:ext cx="2605962" cy="3474616"/>
          </a:xfrm>
          <a:prstGeom prst="rect">
            <a:avLst/>
          </a:prstGeom>
          <a:effectLst>
            <a:glow rad="127000">
              <a:schemeClr val="bg1">
                <a:alpha val="55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93476" y="3537455"/>
            <a:ext cx="711218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необходимый инструмент для точной работы и диагностики. Они позволяют увеличить изображение х2-х10 раз, обеспечивая хорошую видимость даже в труднодоступных местах. Благодаря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стоматолог может проводить процедуры более аккуратно и эффективно,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минимизируя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риски ошибок. Качество лечения значительно повышается.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инструмент, многократно повышающий точность любых манипуляций. Лечение с применением оптики позволяет ставить точные диагнозы, максимально сохранять здоровые ткани, на ранних стадиях обнаруживать скрытые патологии.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микроскопа в стоматологии — это комфорт пациента и врача на приеме.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027060" y="2968800"/>
            <a:ext cx="5136711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264-07-43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10356" y="145032"/>
            <a:ext cx="9811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Краевое государственное автономное учреждение здравоохранения «Красноярская городская стоматологическая поликлиника № 1»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7" y="154577"/>
            <a:ext cx="684772" cy="410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1188" y="756918"/>
            <a:ext cx="10329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совместно с Министерством здравоохранения Красноярского края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риобретен мобильный стоматологический комплекс для оказания помощи врачами КГАУЗ «КГСП № 1» жителям удаленных территорий края.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501" y="1839552"/>
            <a:ext cx="4675945" cy="3502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90" y="4099235"/>
            <a:ext cx="3315207" cy="2486406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239" y="1839552"/>
            <a:ext cx="3606422" cy="2704816"/>
          </a:xfrm>
          <a:prstGeom prst="rect">
            <a:avLst/>
          </a:prstGeom>
          <a:effectLst>
            <a:glow rad="101600">
              <a:schemeClr val="bg1">
                <a:alpha val="5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346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4489" y="0"/>
            <a:ext cx="4835442" cy="68286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предлагаем: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996" y="682870"/>
            <a:ext cx="10814212" cy="4916916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будут координировать и обучать на практике опытные квалифицированные врачи-стоматологи.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Регулярные доклады коллег и совместный разбор сложных случаев, курсы повышения квалификации за счет бюджета.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Достойный уровень заработной платы.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доплата 30% молодым специалистам, возможность подработки за счет оказания платных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Неочевидные бонусы.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Удобный посменный график работы (с 8 до 14, с 14 до 20 часов), отпуск 48 дней в году, годовые, квартальные премии, официальный медицинский стаж.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Стабильный поток пациентов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344" t="53700" r="41745" b="21205"/>
          <a:stretch/>
        </p:blipFill>
        <p:spPr bwMode="auto">
          <a:xfrm>
            <a:off x="1166032" y="3858909"/>
            <a:ext cx="3593124" cy="1740876"/>
          </a:xfrm>
          <a:prstGeom prst="rect">
            <a:avLst/>
          </a:prstGeom>
          <a:ln>
            <a:noFill/>
          </a:ln>
          <a:effectLst>
            <a:glow rad="88900">
              <a:schemeClr val="bg1"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2"/>
          <a:srcRect l="29344" t="28026" r="56057" b="46975"/>
          <a:stretch/>
        </p:blipFill>
        <p:spPr bwMode="auto">
          <a:xfrm>
            <a:off x="9067116" y="3858909"/>
            <a:ext cx="1842672" cy="1776412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2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4430" t="11973" r="31214" b="15906"/>
          <a:stretch/>
        </p:blipFill>
        <p:spPr bwMode="auto">
          <a:xfrm>
            <a:off x="6592448" y="3842240"/>
            <a:ext cx="2424430" cy="1809750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alpha val="66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9984" t="18530" r="47729" b="18472"/>
          <a:stretch/>
        </p:blipFill>
        <p:spPr bwMode="auto">
          <a:xfrm>
            <a:off x="4809394" y="3842240"/>
            <a:ext cx="1732816" cy="2755056"/>
          </a:xfrm>
          <a:prstGeom prst="rect">
            <a:avLst/>
          </a:prstGeom>
          <a:ln>
            <a:noFill/>
          </a:ln>
          <a:effectLst>
            <a:glow rad="330200">
              <a:schemeClr val="bg1"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60399" y="5812467"/>
            <a:ext cx="5136711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264-07-43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2786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836B0F-2395-43B9-BBEF-90A78CA70F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27984</TotalTime>
  <Words>1202</Words>
  <Application>Microsoft Office PowerPoint</Application>
  <PresentationFormat>Широкоэкранный</PresentationFormat>
  <Paragraphs>123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 Unicode MS</vt:lpstr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 Кратко о нас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предлагаем: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Красноярская государственная поликлиника №1 Краевое государственное автономное учреждение</dc:title>
  <dc:creator>Sonos</dc:creator>
  <cp:lastModifiedBy>Нина</cp:lastModifiedBy>
  <cp:revision>508</cp:revision>
  <cp:lastPrinted>2018-11-01T11:33:09Z</cp:lastPrinted>
  <dcterms:created xsi:type="dcterms:W3CDTF">2017-02-19T10:45:15Z</dcterms:created>
  <dcterms:modified xsi:type="dcterms:W3CDTF">2024-04-22T05:55:31Z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