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6" r:id="rId4"/>
    <p:sldId id="265" r:id="rId5"/>
    <p:sldId id="267" r:id="rId6"/>
    <p:sldId id="268" r:id="rId7"/>
    <p:sldId id="258" r:id="rId8"/>
    <p:sldId id="259" r:id="rId9"/>
    <p:sldId id="261" r:id="rId10"/>
    <p:sldId id="269" r:id="rId11"/>
    <p:sldId id="262" r:id="rId12"/>
    <p:sldId id="270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5292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Фармацевтический колледж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708920"/>
            <a:ext cx="61722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ТОВАРА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602128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Красноярск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41490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313 группы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Фармация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Юлаева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Казакова Елена Николаевна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854520/v854520507/1fe7e/YMKcE2Mfo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91780" y="368660"/>
            <a:ext cx="4536504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91264" cy="1152128"/>
          </a:xfrm>
        </p:spPr>
        <p:txBody>
          <a:bodyPr/>
          <a:lstStyle/>
          <a:p>
            <a:pPr marL="449263" indent="-449263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товар по качеству: целостность упаковки, целостность укупорки, маркировку, сроки годности.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s://pp.userapi.com/c854520/v854520507/1fe8a/5G4rObo4c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41730" y="962726"/>
            <a:ext cx="442849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p.userapi.com/c854520/v854520507/1fe75/-kDtFQmbh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348372" cy="4464496"/>
          </a:xfrm>
          <a:prstGeom prst="rect">
            <a:avLst/>
          </a:prstGeom>
          <a:noFill/>
        </p:spPr>
      </p:pic>
      <p:pic>
        <p:nvPicPr>
          <p:cNvPr id="26628" name="Picture 4" descr="https://pp.userapi.com/c851528/v851528507/f8b41/5KtWX5ty2h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620007" y="1364771"/>
            <a:ext cx="3312368" cy="4416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4716016" cy="609329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138" indent="-449263" algn="just">
              <a:lnSpc>
                <a:spcPct val="170000"/>
              </a:lnSpc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 обнаружении расхождения между фактическим количеством и качеством поступивших товаров и данными сопроводительных документов, дальнейшая приемка товара приостанавливается. По результатам приёмки товара составляется Акт (3 экземпляра) об установленном расхождении. Один экземпляр остаётся у материально-ответственного лица, два других передаются в бухгалтерию и поставщику.</a:t>
            </a:r>
          </a:p>
          <a:p>
            <a:pPr marL="719138" indent="-449263">
              <a:lnSpc>
                <a:spcPct val="170000"/>
              </a:lnSpc>
              <a:buNone/>
            </a:pPr>
            <a:endParaRPr lang="ru-RU" sz="6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04664"/>
            <a:ext cx="4090379" cy="5790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132856"/>
            <a:ext cx="7467600" cy="15001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196752"/>
            <a:ext cx="7776864" cy="5277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  <a:tabLst>
                <a:tab pos="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товара в аптечных организациях регламентируется следующими документами: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31.08.2016 № 647н «Об утверждении Правил надлежащей аптечной практики лекарственных препаратов для медицинского применения»;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поставки;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операционные процедуры.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4608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соответствии с действующим законодательством аптечные организации могут закупать только зарегистрированные в РФ ЛС, ИМН и МТ у субъектов хозяйствования,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имеющих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лицензию на оптовую торговлю.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ЛС, ИМН и МТ в аптеке могут закупать и реализовывать сопутствующие товары аптечного ассортимента.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отгрузки товаров поставщик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сопроводительные документы: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накладную;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налоговую накладную;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счет на оплату (в случае предоплаты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1026" name="Picture 2" descr="Картинки по запросу пример товарной накладной в апте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1463" y="476672"/>
            <a:ext cx="3927451" cy="278092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429000"/>
            <a:ext cx="2167189" cy="3065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60648"/>
            <a:ext cx="67687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учет поступления товаров в аптеку</a:t>
            </a:r>
            <a:endParaRPr lang="ru-RU" sz="2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340768"/>
            <a:ext cx="7632848" cy="510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аптечные организации лекарственных средств, изделий медицинского назначения и медицинской техники осуществляется поставщиками (производителями ЛС, оптовыми фирмами) на основании договора.</a:t>
            </a:r>
          </a:p>
          <a:p>
            <a:pPr algn="just">
              <a:lnSpc>
                <a:spcPct val="15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определяет предмет и стороны соглашения; права и обязанности сторон; сроки исполнения; порядок рассмотрения претензий; форс-мажорные обстоятельства; условия разрыв договора.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4185051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861048"/>
            <a:ext cx="6027796" cy="2331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92696"/>
            <a:ext cx="4248471" cy="2999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620688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товара в аптеке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товаров от поставщика осуществляется в аптеке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приемной комиссией, в состав которой входит не менее 3-х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комиссия обязана проверить: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необходимой документации;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фактически полученного товара по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сопроводительным документам;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и суммы, представленные в документах;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серий и сроки годности ЛС.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товара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2060848"/>
            <a:ext cx="7704856" cy="2448272"/>
          </a:xfrm>
        </p:spPr>
        <p:txBody>
          <a:bodyPr/>
          <a:lstStyle/>
          <a:p>
            <a:pPr marL="457200" indent="-45720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Принять товар по количеству мест.</a:t>
            </a:r>
          </a:p>
          <a:p>
            <a:pPr marL="269875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Сверить количество мест с данными путевого листа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водителя-экспедитора.</a:t>
            </a:r>
          </a:p>
          <a:p>
            <a:pPr marL="457200" indent="-187325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запись в специальном журнале.</a:t>
            </a:r>
          </a:p>
          <a:p>
            <a:pPr marL="457200" indent="-187325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3888432" cy="4968552"/>
          </a:xfrm>
        </p:spPr>
        <p:txBody>
          <a:bodyPr>
            <a:normAutofit/>
          </a:bodyPr>
          <a:lstStyle/>
          <a:p>
            <a:pPr marL="449263" indent="-449263" algn="just">
              <a:lnSpc>
                <a:spcPct val="150000"/>
              </a:lnSpc>
              <a:buNone/>
              <a:tabLst>
                <a:tab pos="449263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сопроводительные документы (счет-фактуру, товарно-транспортную накладную, реестр сертификатов).</a:t>
            </a:r>
          </a:p>
          <a:p>
            <a:pPr marL="449263" indent="-88900"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даты приемки, подписи и печати аптеки на сопроводительных документах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https://pp.userapi.com/c847221/v847221261/1ddd50/WDxyGxRT5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20688"/>
            <a:ext cx="4070226" cy="5426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208912" cy="4320480"/>
          </a:xfrm>
        </p:spPr>
        <p:txBody>
          <a:bodyPr>
            <a:noAutofit/>
          </a:bodyPr>
          <a:lstStyle/>
          <a:p>
            <a:pPr marL="539750" indent="-539750" algn="just">
              <a:lnSpc>
                <a:spcPct val="150000"/>
              </a:lnSpc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Сверить количество товаров указанных в накладной с  фактическим количеством. Сверить дозировку, фасовку и серии лекарственных препаратов с данными товарно-транспортной накладной. Так как на данный момент ведется электронный документооборот в аптеке, то печатаются ценники для лекарственных препаратов, и в процессе уже сверяется количество лекарственных препаратов с фактическим количеством.</a:t>
            </a:r>
          </a:p>
          <a:p>
            <a:pPr marL="539750" indent="-539750">
              <a:lnSpc>
                <a:spcPct val="150000"/>
              </a:lnSpc>
              <a:buNone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</TotalTime>
  <Words>321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Фармацевтический колледж  </vt:lpstr>
      <vt:lpstr>Нормативные документы</vt:lpstr>
      <vt:lpstr>Слайд 3</vt:lpstr>
      <vt:lpstr>Слайд 4</vt:lpstr>
      <vt:lpstr>Слайд 5</vt:lpstr>
      <vt:lpstr>Слайд 6</vt:lpstr>
      <vt:lpstr>Прием товара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Фармацевтический колледж</dc:title>
  <dc:creator>Антон</dc:creator>
  <cp:lastModifiedBy>Asus pc</cp:lastModifiedBy>
  <cp:revision>11</cp:revision>
  <dcterms:created xsi:type="dcterms:W3CDTF">2019-03-27T10:10:28Z</dcterms:created>
  <dcterms:modified xsi:type="dcterms:W3CDTF">2019-04-16T17:16:37Z</dcterms:modified>
</cp:coreProperties>
</file>