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7" r:id="rId3"/>
    <p:sldId id="257" r:id="rId4"/>
    <p:sldId id="268" r:id="rId5"/>
    <p:sldId id="264" r:id="rId6"/>
    <p:sldId id="270" r:id="rId7"/>
    <p:sldId id="265" r:id="rId8"/>
    <p:sldId id="258" r:id="rId9"/>
    <p:sldId id="266" r:id="rId10"/>
    <p:sldId id="259" r:id="rId11"/>
    <p:sldId id="269" r:id="rId12"/>
    <p:sldId id="260" r:id="rId13"/>
    <p:sldId id="271" r:id="rId14"/>
    <p:sldId id="272" r:id="rId15"/>
    <p:sldId id="261" r:id="rId16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2F68E-0BF9-43DF-9207-F131B3808BAF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6A339-4F8A-492C-9B78-2E8310DBB5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42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6A339-4F8A-492C-9B78-2E8310DBB52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76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2DAD6-9C3A-4276-B0DC-B38E47758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F986E-BFEC-48AA-A0FB-A52D04296073}" type="datetimeFigureOut">
              <a:rPr lang="ru-RU"/>
              <a:pPr>
                <a:defRPr/>
              </a:pPr>
              <a:t>26.05.2021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F6CD7-BB7C-48EA-BF68-2A08E6ADA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FD5EA-8F47-4BB3-AA67-1C2067C4A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56508-D62A-473C-9936-AA3FD38A6D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610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FBD9C-C9A8-45EA-9595-5F6CA64A8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44D68-6812-4E9F-9777-0F8885C5C6F2}" type="datetimeFigureOut">
              <a:rPr lang="ru-RU"/>
              <a:pPr>
                <a:defRPr/>
              </a:pPr>
              <a:t>26.05.2021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EC4C-8A87-4C44-81CC-20A52D806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24D5B1-1C9B-4A85-95BD-89265BF0A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7603-0DD1-40DB-B9C3-09A120C1CF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239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3F32C3-83B0-41E0-86A9-DCD27A9A8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25F53-EC0B-4B03-B03A-4F24D69E71FA}" type="datetimeFigureOut">
              <a:rPr lang="ru-RU"/>
              <a:pPr>
                <a:defRPr/>
              </a:pPr>
              <a:t>26.05.2021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B78FD-85CB-4B82-8CBA-6238446FE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B0082-F05F-4D13-A542-1854AFEC5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CB1C6-0EE7-42C9-AC9A-250C00DD92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757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716E9-562F-44C1-801E-2E6777A1D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65BE2-C6B5-4C64-AA95-8BF97ED052CE}" type="datetimeFigureOut">
              <a:rPr lang="ru-RU"/>
              <a:pPr>
                <a:defRPr/>
              </a:pPr>
              <a:t>26.05.2021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CD715-9885-4515-9E30-54F6728AD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1F2EB-4BC1-4B4C-91D2-54247593E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A005B-29E7-465E-B2EF-9CBAEBBD3E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874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FD1EE-8AB0-4704-BF10-F7F79F36C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1D8D2-7967-4EF7-8BC7-D58EADC6BB9A}" type="datetimeFigureOut">
              <a:rPr lang="ru-RU"/>
              <a:pPr>
                <a:defRPr/>
              </a:pPr>
              <a:t>26.05.2021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5BE42-473B-4E7F-8F28-F2DF991C6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AD36C-7232-46A6-85FA-C14D09CF5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4A5F9-FC9D-4987-B7A2-4F3130F6CF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812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F89AF24-4AFE-408C-82B8-6882E4BE6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3F56B-22CC-4C8B-8924-7E1781F90BF1}" type="datetimeFigureOut">
              <a:rPr lang="ru-RU"/>
              <a:pPr>
                <a:defRPr/>
              </a:pPr>
              <a:t>26.05.2021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82C0AF5-AF75-4539-9C11-928B0D804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6469D18-7F1E-4EB7-ACF0-F0DE1528A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C7610-14AB-4D4D-BB76-EF398B2ADB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39E06B8-A937-4526-8A9F-028826E54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55E2A-2168-42C8-A763-8C636EA47D14}" type="datetimeFigureOut">
              <a:rPr lang="ru-RU"/>
              <a:pPr>
                <a:defRPr/>
              </a:pPr>
              <a:t>26.05.2021</a:t>
            </a:fld>
            <a:endParaRPr 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2D63002-2CFE-4946-A1BA-D61594E5D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081345-385A-4043-8626-AB623A3FD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8D5DE-3EFF-409C-9FD2-7AC970EF68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26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9DD5432-B302-40C2-8E5B-BAAC4A7C7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59A8B-18ED-4042-87BA-EF6299A671F7}" type="datetimeFigureOut">
              <a:rPr lang="ru-RU"/>
              <a:pPr>
                <a:defRPr/>
              </a:pPr>
              <a:t>26.05.2021</a:t>
            </a:fld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60166AA-BFF8-451C-B9C5-DF82D2184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EC28DA0-41FC-47BE-A7C7-A065E57EE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18A4C-09E8-4F73-89B1-E21BDE44BE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386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80F2022-14FF-4A08-96F0-9FB21A055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79FC7-16D4-4E6A-A7AA-0C2863F0184B}" type="datetimeFigureOut">
              <a:rPr lang="ru-RU"/>
              <a:pPr>
                <a:defRPr/>
              </a:pPr>
              <a:t>26.05.2021</a:t>
            </a:fld>
            <a:endParaRPr 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958A40D-F65E-4060-9940-DFD4B4288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4148242-240F-429A-9D26-352342AC5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C1C71-6A32-409C-988B-DE57EF9C1A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003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F0211FB-F035-41B3-878D-BA01ED6D3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9A127-31A7-410E-94FB-7B59C7F3426F}" type="datetimeFigureOut">
              <a:rPr lang="ru-RU"/>
              <a:pPr>
                <a:defRPr/>
              </a:pPr>
              <a:t>26.05.2021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2BC4D3E-141C-497D-B53D-1FB754B29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C700AF6-FFFF-4976-96FB-0C29C4743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2C84A-DA36-4F03-A191-16CE37F4B6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57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FBEC281-8DDC-461D-A052-D20486ABF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E984D-5555-4044-9CF7-5412D89C1D07}" type="datetimeFigureOut">
              <a:rPr lang="ru-RU"/>
              <a:pPr>
                <a:defRPr/>
              </a:pPr>
              <a:t>26.05.2021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642715-CCB6-4C89-B9F4-A1721D184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D039D6-5F45-4B84-8AAE-C3E1451B0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449C2-C7E2-4D61-9943-4CCAD6F842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950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58D4760-41E6-4A6E-B27C-33B5F01E90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92700CD-4F8F-4B6D-B309-450459DC49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FA3C9-4E6F-4BA9-A21A-43858561ED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49F20D-8F40-4440-9DBD-EBB13BD25419}" type="datetimeFigureOut">
              <a:rPr lang="ru-RU"/>
              <a:pPr>
                <a:defRPr/>
              </a:pPr>
              <a:t>26.05.2021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7EAA2-9ABE-44AE-AC6D-923B342E3B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936E3-B680-4182-A8DB-14CE103103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49AA17-C5DC-4547-9A9C-45BCA56C27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рямоугольник 1">
            <a:extLst>
              <a:ext uri="{FF2B5EF4-FFF2-40B4-BE49-F238E27FC236}">
                <a16:creationId xmlns:a16="http://schemas.microsoft.com/office/drawing/2014/main" id="{D2129A6D-696D-46F7-B23F-A0FE3F974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8588" y="225425"/>
            <a:ext cx="78978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b="1" dirty="0"/>
              <a:t>Красноярский государственный медицинский университет им. проф. В.Ф. </a:t>
            </a:r>
            <a:r>
              <a:rPr lang="ru-RU" altLang="ru-RU" b="1" dirty="0" err="1"/>
              <a:t>Войно-Ясенецкого</a:t>
            </a:r>
            <a:endParaRPr lang="ru-RU" altLang="ru-RU" b="1" dirty="0"/>
          </a:p>
          <a:p>
            <a:pPr algn="ctr" eaLnBrk="1" hangingPunct="1"/>
            <a:r>
              <a:rPr lang="ru-RU" altLang="ru-RU" dirty="0"/>
              <a:t>Кафедра травматологии, ортопедии и нейрохирургии с курсом ПО</a:t>
            </a:r>
          </a:p>
        </p:txBody>
      </p:sp>
      <p:sp>
        <p:nvSpPr>
          <p:cNvPr id="2052" name="TextBox 3">
            <a:extLst>
              <a:ext uri="{FF2B5EF4-FFF2-40B4-BE49-F238E27FC236}">
                <a16:creationId xmlns:a16="http://schemas.microsoft.com/office/drawing/2014/main" id="{C1DA3E0E-F7B7-4221-9D57-941FAFA25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28588" y="1366838"/>
            <a:ext cx="6521451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ПЕРЕЛОМЫ ДИАФИЗОВ ДЛИННЫХ ТРУБЧАТЫХ КОСТЕЙ</a:t>
            </a:r>
          </a:p>
          <a:p>
            <a:pPr algn="ctr" eaLnBrk="1" hangingPunct="1"/>
            <a:r>
              <a:rPr lang="ru-RU" altLang="ru-RU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НА ПРИМЕРЕ ПЕРЕЛОМОВ КОСТЕЙ ГОЛЕНИ</a:t>
            </a:r>
          </a:p>
        </p:txBody>
      </p:sp>
      <p:sp>
        <p:nvSpPr>
          <p:cNvPr id="2053" name="TextBox 4">
            <a:extLst>
              <a:ext uri="{FF2B5EF4-FFF2-40B4-BE49-F238E27FC236}">
                <a16:creationId xmlns:a16="http://schemas.microsoft.com/office/drawing/2014/main" id="{E32D3E7C-3477-4C26-AC2B-B7E905CA8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668963"/>
            <a:ext cx="6203950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dirty="0" smtClean="0"/>
              <a:t>Гришанин И. И.</a:t>
            </a:r>
            <a:endParaRPr lang="ru-RU" alt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>
            <a:extLst>
              <a:ext uri="{FF2B5EF4-FFF2-40B4-BE49-F238E27FC236}">
                <a16:creationId xmlns:a16="http://schemas.microsoft.com/office/drawing/2014/main" id="{0736D0D3-5F33-4893-B59E-4543C4A43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8575"/>
            <a:ext cx="8621713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3600"/>
              <a:t>Диагностика изолированных переломов малоберцовой кости затруднительна. В этих случаях появление боли в месте перелома при поперечном сдавливании костей голени вдали от перелома помогает в установлении правильного диагноза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E24AEC-9D74-43A5-A0B8-83CC679A3236}"/>
              </a:ext>
            </a:extLst>
          </p:cNvPr>
          <p:cNvSpPr txBox="1"/>
          <p:nvPr/>
        </p:nvSpPr>
        <p:spPr>
          <a:xfrm>
            <a:off x="0" y="0"/>
            <a:ext cx="9144000" cy="769938"/>
          </a:xfrm>
          <a:prstGeom prst="rect">
            <a:avLst/>
          </a:prstGeom>
          <a:solidFill>
            <a:schemeClr val="accent2">
              <a:lumMod val="75000"/>
              <a:alpha val="88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latin typeface="+mn-lt"/>
              </a:rPr>
              <a:t>Симптомы</a:t>
            </a:r>
          </a:p>
        </p:txBody>
      </p:sp>
      <p:sp>
        <p:nvSpPr>
          <p:cNvPr id="8196" name="TextBox 3">
            <a:extLst>
              <a:ext uri="{FF2B5EF4-FFF2-40B4-BE49-F238E27FC236}">
                <a16:creationId xmlns:a16="http://schemas.microsoft.com/office/drawing/2014/main" id="{5BE6E3F0-9C27-4BF5-B105-0B3FEAC64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0234" y="5268913"/>
            <a:ext cx="59912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2000" b="1" i="1" dirty="0">
                <a:solidFill>
                  <a:srgbClr val="FF0000"/>
                </a:solidFill>
              </a:rPr>
              <a:t>Для уточнения вида и уровня перелома производят рентгенограммы в переднезадней и боковой проекциях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C8A7F9A-F756-414F-9248-C4EAF794AE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94" y="593920"/>
            <a:ext cx="8398412" cy="567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398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6EBB99C-8FE2-47DE-9F03-7B89081ADD48}"/>
              </a:ext>
            </a:extLst>
          </p:cNvPr>
          <p:cNvSpPr/>
          <p:nvPr/>
        </p:nvSpPr>
        <p:spPr>
          <a:xfrm>
            <a:off x="0" y="0"/>
            <a:ext cx="9144000" cy="1384300"/>
          </a:xfrm>
          <a:prstGeom prst="rect">
            <a:avLst/>
          </a:prstGeom>
          <a:solidFill>
            <a:schemeClr val="accent2">
              <a:lumMod val="75000"/>
              <a:alpha val="83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+mn-lt"/>
              </a:rPr>
              <a:t>Алгоритм этапной помощи при закрытом переломе обеих костей голени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+mn-lt"/>
              </a:rPr>
              <a:t>со смещением отломков</a:t>
            </a:r>
          </a:p>
        </p:txBody>
      </p:sp>
      <p:sp>
        <p:nvSpPr>
          <p:cNvPr id="9219" name="TextBox 6">
            <a:extLst>
              <a:ext uri="{FF2B5EF4-FFF2-40B4-BE49-F238E27FC236}">
                <a16:creationId xmlns:a16="http://schemas.microsoft.com/office/drawing/2014/main" id="{65053CCD-5CB8-43D8-AEAA-F85E43B63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76363"/>
            <a:ext cx="880427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2000" b="1">
                <a:solidFill>
                  <a:srgbClr val="FF0000"/>
                </a:solidFill>
              </a:rPr>
              <a:t>Первая медицинская помощь</a:t>
            </a:r>
          </a:p>
          <a:p>
            <a:pPr eaLnBrk="1" hangingPunct="1"/>
            <a:r>
              <a:rPr lang="ru-RU" altLang="ru-RU" sz="2000"/>
              <a:t>1. Дать 2-3 таблетки анальгина</a:t>
            </a:r>
          </a:p>
          <a:p>
            <a:pPr eaLnBrk="1" hangingPunct="1"/>
            <a:r>
              <a:rPr lang="ru-RU" altLang="ru-RU" sz="2000"/>
              <a:t>2. Обеспечить иммобилизацию подручными средствами</a:t>
            </a:r>
          </a:p>
          <a:p>
            <a:pPr eaLnBrk="1" hangingPunct="1"/>
            <a:r>
              <a:rPr lang="ru-RU" altLang="ru-RU" sz="2000"/>
              <a:t>3. Устроить удобнее в ожидании эвакуации</a:t>
            </a:r>
          </a:p>
          <a:p>
            <a:pPr eaLnBrk="1" hangingPunct="1"/>
            <a:r>
              <a:rPr lang="ru-RU" altLang="ru-RU" sz="2000"/>
              <a:t>4. Транспортировать лежа по назначению</a:t>
            </a:r>
          </a:p>
        </p:txBody>
      </p:sp>
      <p:sp>
        <p:nvSpPr>
          <p:cNvPr id="9220" name="TextBox 7">
            <a:extLst>
              <a:ext uri="{FF2B5EF4-FFF2-40B4-BE49-F238E27FC236}">
                <a16:creationId xmlns:a16="http://schemas.microsoft.com/office/drawing/2014/main" id="{0B71BD84-F9D1-4CE3-A0A7-ADCBFBD06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4925" y="2859088"/>
            <a:ext cx="91440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2000" b="1">
                <a:solidFill>
                  <a:srgbClr val="FF0000"/>
                </a:solidFill>
              </a:rPr>
              <a:t>Доврачебная помощь </a:t>
            </a:r>
            <a:r>
              <a:rPr lang="ru-RU" altLang="ru-RU" sz="2000"/>
              <a:t>(лечебные мероприятия выполняются по принципу: если не сделано – сделать, если плохо – заменить, если недостаточно - исправить)</a:t>
            </a:r>
          </a:p>
          <a:p>
            <a:pPr eaLnBrk="1" hangingPunct="1"/>
            <a:r>
              <a:rPr lang="ru-RU" altLang="ru-RU" sz="2000"/>
              <a:t>1. Ввести ненаркотические аналгетики </a:t>
            </a:r>
          </a:p>
          <a:p>
            <a:pPr eaLnBrk="1" hangingPunct="1"/>
            <a:r>
              <a:rPr lang="ru-RU" altLang="ru-RU" sz="2000"/>
              <a:t>2. Обеспечить иммобилизацию табельными шинами (3 шины Крамера)</a:t>
            </a:r>
          </a:p>
          <a:p>
            <a:pPr eaLnBrk="1" hangingPunct="1"/>
            <a:r>
              <a:rPr lang="ru-RU" altLang="ru-RU" sz="2000"/>
              <a:t>3. Обогреть (по показанию)</a:t>
            </a:r>
          </a:p>
          <a:p>
            <a:pPr eaLnBrk="1" hangingPunct="1"/>
            <a:r>
              <a:rPr lang="ru-RU" altLang="ru-RU" sz="2000"/>
              <a:t>4. Вызвать санитарный транспорт и эвакуировать по назначению</a:t>
            </a:r>
          </a:p>
        </p:txBody>
      </p:sp>
      <p:sp>
        <p:nvSpPr>
          <p:cNvPr id="9221" name="TextBox 8">
            <a:extLst>
              <a:ext uri="{FF2B5EF4-FFF2-40B4-BE49-F238E27FC236}">
                <a16:creationId xmlns:a16="http://schemas.microsoft.com/office/drawing/2014/main" id="{DB038496-E1F0-4A3E-9353-80EC63C92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4925" y="4611688"/>
            <a:ext cx="921385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2000" b="1" dirty="0">
                <a:solidFill>
                  <a:srgbClr val="FF0000"/>
                </a:solidFill>
              </a:rPr>
              <a:t>Первая врачебная помощь</a:t>
            </a:r>
          </a:p>
          <a:p>
            <a:pPr eaLnBrk="1" hangingPunct="1"/>
            <a:r>
              <a:rPr lang="ru-RU" altLang="ru-RU" sz="2000" dirty="0"/>
              <a:t>1. Оценить состояние по схеме Колесникова (как правило – стресс-компенсированное)</a:t>
            </a:r>
          </a:p>
          <a:p>
            <a:pPr eaLnBrk="1" hangingPunct="1"/>
            <a:r>
              <a:rPr lang="ru-RU" altLang="ru-RU" sz="2000" dirty="0"/>
              <a:t>2. Ввести </a:t>
            </a:r>
            <a:r>
              <a:rPr lang="ru-RU" altLang="ru-RU" sz="2000" dirty="0" err="1"/>
              <a:t>промедол</a:t>
            </a:r>
            <a:r>
              <a:rPr lang="ru-RU" altLang="ru-RU" sz="2000" dirty="0"/>
              <a:t> 2% - 1мл в/м</a:t>
            </a:r>
          </a:p>
          <a:p>
            <a:pPr eaLnBrk="1" hangingPunct="1"/>
            <a:r>
              <a:rPr lang="ru-RU" altLang="ru-RU" sz="2000" dirty="0"/>
              <a:t>3. Сделать блокаду места перелома </a:t>
            </a:r>
            <a:r>
              <a:rPr lang="ru-RU" altLang="ru-RU" sz="2000" dirty="0" err="1"/>
              <a:t>Sol</a:t>
            </a:r>
            <a:r>
              <a:rPr lang="ru-RU" altLang="ru-RU" sz="2000" dirty="0"/>
              <a:t>. </a:t>
            </a:r>
            <a:r>
              <a:rPr lang="ru-RU" altLang="ru-RU" sz="2000" dirty="0" err="1"/>
              <a:t>Novocaini</a:t>
            </a:r>
            <a:r>
              <a:rPr lang="ru-RU" altLang="ru-RU" sz="2000" dirty="0"/>
              <a:t> 1% - 20-30 мл</a:t>
            </a:r>
          </a:p>
          <a:p>
            <a:pPr eaLnBrk="1" hangingPunct="1"/>
            <a:r>
              <a:rPr lang="ru-RU" altLang="ru-RU" sz="2000" dirty="0"/>
              <a:t>4. Восстановить или обеспечить иммобилизацию</a:t>
            </a:r>
          </a:p>
          <a:p>
            <a:pPr eaLnBrk="1" hangingPunct="1"/>
            <a:r>
              <a:rPr lang="ru-RU" altLang="ru-RU" sz="2000" dirty="0"/>
              <a:t>5. Эвакуировать по назначению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F4DADB6-FB8F-47DA-AD9D-AF0F1DBEF4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05" y="864279"/>
            <a:ext cx="4695825" cy="41482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EC4A86D-BA8B-40D2-87BD-4E361039E9CA}"/>
              </a:ext>
            </a:extLst>
          </p:cNvPr>
          <p:cNvSpPr txBox="1"/>
          <p:nvPr/>
        </p:nvSpPr>
        <p:spPr>
          <a:xfrm>
            <a:off x="1408161" y="5444196"/>
            <a:ext cx="6604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Диафизарный</a:t>
            </a:r>
            <a:r>
              <a:rPr lang="ru-RU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и </a:t>
            </a:r>
            <a:r>
              <a:rPr lang="ru-RU" sz="24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оскольчатый</a:t>
            </a:r>
            <a:r>
              <a:rPr lang="ru-RU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переломы голени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A9FEAFB-883F-441A-A168-D3FE91E1C2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774" y="952139"/>
            <a:ext cx="3977321" cy="3875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956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74E4391-A748-4D97-803E-FA7B5AA522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88" y="393894"/>
            <a:ext cx="8487624" cy="468454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6293163-F8C9-489F-856E-11869D263FB5}"/>
              </a:ext>
            </a:extLst>
          </p:cNvPr>
          <p:cNvSpPr txBox="1"/>
          <p:nvPr/>
        </p:nvSpPr>
        <p:spPr>
          <a:xfrm>
            <a:off x="2124221" y="5373858"/>
            <a:ext cx="52882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Винтообразный перелом голени</a:t>
            </a:r>
          </a:p>
        </p:txBody>
      </p:sp>
    </p:spTree>
    <p:extLst>
      <p:ext uri="{BB962C8B-B14F-4D97-AF65-F5344CB8AC3E}">
        <p14:creationId xmlns:p14="http://schemas.microsoft.com/office/powerpoint/2010/main" val="3843231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1">
            <a:extLst>
              <a:ext uri="{FF2B5EF4-FFF2-40B4-BE49-F238E27FC236}">
                <a16:creationId xmlns:a16="http://schemas.microsoft.com/office/drawing/2014/main" id="{3E3C61FD-57D2-47E8-A87E-5E332338E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Box 2">
            <a:extLst>
              <a:ext uri="{FF2B5EF4-FFF2-40B4-BE49-F238E27FC236}">
                <a16:creationId xmlns:a16="http://schemas.microsoft.com/office/drawing/2014/main" id="{F09CF0E5-305C-4964-B5AA-0B30455F76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9213" y="2754313"/>
            <a:ext cx="40925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Благодарим за внимание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5F8F09B-8016-4B60-B2C9-DC26421E7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05" y="859888"/>
            <a:ext cx="7316589" cy="5138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304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0C7814-3E46-4D06-85CB-CDFC4EF2AEB7}"/>
              </a:ext>
            </a:extLst>
          </p:cNvPr>
          <p:cNvSpPr txBox="1"/>
          <p:nvPr/>
        </p:nvSpPr>
        <p:spPr>
          <a:xfrm>
            <a:off x="0" y="0"/>
            <a:ext cx="9144000" cy="769938"/>
          </a:xfrm>
          <a:prstGeom prst="rect">
            <a:avLst/>
          </a:prstGeom>
          <a:solidFill>
            <a:schemeClr val="accent2">
              <a:lumMod val="75000"/>
              <a:alpha val="88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latin typeface="+mn-lt"/>
              </a:rPr>
              <a:t>Классификация</a:t>
            </a:r>
          </a:p>
        </p:txBody>
      </p:sp>
      <p:sp>
        <p:nvSpPr>
          <p:cNvPr id="3075" name="TextBox 2">
            <a:extLst>
              <a:ext uri="{FF2B5EF4-FFF2-40B4-BE49-F238E27FC236}">
                <a16:creationId xmlns:a16="http://schemas.microsoft.com/office/drawing/2014/main" id="{F33949A7-25B3-4ED1-BFC9-E3A000173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540" y="1145600"/>
            <a:ext cx="81216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3200" b="1" dirty="0">
                <a:ln/>
                <a:solidFill>
                  <a:schemeClr val="accent4"/>
                </a:solidFill>
              </a:rPr>
              <a:t>Виды переломов по характеру и </a:t>
            </a:r>
            <a:r>
              <a:rPr lang="ru-RU" altLang="ru-RU" sz="3200" b="1" dirty="0" err="1">
                <a:ln/>
                <a:solidFill>
                  <a:schemeClr val="accent4"/>
                </a:solidFill>
              </a:rPr>
              <a:t>опорности</a:t>
            </a:r>
            <a:r>
              <a:rPr lang="ru-RU" altLang="ru-RU" sz="3200" b="1" dirty="0">
                <a:ln/>
                <a:solidFill>
                  <a:schemeClr val="accent4"/>
                </a:solidFill>
              </a:rPr>
              <a:t>:</a:t>
            </a:r>
          </a:p>
        </p:txBody>
      </p:sp>
      <p:sp>
        <p:nvSpPr>
          <p:cNvPr id="3076" name="TextBox 3">
            <a:extLst>
              <a:ext uri="{FF2B5EF4-FFF2-40B4-BE49-F238E27FC236}">
                <a16:creationId xmlns:a16="http://schemas.microsoft.com/office/drawing/2014/main" id="{BD96AFCE-854F-4C16-84F1-8F61A5ABD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5024" y="2139949"/>
            <a:ext cx="2978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Опорные</a:t>
            </a:r>
          </a:p>
        </p:txBody>
      </p:sp>
      <p:sp>
        <p:nvSpPr>
          <p:cNvPr id="3077" name="TextBox 4">
            <a:extLst>
              <a:ext uri="{FF2B5EF4-FFF2-40B4-BE49-F238E27FC236}">
                <a16:creationId xmlns:a16="http://schemas.microsoft.com/office/drawing/2014/main" id="{EE8BD01C-7133-4602-B99B-9441CCFE1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9352" y="3006726"/>
            <a:ext cx="28908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Неопорные</a:t>
            </a:r>
            <a:endParaRPr lang="ru-RU" altLang="ru-RU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4E2791D-EC2F-48AC-93DE-1DD8D54C75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3379"/>
          <a:stretch/>
        </p:blipFill>
        <p:spPr>
          <a:xfrm>
            <a:off x="147638" y="2690813"/>
            <a:ext cx="3798887" cy="2586037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D72F79C-4C26-4A02-9855-6B43DA7849D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9108" r="-1"/>
          <a:stretch/>
        </p:blipFill>
        <p:spPr>
          <a:xfrm>
            <a:off x="4500221" y="3608388"/>
            <a:ext cx="4346917" cy="2586037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F335C16-BC54-4324-ACFD-EA9C54C5F7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301" y="1143000"/>
            <a:ext cx="6663397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577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2A293E-C140-47D0-A77F-115D4F21FE03}"/>
              </a:ext>
            </a:extLst>
          </p:cNvPr>
          <p:cNvSpPr txBox="1"/>
          <p:nvPr/>
        </p:nvSpPr>
        <p:spPr>
          <a:xfrm>
            <a:off x="0" y="0"/>
            <a:ext cx="9144000" cy="769938"/>
          </a:xfrm>
          <a:prstGeom prst="rect">
            <a:avLst/>
          </a:prstGeom>
          <a:solidFill>
            <a:schemeClr val="accent2">
              <a:lumMod val="75000"/>
              <a:alpha val="88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latin typeface="+mn-lt"/>
              </a:rPr>
              <a:t>Классификация</a:t>
            </a:r>
          </a:p>
        </p:txBody>
      </p:sp>
      <p:pic>
        <p:nvPicPr>
          <p:cNvPr id="4099" name="Рисунок 2">
            <a:extLst>
              <a:ext uri="{FF2B5EF4-FFF2-40B4-BE49-F238E27FC236}">
                <a16:creationId xmlns:a16="http://schemas.microsoft.com/office/drawing/2014/main" id="{C8D0F420-ABBC-409D-85A7-5D2A4DD66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89025"/>
            <a:ext cx="9144000" cy="527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ADF3D51-D3F1-4696-960A-6ECDA6CDEE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70" y="1143000"/>
            <a:ext cx="8243668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788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B759FE-85B8-4605-8BE2-E56C2F812D52}"/>
              </a:ext>
            </a:extLst>
          </p:cNvPr>
          <p:cNvSpPr txBox="1"/>
          <p:nvPr/>
        </p:nvSpPr>
        <p:spPr>
          <a:xfrm>
            <a:off x="0" y="0"/>
            <a:ext cx="9144000" cy="769938"/>
          </a:xfrm>
          <a:prstGeom prst="rect">
            <a:avLst/>
          </a:prstGeom>
          <a:solidFill>
            <a:schemeClr val="accent2">
              <a:lumMod val="75000"/>
              <a:alpha val="88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latin typeface="+mn-lt"/>
              </a:rPr>
              <a:t>Симптомы</a:t>
            </a:r>
          </a:p>
        </p:txBody>
      </p:sp>
      <p:sp>
        <p:nvSpPr>
          <p:cNvPr id="5123" name="TextBox 2">
            <a:extLst>
              <a:ext uri="{FF2B5EF4-FFF2-40B4-BE49-F238E27FC236}">
                <a16:creationId xmlns:a16="http://schemas.microsoft.com/office/drawing/2014/main" id="{70E13E06-4430-4526-9394-D792295D9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" y="1341438"/>
            <a:ext cx="89519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3200" dirty="0"/>
              <a:t>Искривление оси голени под углом, открытым кнаружи и кпереди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3200" dirty="0"/>
              <a:t>При косых и винтообразных переломах острый конец верхнего отломка виден и легко прощупывается под кожей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3200" dirty="0"/>
              <a:t>Определяются подвижность и крепитация костных отломков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3200" dirty="0"/>
              <a:t>Боль в месте перелома при надавливании на переднюю поверхность или по оси голени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48B51C-D266-4D76-AE03-E3A2A9B263D8}"/>
              </a:ext>
            </a:extLst>
          </p:cNvPr>
          <p:cNvSpPr txBox="1"/>
          <p:nvPr/>
        </p:nvSpPr>
        <p:spPr>
          <a:xfrm>
            <a:off x="0" y="0"/>
            <a:ext cx="9144000" cy="769938"/>
          </a:xfrm>
          <a:prstGeom prst="rect">
            <a:avLst/>
          </a:prstGeom>
          <a:solidFill>
            <a:schemeClr val="accent2">
              <a:lumMod val="75000"/>
              <a:alpha val="88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latin typeface="+mn-lt"/>
              </a:rPr>
              <a:t>Симптомы</a:t>
            </a:r>
          </a:p>
        </p:txBody>
      </p:sp>
      <p:sp>
        <p:nvSpPr>
          <p:cNvPr id="6147" name="TextBox 2">
            <a:extLst>
              <a:ext uri="{FF2B5EF4-FFF2-40B4-BE49-F238E27FC236}">
                <a16:creationId xmlns:a16="http://schemas.microsoft.com/office/drawing/2014/main" id="{84862256-0DCD-4543-8C1D-334E40505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3" y="1754188"/>
            <a:ext cx="8847137" cy="403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3200"/>
              <a:t>При отсутствии смещения костных отломков диагностике помогают наличие в анамнезе значительной травмы голени, местная припухлость, деформация, увеличивающаяся при поднимании ноги, невозможность опоры на конечность, болезненность и крепитация при осторожном надавливании на место перелома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>
            <a:extLst>
              <a:ext uri="{FF2B5EF4-FFF2-40B4-BE49-F238E27FC236}">
                <a16:creationId xmlns:a16="http://schemas.microsoft.com/office/drawing/2014/main" id="{19E3D7EB-B9F7-4044-9551-F53DC1BF2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" y="1282700"/>
            <a:ext cx="904875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3600"/>
              <a:t>При неполных и поднадкостничных переломах большеберцовой кости диагностика основывается на наличии резкой боли при осевой нагрузке и при надавливании на переднюю поверхность голени, иногда определяется незначительная патологическая подвижность в месте перелома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4EF074-C080-4270-BF5B-BF76499AAEFE}"/>
              </a:ext>
            </a:extLst>
          </p:cNvPr>
          <p:cNvSpPr txBox="1"/>
          <p:nvPr/>
        </p:nvSpPr>
        <p:spPr>
          <a:xfrm>
            <a:off x="0" y="0"/>
            <a:ext cx="9144000" cy="769938"/>
          </a:xfrm>
          <a:prstGeom prst="rect">
            <a:avLst/>
          </a:prstGeom>
          <a:solidFill>
            <a:schemeClr val="accent2">
              <a:lumMod val="75000"/>
              <a:alpha val="88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latin typeface="+mn-lt"/>
              </a:rPr>
              <a:t>Симптомы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</TotalTime>
  <Words>364</Words>
  <Application>Microsoft Office PowerPoint</Application>
  <PresentationFormat>Экран (4:3)</PresentationFormat>
  <Paragraphs>44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Ваня</dc:creator>
  <cp:lastModifiedBy>иван гришанин</cp:lastModifiedBy>
  <cp:revision>16</cp:revision>
  <dcterms:created xsi:type="dcterms:W3CDTF">2018-04-12T14:28:58Z</dcterms:created>
  <dcterms:modified xsi:type="dcterms:W3CDTF">2021-05-26T09:27:52Z</dcterms:modified>
</cp:coreProperties>
</file>