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7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3C59-1978-4A1C-91AF-0C44D35B193E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2484-9DF3-4D3F-9705-FA867F3F8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92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3C59-1978-4A1C-91AF-0C44D35B193E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2484-9DF3-4D3F-9705-FA867F3F8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8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3C59-1978-4A1C-91AF-0C44D35B193E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2484-9DF3-4D3F-9705-FA867F3F8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12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3C59-1978-4A1C-91AF-0C44D35B193E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2484-9DF3-4D3F-9705-FA867F3F8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23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3C59-1978-4A1C-91AF-0C44D35B193E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2484-9DF3-4D3F-9705-FA867F3F8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45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3C59-1978-4A1C-91AF-0C44D35B193E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2484-9DF3-4D3F-9705-FA867F3F8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09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3C59-1978-4A1C-91AF-0C44D35B193E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2484-9DF3-4D3F-9705-FA867F3F8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63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3C59-1978-4A1C-91AF-0C44D35B193E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2484-9DF3-4D3F-9705-FA867F3F8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64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3C59-1978-4A1C-91AF-0C44D35B193E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2484-9DF3-4D3F-9705-FA867F3F8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49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3C59-1978-4A1C-91AF-0C44D35B193E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2484-9DF3-4D3F-9705-FA867F3F8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66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3C59-1978-4A1C-91AF-0C44D35B193E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2484-9DF3-4D3F-9705-FA867F3F8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82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93C59-1978-4A1C-91AF-0C44D35B193E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B2484-9DF3-4D3F-9705-FA867F3F8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05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8064" y="2699149"/>
            <a:ext cx="7948942" cy="1050131"/>
          </a:xfrm>
        </p:spPr>
        <p:txBody>
          <a:bodyPr>
            <a:normAutofit/>
          </a:bodyPr>
          <a:lstStyle/>
          <a:p>
            <a:r>
              <a:rPr lang="ru-RU" altLang="ru-RU" sz="1800" dirty="0"/>
              <a:t>Тема: </a:t>
            </a:r>
            <a:r>
              <a:rPr lang="ru-RU" altLang="ru-RU" sz="3000" b="1" dirty="0" smtClean="0">
                <a:solidFill>
                  <a:srgbClr val="0070C0"/>
                </a:solidFill>
              </a:rPr>
              <a:t>Симптоматическое лечение нарушений функции ЖКТ</a:t>
            </a:r>
            <a:endParaRPr lang="ru-RU" alt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7542" y="4562479"/>
            <a:ext cx="6588919" cy="202844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1425" dirty="0"/>
              <a:t>Лекция № </a:t>
            </a:r>
            <a:r>
              <a:rPr lang="ru-RU" sz="1425" dirty="0" smtClean="0"/>
              <a:t>5 </a:t>
            </a:r>
            <a:r>
              <a:rPr lang="ru-RU" sz="1425" dirty="0"/>
              <a:t>для студентов 5 курса, </a:t>
            </a:r>
          </a:p>
          <a:p>
            <a:pPr>
              <a:defRPr/>
            </a:pPr>
            <a:r>
              <a:rPr lang="ru-RU" sz="1425" dirty="0"/>
              <a:t>обучающихся по специальности 33.05.01 - Фармация (очная форма обучения) </a:t>
            </a:r>
          </a:p>
          <a:p>
            <a:pPr>
              <a:defRPr/>
            </a:pPr>
            <a:r>
              <a:rPr lang="ru-RU" sz="1425" dirty="0"/>
              <a:t>к.м.н., доцент Бочанова Е.Н.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sz="1425" dirty="0"/>
              <a:t>Красноярск</a:t>
            </a:r>
          </a:p>
          <a:p>
            <a:pPr>
              <a:defRPr/>
            </a:pPr>
            <a:r>
              <a:rPr lang="ru-RU" sz="1425" dirty="0"/>
              <a:t>2018</a:t>
            </a:r>
          </a:p>
        </p:txBody>
      </p:sp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1277542" y="919164"/>
            <a:ext cx="658891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solidFill>
                  <a:srgbClr val="424242"/>
                </a:solidFill>
                <a:latin typeface="Tahoma" panose="020B0604030504040204" pitchFamily="34" charset="0"/>
              </a:rPr>
              <a:t>ФГБОУ ВО КрасГМУ им. проф. В.Ф. Войно-Ясенецкого Минздрава России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solidFill>
                  <a:srgbClr val="424242"/>
                </a:solidFill>
                <a:latin typeface="Tahoma" panose="020B0604030504040204" pitchFamily="34" charset="0"/>
              </a:rPr>
              <a:t>Кафедра фармакологии и фармацевтического консультирования с курсом ПО</a:t>
            </a:r>
            <a:endParaRPr lang="ru-RU" altLang="ru-RU" sz="1350"/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06" y="1403747"/>
            <a:ext cx="1028700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410" y="1419225"/>
            <a:ext cx="23050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843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7030" t="16250" r="17624" b="35346"/>
          <a:stretch/>
        </p:blipFill>
        <p:spPr>
          <a:xfrm>
            <a:off x="724278" y="452673"/>
            <a:ext cx="8021370" cy="63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1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1188" t="45962" r="17723" b="23852"/>
          <a:stretch/>
        </p:blipFill>
        <p:spPr>
          <a:xfrm>
            <a:off x="823865" y="1856509"/>
            <a:ext cx="8039478" cy="46981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Фармацевтическое консультирование при применении слабительных средств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88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9886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Диарея (</a:t>
            </a:r>
            <a:r>
              <a:rPr lang="ru-RU" b="1" dirty="0" err="1">
                <a:solidFill>
                  <a:srgbClr val="0070C0"/>
                </a:solidFill>
              </a:rPr>
              <a:t>diarrhea</a:t>
            </a:r>
            <a:r>
              <a:rPr lang="ru-RU" b="1" dirty="0">
                <a:solidFill>
                  <a:srgbClr val="0070C0"/>
                </a:solidFill>
              </a:rPr>
              <a:t>) </a:t>
            </a:r>
            <a:r>
              <a:rPr lang="ru-RU" dirty="0"/>
              <a:t>— учащение (более 3 раз за последние 24 часа, у грудных детей более 5-7 раз) или/и разжижение стула.</a:t>
            </a:r>
          </a:p>
        </p:txBody>
      </p:sp>
    </p:spTree>
    <p:extLst>
      <p:ext uri="{BB962C8B-B14F-4D97-AF65-F5344CB8AC3E}">
        <p14:creationId xmlns:p14="http://schemas.microsoft.com/office/powerpoint/2010/main" val="3267165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139" t="24698" r="21584" b="27602"/>
          <a:stretch/>
        </p:blipFill>
        <p:spPr>
          <a:xfrm>
            <a:off x="600468" y="516048"/>
            <a:ext cx="7943063" cy="31596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7227" t="43924" r="28614" b="24032"/>
          <a:stretch/>
        </p:blipFill>
        <p:spPr>
          <a:xfrm>
            <a:off x="1692998" y="3929203"/>
            <a:ext cx="5830432" cy="26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59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5050" t="26642" r="23267" b="42755"/>
          <a:stretch/>
        </p:blipFill>
        <p:spPr>
          <a:xfrm>
            <a:off x="389298" y="597529"/>
            <a:ext cx="8646059" cy="470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53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139" y="365126"/>
            <a:ext cx="8153211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Фармацевтическое консультирование при применении </a:t>
            </a:r>
            <a:r>
              <a:rPr lang="ru-RU" sz="3200" b="1" dirty="0" smtClean="0">
                <a:solidFill>
                  <a:srgbClr val="0070C0"/>
                </a:solidFill>
              </a:rPr>
              <a:t>антидиарейных </a:t>
            </a:r>
            <a:r>
              <a:rPr lang="ru-RU" sz="3200" b="1" dirty="0">
                <a:solidFill>
                  <a:srgbClr val="0070C0"/>
                </a:solidFill>
              </a:rPr>
              <a:t>средств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0099" t="18362" r="29703" b="6750"/>
          <a:stretch/>
        </p:blipFill>
        <p:spPr>
          <a:xfrm>
            <a:off x="362139" y="1457608"/>
            <a:ext cx="8564578" cy="526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47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Литература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sz="1500" dirty="0"/>
              <a:t>Основная:</a:t>
            </a:r>
          </a:p>
          <a:p>
            <a:pPr>
              <a:defRPr/>
            </a:pPr>
            <a:r>
              <a:rPr lang="ru-RU" sz="1500" dirty="0"/>
              <a:t>Экономика и управление в здравоохранении: учеб. и практикум для вузов / А. В. Решетников, Н. Г. </a:t>
            </a:r>
            <a:r>
              <a:rPr lang="ru-RU" sz="1500" dirty="0" err="1"/>
              <a:t>Шамшурина</a:t>
            </a:r>
            <a:r>
              <a:rPr lang="ru-RU" sz="1500" dirty="0"/>
              <a:t>, В. И. </a:t>
            </a:r>
            <a:r>
              <a:rPr lang="ru-RU" sz="1500" dirty="0" err="1"/>
              <a:t>Шамшурин</a:t>
            </a:r>
            <a:r>
              <a:rPr lang="ru-RU" sz="1500" dirty="0"/>
              <a:t> ; ред. А. В. Решетников. - М. : </a:t>
            </a:r>
            <a:r>
              <a:rPr lang="ru-RU" sz="1500" dirty="0" err="1"/>
              <a:t>Юрайт</a:t>
            </a:r>
            <a:r>
              <a:rPr lang="ru-RU" sz="1500" dirty="0"/>
              <a:t> , 2017.</a:t>
            </a:r>
          </a:p>
          <a:p>
            <a:pPr>
              <a:defRPr/>
            </a:pPr>
            <a:endParaRPr lang="ru-RU" sz="1500" dirty="0"/>
          </a:p>
          <a:p>
            <a:pPr marL="0" indent="0">
              <a:buNone/>
              <a:defRPr/>
            </a:pPr>
            <a:r>
              <a:rPr lang="ru-RU" sz="1500" dirty="0"/>
              <a:t>Дополнительная:</a:t>
            </a:r>
          </a:p>
          <a:p>
            <a:pPr>
              <a:defRPr/>
            </a:pPr>
            <a:r>
              <a:rPr lang="ru-RU" sz="1500" dirty="0"/>
              <a:t>     Общественное здоровье и здравоохранение, экономика здравоохранения: учеб. для вузов : в 2 т. / ред. В. З. Кучеренко. - М. : ГЭОТАР-Медиа, 2013. - Т. 1. - 688 с.</a:t>
            </a:r>
          </a:p>
          <a:p>
            <a:pPr>
              <a:defRPr/>
            </a:pP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604922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238" y="1557196"/>
            <a:ext cx="7261623" cy="477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5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План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dirty="0"/>
              <a:t>1.Типичные жалобы и угрожающие симптомы </a:t>
            </a:r>
            <a:endParaRPr lang="ru-RU" altLang="ru-RU" dirty="0" smtClean="0"/>
          </a:p>
          <a:p>
            <a:pPr marL="0" indent="0">
              <a:buNone/>
            </a:pPr>
            <a:r>
              <a:rPr lang="ru-RU" altLang="ru-RU" dirty="0" smtClean="0"/>
              <a:t>2</a:t>
            </a:r>
            <a:r>
              <a:rPr lang="ru-RU" altLang="ru-RU" dirty="0"/>
              <a:t>. Изжога </a:t>
            </a:r>
            <a:endParaRPr lang="ru-RU" altLang="ru-RU" dirty="0" smtClean="0"/>
          </a:p>
          <a:p>
            <a:pPr marL="0" indent="0">
              <a:buNone/>
            </a:pPr>
            <a:r>
              <a:rPr lang="ru-RU" altLang="ru-RU" dirty="0" smtClean="0"/>
              <a:t>3</a:t>
            </a:r>
            <a:r>
              <a:rPr lang="ru-RU" altLang="ru-RU" dirty="0"/>
              <a:t>. Диарея </a:t>
            </a:r>
            <a:endParaRPr lang="ru-RU" altLang="ru-RU" dirty="0" smtClean="0"/>
          </a:p>
          <a:p>
            <a:pPr marL="0" indent="0">
              <a:buNone/>
            </a:pPr>
            <a:r>
              <a:rPr lang="ru-RU" altLang="ru-RU" dirty="0" smtClean="0"/>
              <a:t>4</a:t>
            </a:r>
            <a:r>
              <a:rPr lang="ru-RU" altLang="ru-RU" dirty="0"/>
              <a:t>. Запор 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070270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687" y="621514"/>
            <a:ext cx="7886700" cy="1877242"/>
          </a:xfrm>
        </p:spPr>
        <p:txBody>
          <a:bodyPr/>
          <a:lstStyle/>
          <a:p>
            <a:r>
              <a:rPr lang="ru-RU" dirty="0"/>
              <a:t>Изжога (</a:t>
            </a:r>
            <a:r>
              <a:rPr lang="ru-RU" dirty="0" err="1"/>
              <a:t>pyrosis</a:t>
            </a:r>
            <a:r>
              <a:rPr lang="ru-RU" dirty="0"/>
              <a:t>) — ощущение жжения в эпи-</a:t>
            </a:r>
            <a:r>
              <a:rPr lang="ru-RU" dirty="0" err="1"/>
              <a:t>гастральной</a:t>
            </a:r>
            <a:r>
              <a:rPr lang="ru-RU" dirty="0"/>
              <a:t> области и за грудиной, </a:t>
            </a:r>
            <a:r>
              <a:rPr lang="ru-RU" dirty="0" smtClean="0"/>
              <a:t>связанное </a:t>
            </a:r>
            <a:r>
              <a:rPr lang="ru-RU" dirty="0"/>
              <a:t>с забрасыванием желудочного </a:t>
            </a:r>
            <a:r>
              <a:rPr lang="ru-RU" dirty="0" smtClean="0"/>
              <a:t>содержимого </a:t>
            </a:r>
            <a:r>
              <a:rPr lang="ru-RU" dirty="0"/>
              <a:t>в нижний отдел пищевода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43" y="2605087"/>
            <a:ext cx="7290616" cy="419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42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8119" t="47580" r="22673" b="25666"/>
          <a:stretch/>
        </p:blipFill>
        <p:spPr>
          <a:xfrm>
            <a:off x="874377" y="1176950"/>
            <a:ext cx="7264688" cy="382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2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2080" t="25923" r="2573" b="15032"/>
          <a:stretch/>
        </p:blipFill>
        <p:spPr>
          <a:xfrm>
            <a:off x="590573" y="479834"/>
            <a:ext cx="8318038" cy="612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10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2079" t="24483" r="19703" b="15751"/>
          <a:stretch/>
        </p:blipFill>
        <p:spPr>
          <a:xfrm>
            <a:off x="1213164" y="1176951"/>
            <a:ext cx="7152238" cy="551356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153909"/>
            <a:ext cx="7886700" cy="10230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Фармацевтическое консультирование при применении антацидов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10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8650" y="576247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rgbClr val="0070C0"/>
                </a:solidFill>
              </a:rPr>
              <a:t>Запор (</a:t>
            </a:r>
            <a:r>
              <a:rPr lang="ru-RU" sz="3200" b="1" dirty="0" err="1">
                <a:solidFill>
                  <a:srgbClr val="0070C0"/>
                </a:solidFill>
              </a:rPr>
              <a:t>obstipatio</a:t>
            </a:r>
            <a:r>
              <a:rPr lang="ru-RU" sz="3200" b="1" dirty="0">
                <a:solidFill>
                  <a:srgbClr val="0070C0"/>
                </a:solidFill>
              </a:rPr>
              <a:t>) </a:t>
            </a:r>
            <a:r>
              <a:rPr lang="ru-RU" dirty="0"/>
              <a:t>— нарушение функции кишечника, выражающееся в увеличении интервалов между актами дефекации (</a:t>
            </a:r>
            <a:r>
              <a:rPr lang="ru-RU" dirty="0" smtClean="0"/>
              <a:t>более </a:t>
            </a:r>
            <a:r>
              <a:rPr lang="ru-RU" dirty="0"/>
              <a:t>чем на 48 ч) по сравнению с </a:t>
            </a:r>
            <a:r>
              <a:rPr lang="ru-RU" dirty="0" smtClean="0"/>
              <a:t>индивидуальной </a:t>
            </a:r>
            <a:r>
              <a:rPr lang="ru-RU" dirty="0"/>
              <a:t>физиологической нормой или в </a:t>
            </a:r>
            <a:r>
              <a:rPr lang="ru-RU" dirty="0" smtClean="0"/>
              <a:t>систематически </a:t>
            </a:r>
            <a:r>
              <a:rPr lang="ru-RU" dirty="0"/>
              <a:t>недостаточном </a:t>
            </a:r>
            <a:r>
              <a:rPr lang="ru-RU" dirty="0" smtClean="0"/>
              <a:t>опорожнении </a:t>
            </a:r>
            <a:r>
              <a:rPr lang="ru-RU" dirty="0"/>
              <a:t>кишечника.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70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1980" t="17462" r="23268" b="22232"/>
          <a:stretch/>
        </p:blipFill>
        <p:spPr>
          <a:xfrm>
            <a:off x="298764" y="211326"/>
            <a:ext cx="8247707" cy="638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99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6733" t="24843" r="17426" b="24393"/>
          <a:stretch/>
        </p:blipFill>
        <p:spPr>
          <a:xfrm>
            <a:off x="362139" y="398352"/>
            <a:ext cx="8419722" cy="62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110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270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Тема: Симптоматическое лечение нарушений функции ЖКТ</vt:lpstr>
      <vt:lpstr>План</vt:lpstr>
      <vt:lpstr>Презентация PowerPoint</vt:lpstr>
      <vt:lpstr>Презентация PowerPoint</vt:lpstr>
      <vt:lpstr>Презентация PowerPoint</vt:lpstr>
      <vt:lpstr>Фармацевтическое консультирование при применении антацидов</vt:lpstr>
      <vt:lpstr>Презентация PowerPoint</vt:lpstr>
      <vt:lpstr>Презентация PowerPoint</vt:lpstr>
      <vt:lpstr>Презентация PowerPoint</vt:lpstr>
      <vt:lpstr>Презентация PowerPoint</vt:lpstr>
      <vt:lpstr>Фармацевтическое консультирование при применении слабительных средств</vt:lpstr>
      <vt:lpstr>Диарея (diarrhea) — учащение (более 3 раз за последние 24 часа, у грудных детей более 5-7 раз) или/и разжижение стула.</vt:lpstr>
      <vt:lpstr>Презентация PowerPoint</vt:lpstr>
      <vt:lpstr>Презентация PowerPoint</vt:lpstr>
      <vt:lpstr>Фармацевтическое консультирование при применении антидиарейных средств</vt:lpstr>
      <vt:lpstr>Литература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Симптоматическое лечение нарушений функции ЖКТ</dc:title>
  <dc:creator>sdg</dc:creator>
  <cp:lastModifiedBy>admin</cp:lastModifiedBy>
  <cp:revision>10</cp:revision>
  <dcterms:created xsi:type="dcterms:W3CDTF">2018-02-10T14:07:17Z</dcterms:created>
  <dcterms:modified xsi:type="dcterms:W3CDTF">2022-09-09T02:15:49Z</dcterms:modified>
</cp:coreProperties>
</file>