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8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259" r:id="rId29"/>
    <p:sldId id="307" r:id="rId30"/>
    <p:sldId id="257" r:id="rId31"/>
    <p:sldId id="258" r:id="rId32"/>
    <p:sldId id="260" r:id="rId33"/>
    <p:sldId id="261" r:id="rId34"/>
    <p:sldId id="262" r:id="rId35"/>
    <p:sldId id="263" r:id="rId36"/>
    <p:sldId id="264" r:id="rId37"/>
    <p:sldId id="273" r:id="rId38"/>
    <p:sldId id="274" r:id="rId39"/>
    <p:sldId id="276" r:id="rId40"/>
    <p:sldId id="275" r:id="rId41"/>
    <p:sldId id="277" r:id="rId42"/>
    <p:sldId id="278" r:id="rId43"/>
    <p:sldId id="279" r:id="rId44"/>
    <p:sldId id="280" r:id="rId45"/>
    <p:sldId id="281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2CF721-B3A6-7FCF-E7A2-41A0A5555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E493C34-CAA0-2832-0962-56DB88C02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6821320-7068-5791-EF69-BEF52771F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A72E-5866-4E5C-B1DD-6E9DB729A01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EE0282-D535-E451-F0F9-5F068829F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3DFD45D-303D-502B-6FFB-CF6551697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D920-7F49-4853-AB95-4B94332D3A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820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F6C6B3-67D6-E4C4-83C3-242B5DBEB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2FD78FF-17D0-E48E-FF7E-27886B3C8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F4C897-F5C7-EFA2-E96B-1ADC7981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A72E-5866-4E5C-B1DD-6E9DB729A01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DDD6E9-8D1D-EEF7-C3A5-3E782328C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EF9E2A-85D2-8C2C-1BE6-B728510A0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D920-7F49-4853-AB95-4B94332D3A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014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1C2A292-3223-6304-32D2-F8A97A91DA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69EBF53-6E87-301B-A397-E229BC4095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EFA025-AF7A-2369-7864-5FFDC4366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A72E-5866-4E5C-B1DD-6E9DB729A01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FDF4BD-0208-14AD-3FF9-599B10498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96FF489-56DF-D6B7-81C0-042FFFFE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D920-7F49-4853-AB95-4B94332D3A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62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907EBA-DEA5-ACA4-530D-742D14C57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0B2716-3C2D-3FE9-0993-F51AC5519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183D1A-D9FE-7C58-0C2B-9C72A789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A72E-5866-4E5C-B1DD-6E9DB729A01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8EF939-17B1-3B95-1A71-EA7DAA3DD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9861C68-9F4F-AE98-1C93-77183353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D920-7F49-4853-AB95-4B94332D3A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683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FD01A5-C641-B3ED-746D-358F3B909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7EF483-CAEF-E8D0-B349-EF446658B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F4EC79-9982-41A2-A84B-3EEABA31B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A72E-5866-4E5C-B1DD-6E9DB729A01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CBF31D4-EE40-67E9-9222-3F0022C37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B3E120-1AD8-EC6C-7E02-462CE3E78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D920-7F49-4853-AB95-4B94332D3A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5908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AAA512-9112-8E37-476C-4A154D368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D41CA1A-6C52-4E5F-95A8-0CC5D516B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EA18CAE-B81B-791B-9174-F92F3D511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AC63756-2FD3-5DB4-78DE-4D3C85A18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A72E-5866-4E5C-B1DD-6E9DB729A01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D1EA52F-C8B9-9351-D620-9EFD7AF10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AB9DA28-0BB4-2368-ADD7-CA45114F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D920-7F49-4853-AB95-4B94332D3A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036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150A5E-6B49-4627-6682-F1E91E965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489746F-4477-1313-9B86-D40267DB5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D6F5408-1588-2874-2050-A78DCF4E5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45C647E-02D6-A422-CCA7-DA1B3F5BA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E56BBCB-544E-4330-FC7E-6CFCEF98F1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0326B23-E294-C879-19CF-AD8B88AB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A72E-5866-4E5C-B1DD-6E9DB729A01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02A5495-84CB-23C0-6580-2C1195C4F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C04B49D-6ABD-961D-9D98-7FA4D7846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D920-7F49-4853-AB95-4B94332D3A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275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129A8B-D7CB-B388-7483-93D4A0948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238F899-1A57-40FF-D4AF-3F8A748A3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A72E-5866-4E5C-B1DD-6E9DB729A01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AB02E07-CAD3-CAE9-A435-F2ABC141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B70951F-A674-FEC8-B782-E6DB9B772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D920-7F49-4853-AB95-4B94332D3A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371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9C9D447-A96E-E823-891D-B7B2F294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A72E-5866-4E5C-B1DD-6E9DB729A01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69EA37B-DB51-831F-93B4-AAC834D04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085C306-EAC2-04A1-A129-B6CAB55E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D920-7F49-4853-AB95-4B94332D3A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1726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F5CFD5-DFD0-086C-1B23-8318DEFC6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492EE2-9DD8-C728-6885-78CFD4ED8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0F1240A-0D0B-6897-BD24-414000C41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72F240-C807-6F26-7FEB-79D81823F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A72E-5866-4E5C-B1DD-6E9DB729A01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5415B3E-B9EC-E688-5A98-F2976CDEB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A2F9C6-A9A0-FC0D-53BF-BB74124FC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D920-7F49-4853-AB95-4B94332D3A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8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376E4B-6166-2017-4A3C-883007EF9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9342F54-0FF3-7E4A-236F-52D2FE764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44BD315-F599-B394-EB61-DAD922218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F95A833-FFD1-593F-5B83-1E0EEF28A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8A72E-5866-4E5C-B1DD-6E9DB729A01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D2577E7-CE0D-7BDE-012E-726D538BF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B70EC59-4FD1-F77D-4A2A-52DB30432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D920-7F49-4853-AB95-4B94332D3A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06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0B8866-F303-CB48-3E8A-155EE16B3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ED483DA-4D3E-70C2-FC12-80E98A768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E24014-EC64-3EF0-80FF-40086C156E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8A72E-5866-4E5C-B1DD-6E9DB729A01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907265-B698-8BFA-EF28-32CEB4B697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3CA405-6D59-8772-6A29-B11A70546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D920-7F49-4853-AB95-4B94332D3A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146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A00AAF-0F2E-4785-D80C-3B9CE575C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6102" y="1769609"/>
            <a:ext cx="9337163" cy="2387600"/>
          </a:xfrm>
        </p:spPr>
        <p:txBody>
          <a:bodyPr>
            <a:normAutofit fontScale="9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Анатомо-физиологический обзор ЦНС. Введение в клиническую психофизиологию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B1BBE4D-EA59-EF8C-4DAF-A15149FA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0984" y="5317623"/>
            <a:ext cx="9144000" cy="1655762"/>
          </a:xfrm>
        </p:spPr>
        <p:txBody>
          <a:bodyPr/>
          <a:lstStyle/>
          <a:p>
            <a:r>
              <a:rPr lang="ru-RU" dirty="0"/>
              <a:t>Выполнила: Скопцова Светлана Вячеславовна 202 </a:t>
            </a:r>
            <a:r>
              <a:rPr lang="ru-RU" dirty="0" err="1"/>
              <a:t>кп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29B43B7-9D18-2A34-392A-341DE671EF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415" y="609195"/>
            <a:ext cx="2238687" cy="58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6814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Отечественная психофизиология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4999892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обозначить продуктивность складывающегося в физиологии функционально- системного подхода к изучению психики и поведения человека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20973" y="1519312"/>
            <a:ext cx="552860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Выделение психофизиологии как самостоятельной дисциплины по отношению к физиологической психофизиологии было проведено А.Р. </a:t>
            </a:r>
            <a:r>
              <a:rPr lang="ru-RU" sz="2800" dirty="0" err="1" smtClean="0"/>
              <a:t>Лурией</a:t>
            </a:r>
            <a:r>
              <a:rPr lang="ru-RU" sz="2800" dirty="0" smtClean="0"/>
              <a:t> (1973).</a:t>
            </a:r>
          </a:p>
          <a:p>
            <a:endParaRPr lang="ru-RU" dirty="0"/>
          </a:p>
        </p:txBody>
      </p:sp>
      <p:pic>
        <p:nvPicPr>
          <p:cNvPr id="39938" name="Picture 2" descr="https://static.wixstatic.com/media/043e9e_57e862057fd543dab4378162e791ca3a~mv2.png/v1/fit/w_982%2Ch_765%2Cal_c/fi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7404" y="3975285"/>
            <a:ext cx="3465670" cy="2699835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1477108" y="4149969"/>
            <a:ext cx="239150" cy="928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3218" y="5205046"/>
            <a:ext cx="31370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Причина смены термина</a:t>
            </a:r>
            <a:endParaRPr lang="ru-RU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Психофизиология по </a:t>
            </a:r>
            <a:r>
              <a:rPr lang="ru-RU" dirty="0" err="1" smtClean="0"/>
              <a:t>А.Р.Лурии</a:t>
            </a:r>
            <a:r>
              <a:rPr lang="ru-RU" dirty="0" smtClean="0"/>
              <a:t> изучает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1" y="1825625"/>
            <a:ext cx="5492262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-основы </a:t>
            </a:r>
            <a:r>
              <a:rPr lang="ru-RU" dirty="0" smtClean="0"/>
              <a:t>сложных психических процессов — 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мотивов </a:t>
            </a:r>
            <a:r>
              <a:rPr lang="ru-RU" dirty="0" smtClean="0">
                <a:solidFill>
                  <a:srgbClr val="FF0000"/>
                </a:solidFill>
              </a:rPr>
              <a:t>и потребностей</a:t>
            </a:r>
            <a:r>
              <a:rPr lang="ru-RU" dirty="0" smtClean="0"/>
              <a:t>, 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ощущений </a:t>
            </a:r>
            <a:r>
              <a:rPr lang="ru-RU" dirty="0" smtClean="0">
                <a:solidFill>
                  <a:srgbClr val="FF0000"/>
                </a:solidFill>
              </a:rPr>
              <a:t>и восприятия</a:t>
            </a:r>
            <a:r>
              <a:rPr lang="ru-RU" dirty="0" smtClean="0"/>
              <a:t>, 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внимания </a:t>
            </a:r>
            <a:r>
              <a:rPr lang="ru-RU" dirty="0" smtClean="0">
                <a:solidFill>
                  <a:srgbClr val="FF0000"/>
                </a:solidFill>
              </a:rPr>
              <a:t>и памяти</a:t>
            </a:r>
            <a:r>
              <a:rPr lang="ru-RU" dirty="0" smtClean="0"/>
              <a:t>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сложнейших </a:t>
            </a:r>
            <a:r>
              <a:rPr lang="ru-RU" dirty="0" smtClean="0"/>
              <a:t>форм </a:t>
            </a:r>
            <a:r>
              <a:rPr lang="ru-RU" dirty="0" smtClean="0">
                <a:solidFill>
                  <a:srgbClr val="FF0000"/>
                </a:solidFill>
              </a:rPr>
              <a:t>речевых и интеллектуальных актов</a:t>
            </a:r>
            <a:r>
              <a:rPr lang="ru-RU" dirty="0" smtClean="0"/>
              <a:t>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т.е</a:t>
            </a:r>
            <a:r>
              <a:rPr lang="ru-RU" dirty="0" smtClean="0"/>
              <a:t>. отдельных психических процессов и функций.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866229" y="1631852"/>
            <a:ext cx="2912012" cy="17303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316394" y="2096086"/>
            <a:ext cx="22648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Эмпирический материал</a:t>
            </a:r>
            <a:endParaRPr lang="ru-RU" sz="25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7371470" y="3446584"/>
            <a:ext cx="14068" cy="1294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8454683" y="1913206"/>
            <a:ext cx="7596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186203" y="1505243"/>
            <a:ext cx="2799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 Функционировании физиологических систем  организма  в разных психических состояниях 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824023" y="4937760"/>
            <a:ext cx="41781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u="sng" dirty="0" smtClean="0"/>
              <a:t>«Наука психофизиология»</a:t>
            </a:r>
            <a:endParaRPr lang="ru-RU" sz="2500" b="1" u="sng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Предмет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Физиологическая психология              Психофизиология (</a:t>
            </a:r>
            <a:r>
              <a:rPr lang="ru-RU" dirty="0" err="1" smtClean="0"/>
              <a:t>Лурия</a:t>
            </a:r>
            <a:r>
              <a:rPr lang="ru-RU" dirty="0" smtClean="0"/>
              <a:t>) 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883877" y="2222695"/>
            <a:ext cx="0" cy="11394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0842" y="3516923"/>
            <a:ext cx="4712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Отдельные физиологические функции</a:t>
            </a:r>
            <a:endParaRPr lang="ru-RU" sz="28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8187397" y="2278966"/>
            <a:ext cx="28135" cy="1097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28935" y="3488788"/>
            <a:ext cx="4431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Поведение </a:t>
            </a:r>
            <a:r>
              <a:rPr lang="ru-RU" sz="2800" dirty="0" smtClean="0"/>
              <a:t>человека или животного</a:t>
            </a:r>
            <a:endParaRPr lang="ru-RU" sz="28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8299938" y="4543865"/>
            <a:ext cx="0" cy="5345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50633" y="5247250"/>
            <a:ext cx="5176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</a:t>
            </a:r>
            <a:r>
              <a:rPr lang="ru-RU" sz="2800" dirty="0" smtClean="0"/>
              <a:t>езависимая переменная</a:t>
            </a:r>
            <a:endParaRPr lang="ru-RU" sz="28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855742" y="4572000"/>
            <a:ext cx="0" cy="7174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1857" y="5345723"/>
            <a:ext cx="429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Зависимая переменная</a:t>
            </a:r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по А.Р </a:t>
            </a:r>
            <a:r>
              <a:rPr lang="ru-RU" dirty="0" err="1" smtClean="0"/>
              <a:t>Лурии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1" y="1561514"/>
            <a:ext cx="5492262" cy="461544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психофизиология </a:t>
            </a:r>
            <a:r>
              <a:rPr lang="ru-RU" dirty="0" smtClean="0"/>
              <a:t>— это физиология целостных форм психической деятельности, она возникла в результате необходимости объяснить психические явления с помощью физиологических процессов, и поэтому в ней сопоставляются сложные формы поведенческих характеристик человека с физиологическими </a:t>
            </a:r>
            <a:r>
              <a:rPr lang="ru-RU" dirty="0" smtClean="0"/>
              <a:t>процессами </a:t>
            </a:r>
            <a:r>
              <a:rPr lang="ru-RU" dirty="0" smtClean="0"/>
              <a:t>разной степени сложности.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315201" y="1828800"/>
            <a:ext cx="44031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Л.С. </a:t>
            </a:r>
            <a:r>
              <a:rPr lang="ru-RU" sz="2500" dirty="0" err="1" smtClean="0"/>
              <a:t>Выготского</a:t>
            </a:r>
            <a:r>
              <a:rPr lang="ru-RU" sz="2500" dirty="0" smtClean="0"/>
              <a:t>, который первым сформулировал необходимость исследовать проблему соотношения психологических и физиологических систем, предвосхитив таким образом основную перспективу развития психофизиологии. (Л.С. </a:t>
            </a:r>
            <a:r>
              <a:rPr lang="ru-RU" sz="2500" dirty="0" err="1" smtClean="0"/>
              <a:t>Выготский</a:t>
            </a:r>
            <a:r>
              <a:rPr lang="ru-RU" sz="2500" dirty="0" smtClean="0"/>
              <a:t>, 1982). </a:t>
            </a:r>
            <a:endParaRPr lang="ru-RU" sz="2500" dirty="0"/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>
            <a:off x="6091311" y="3967089"/>
            <a:ext cx="1083212" cy="78779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357" y="322922"/>
            <a:ext cx="10515600" cy="1325563"/>
          </a:xfrm>
        </p:spPr>
        <p:txBody>
          <a:bodyPr/>
          <a:lstStyle/>
          <a:p>
            <a:r>
              <a:rPr lang="ru-RU" dirty="0" smtClean="0"/>
              <a:t>Теоретико-экспериментальные основы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6335" y="1488000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Теория функциональных </a:t>
            </a:r>
            <a:r>
              <a:rPr lang="ru-RU" dirty="0" smtClean="0"/>
              <a:t>систем П.К. Анохина (1968)</a:t>
            </a:r>
            <a:endParaRPr lang="ru-RU" dirty="0"/>
          </a:p>
        </p:txBody>
      </p:sp>
      <p:pic>
        <p:nvPicPr>
          <p:cNvPr id="40962" name="Picture 2" descr="https://s0.slide-share.ru/s_slide/4452336855d64a36ce4c083939897f91/d10b904f-93a1-4ab7-ab60-9ef49ae0af0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7932" y="2026368"/>
            <a:ext cx="6442174" cy="48316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 </a:t>
            </a:r>
            <a:r>
              <a:rPr lang="ru-RU" dirty="0" err="1" smtClean="0"/>
              <a:t>саморегуляции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Принцип функциональных </a:t>
            </a:r>
            <a:r>
              <a:rPr lang="ru-RU" dirty="0" smtClean="0"/>
              <a:t>систем непосредственно связан </a:t>
            </a:r>
            <a:r>
              <a:rPr lang="ru-RU" dirty="0" smtClean="0"/>
              <a:t>с принципом </a:t>
            </a:r>
            <a:r>
              <a:rPr lang="ru-RU" dirty="0" err="1" smtClean="0"/>
              <a:t>саморегуляции</a:t>
            </a:r>
            <a:r>
              <a:rPr lang="ru-RU" dirty="0" smtClean="0"/>
              <a:t> физиологических процессов, сформулированный в отечественной физиологии Н.А. Бернштейном (1963)</a:t>
            </a:r>
            <a:endParaRPr lang="ru-RU" dirty="0"/>
          </a:p>
        </p:txBody>
      </p:sp>
      <p:pic>
        <p:nvPicPr>
          <p:cNvPr id="45058" name="Picture 2" descr="https://studref.com/htm/img/20/7952/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4178" y="3114675"/>
            <a:ext cx="337185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Соотношение </a:t>
            </a:r>
            <a:r>
              <a:rPr lang="ru-RU" dirty="0" smtClean="0"/>
              <a:t>психофизиологии и нейропсихологии.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Нейропсихология </a:t>
            </a:r>
            <a:r>
              <a:rPr lang="ru-RU" dirty="0" smtClean="0"/>
              <a:t>— это отрасль психологической науки, сложившаяся на стыке нескольких дисциплин: </a:t>
            </a:r>
            <a:r>
              <a:rPr lang="ru-RU" dirty="0" smtClean="0">
                <a:solidFill>
                  <a:srgbClr val="FF0000"/>
                </a:solidFill>
              </a:rPr>
              <a:t>психологии, медицины</a:t>
            </a:r>
            <a:r>
              <a:rPr lang="ru-RU" dirty="0" smtClean="0"/>
              <a:t> (нейрохирургии, неврологии), </a:t>
            </a:r>
            <a:r>
              <a:rPr lang="ru-RU" dirty="0" smtClean="0">
                <a:solidFill>
                  <a:srgbClr val="FF0000"/>
                </a:solidFill>
              </a:rPr>
              <a:t>физиологии</a:t>
            </a:r>
            <a:r>
              <a:rPr lang="ru-RU" dirty="0" smtClean="0"/>
              <a:t>, — и направленная на </a:t>
            </a:r>
            <a:r>
              <a:rPr lang="ru-RU" dirty="0" smtClean="0">
                <a:solidFill>
                  <a:srgbClr val="FF0000"/>
                </a:solidFill>
              </a:rPr>
              <a:t>изучение мозговых механизмов</a:t>
            </a:r>
            <a:r>
              <a:rPr lang="ru-RU" dirty="0" smtClean="0"/>
              <a:t> высших психических </a:t>
            </a:r>
            <a:r>
              <a:rPr lang="ru-RU" dirty="0" smtClean="0"/>
              <a:t>функций (ВПФ) </a:t>
            </a:r>
            <a:r>
              <a:rPr lang="ru-RU" dirty="0" smtClean="0"/>
              <a:t>на материале локальных поражений головного </a:t>
            </a:r>
            <a:r>
              <a:rPr lang="ru-RU" dirty="0" smtClean="0"/>
              <a:t>мозга.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Теоретической основой нейропсихологии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Разработанная </a:t>
            </a:r>
            <a:r>
              <a:rPr lang="ru-RU" dirty="0" smtClean="0"/>
              <a:t>А.Р. </a:t>
            </a:r>
            <a:r>
              <a:rPr lang="ru-RU" dirty="0" err="1" smtClean="0"/>
              <a:t>Лурией</a:t>
            </a:r>
            <a:r>
              <a:rPr lang="ru-RU" dirty="0" smtClean="0"/>
              <a:t> теория системной динамической локализации психических процессов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Новые методы: </a:t>
            </a:r>
          </a:p>
          <a:p>
            <a:pPr>
              <a:buNone/>
            </a:pPr>
            <a:r>
              <a:rPr lang="ru-RU" dirty="0" smtClean="0"/>
              <a:t>(</a:t>
            </a:r>
            <a:r>
              <a:rPr lang="ru-RU" dirty="0" smtClean="0"/>
              <a:t>например, </a:t>
            </a:r>
            <a:r>
              <a:rPr lang="ru-RU" dirty="0" err="1" smtClean="0"/>
              <a:t>позитронно-эмиссионная</a:t>
            </a:r>
            <a:r>
              <a:rPr lang="ru-RU" dirty="0" smtClean="0"/>
              <a:t> томография), которые позволяют исследовать </a:t>
            </a:r>
            <a:r>
              <a:rPr lang="ru-RU" u="sng" dirty="0" smtClean="0">
                <a:solidFill>
                  <a:srgbClr val="7030A0"/>
                </a:solidFill>
              </a:rPr>
              <a:t>мозговую локализацию высших психических функций у здоровых людей</a:t>
            </a:r>
            <a:r>
              <a:rPr lang="ru-RU" u="sng" dirty="0" smtClean="0"/>
              <a:t>.</a:t>
            </a:r>
          </a:p>
          <a:p>
            <a:pPr>
              <a:buNone/>
            </a:pPr>
            <a:endParaRPr lang="ru-RU" u="sng" dirty="0" smtClean="0"/>
          </a:p>
          <a:p>
            <a:r>
              <a:rPr lang="ru-RU" dirty="0" smtClean="0"/>
              <a:t>ориентирована на изучение мозговой организации психической деятельности не только в патологии, но и в норме.</a:t>
            </a:r>
            <a:endParaRPr lang="ru-RU" u="sng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Рост нейропсихологии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364566" y="2841674"/>
            <a:ext cx="2405575" cy="226489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06769" y="3671669"/>
            <a:ext cx="3108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нейропсихология</a:t>
            </a:r>
            <a:endParaRPr lang="ru-RU" sz="22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854548" y="3896751"/>
            <a:ext cx="26869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59655" y="1885071"/>
            <a:ext cx="4403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мозговой организации психической деятельности</a:t>
            </a:r>
            <a:endParaRPr lang="ru-RU" sz="22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209822" y="2700997"/>
            <a:ext cx="407963" cy="337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502855" y="2743200"/>
            <a:ext cx="407963" cy="3094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984738" y="4684542"/>
            <a:ext cx="295422" cy="4923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3219" y="5261317"/>
            <a:ext cx="14193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/>
              <a:t>Патология</a:t>
            </a:r>
          </a:p>
          <a:p>
            <a:endParaRPr lang="ru-RU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3474720" y="5233182"/>
            <a:ext cx="9829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/>
              <a:t>Норма</a:t>
            </a:r>
            <a:endParaRPr lang="ru-RU" sz="22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3671668" y="4754880"/>
            <a:ext cx="422030" cy="4220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7047915" y="1967132"/>
            <a:ext cx="3866270" cy="356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7540283" y="3432517"/>
            <a:ext cx="30104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/>
              <a:t>Нейропсихология</a:t>
            </a:r>
            <a:endParaRPr lang="ru-RU" sz="2500" b="1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5753686" y="4909625"/>
            <a:ext cx="1533381" cy="12098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310596" y="6027003"/>
            <a:ext cx="4468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Нейропсихология </a:t>
            </a:r>
            <a:r>
              <a:rPr lang="ru-RU" sz="2400" dirty="0" smtClean="0"/>
              <a:t>индивидуальных </a:t>
            </a:r>
            <a:r>
              <a:rPr lang="ru-RU" sz="2400" dirty="0" smtClean="0"/>
              <a:t>различий.</a:t>
            </a:r>
            <a:endParaRPr lang="ru-RU" sz="2200" dirty="0"/>
          </a:p>
        </p:txBody>
      </p:sp>
      <p:sp>
        <p:nvSpPr>
          <p:cNvPr id="33" name="TextBox 32"/>
          <p:cNvSpPr txBox="1"/>
          <p:nvPr/>
        </p:nvSpPr>
        <p:spPr>
          <a:xfrm>
            <a:off x="7544973" y="6057781"/>
            <a:ext cx="401654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Возрастная нейропсихология</a:t>
            </a:r>
          </a:p>
          <a:p>
            <a:endParaRPr lang="ru-RU" sz="2200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10747717" y="4825218"/>
            <a:ext cx="492369" cy="128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3" name="Picture 3" descr="C:\Users\User.PRIEM-DB-01\Desktop\rastenie-animatsionnaya-kartinka-010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6905" y="-492369"/>
            <a:ext cx="2044969" cy="2044969"/>
          </a:xfrm>
          <a:prstGeom prst="rect">
            <a:avLst/>
          </a:prstGeom>
          <a:noFill/>
        </p:spPr>
      </p:pic>
      <p:cxnSp>
        <p:nvCxnSpPr>
          <p:cNvPr id="40" name="Прямая со стрелкой 39"/>
          <p:cNvCxnSpPr/>
          <p:nvPr/>
        </p:nvCxnSpPr>
        <p:spPr>
          <a:xfrm flipV="1">
            <a:off x="8553157" y="1266092"/>
            <a:ext cx="450166" cy="576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201465" y="309489"/>
            <a:ext cx="3545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Стирание границ между психофизиологией и нейропсихологией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r>
              <a:rPr lang="ru-RU" dirty="0" smtClean="0"/>
              <a:t>оотношение </a:t>
            </a:r>
            <a:r>
              <a:rPr lang="ru-RU" dirty="0" smtClean="0"/>
              <a:t>физиологии ВНД и психофизиологии.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Высшая нервная деятельность </a:t>
            </a:r>
            <a:r>
              <a:rPr lang="ru-RU" dirty="0" smtClean="0"/>
              <a:t>(ВНД) — понятие, введенное И.П. Павловым, в течение многих лет отождествлялось с понятием "психическая деятельность"</a:t>
            </a:r>
            <a:endParaRPr lang="ru-RU" dirty="0"/>
          </a:p>
        </p:txBody>
      </p:sp>
      <p:pic>
        <p:nvPicPr>
          <p:cNvPr id="49154" name="Picture 2" descr="https://upload.wikimedia.org/wikipedia/commons/thumb/c/c0/Ivan_Petrovitch_Pavlov._Photograph_after_a_photograph_taken_Wellcome_V0027010.jpg/1280px-Ivan_Petrovitch_Pavlov._Photograph_after_a_photograph_taken_Wellcome_V0027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801" y="3098702"/>
            <a:ext cx="2770235" cy="35904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42338" y="3727938"/>
            <a:ext cx="65274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Таким образом, физиология высшей нервной деятельности представляла собой физиологию психической деятельности, или психофизиологию.</a:t>
            </a:r>
            <a:endParaRPr lang="ru-RU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-apple-system"/>
              </a:rPr>
              <a:t>Введение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в клиническую психофизиологию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Облик </a:t>
            </a:r>
            <a:r>
              <a:rPr lang="ru-RU" dirty="0" smtClean="0"/>
              <a:t>современной психофизиологии, Б.И. Кочубей (1990)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три новых характеристики: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err="1" smtClean="0"/>
              <a:t>активизм</a:t>
            </a:r>
            <a:r>
              <a:rPr lang="ru-RU" dirty="0" smtClean="0"/>
              <a:t>,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err="1" smtClean="0"/>
              <a:t>селективизм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err="1" smtClean="0"/>
              <a:t>информативизм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715065" y="3094892"/>
            <a:ext cx="14349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328159" y="2504050"/>
            <a:ext cx="755904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70C0"/>
                </a:solidFill>
              </a:rPr>
              <a:t>Активизм</a:t>
            </a:r>
            <a:r>
              <a:rPr lang="ru-RU" dirty="0" smtClean="0"/>
              <a:t> предполагает отказ от представлений о человеке как существе, пассивно реагирующем на внешние воздействия, и переход к новой "модели" человека — активной личности, направляемой внутренне заданными целями, способной к произвольной </a:t>
            </a:r>
            <a:r>
              <a:rPr lang="ru-RU" dirty="0" err="1" smtClean="0"/>
              <a:t>саморегуляции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2811194" y="4808806"/>
            <a:ext cx="14349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921391" y="6114757"/>
            <a:ext cx="14349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18783" y="3981157"/>
            <a:ext cx="7146388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70C0"/>
                </a:solidFill>
              </a:rPr>
              <a:t>Селективизм</a:t>
            </a:r>
            <a:r>
              <a:rPr lang="ru-RU" dirty="0" smtClean="0"/>
              <a:t> характеризует возрастающую </a:t>
            </a:r>
            <a:r>
              <a:rPr lang="ru-RU" dirty="0" err="1" smtClean="0"/>
              <a:t>дифференцированность</a:t>
            </a:r>
            <a:r>
              <a:rPr lang="ru-RU" dirty="0" smtClean="0"/>
              <a:t> в анализе физиологических процессов и явлений, которая позволяет ставить их в один ряд с тонкими психологическими процессами.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346917" y="5197792"/>
            <a:ext cx="7596553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70C0"/>
                </a:solidFill>
              </a:rPr>
              <a:t>Информативизм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отражает переориентацию физиологии с изучения энергетического обмена со средой на обмен информацией. Понятие информации, войдя в психофизиологию в 60-е гг., стало одним из главных при описании физиологических механизмов познавательной деятельности человека.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источники знания о деятельности ЦНС и поведении: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572" y="1825625"/>
            <a:ext cx="10819228" cy="435133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rgbClr val="0070C0"/>
                </a:solidFill>
              </a:rPr>
              <a:t>Сравнительно-анатомический </a:t>
            </a:r>
            <a:r>
              <a:rPr lang="ru-RU" dirty="0" smtClean="0">
                <a:solidFill>
                  <a:srgbClr val="0070C0"/>
                </a:solidFill>
              </a:rPr>
              <a:t>метод </a:t>
            </a:r>
            <a:r>
              <a:rPr lang="ru-RU" dirty="0" smtClean="0"/>
              <a:t>- изучение в сравнительном аспекте строения нервной системы у животных, стоящих на разных ступенях филогенетической лестницы. 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rgbClr val="FF0000"/>
                </a:solidFill>
              </a:rPr>
              <a:t>Физиологический </a:t>
            </a:r>
            <a:r>
              <a:rPr lang="ru-RU" dirty="0" smtClean="0">
                <a:solidFill>
                  <a:srgbClr val="FF0000"/>
                </a:solidFill>
              </a:rPr>
              <a:t>метод </a:t>
            </a:r>
            <a:r>
              <a:rPr lang="ru-RU" dirty="0" smtClean="0"/>
              <a:t>- непосредственное раздражение коры, непрямая стимуляция коры, вживленные электроды, биоэлектрическая активность, фармакология, компьютерная томография. 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Клинический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метод </a:t>
            </a:r>
            <a:r>
              <a:rPr lang="ru-RU" dirty="0" smtClean="0"/>
              <a:t>- наблюдение (разрушения у животных), «расщепленный мозг», лоботомия, электросудорожный метод.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Проблематика содержания предмета психофизиология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Психофизиологическая проблема заключается в решении вопроса о соотношении между психическими и нервными процессами в </a:t>
            </a:r>
            <a:r>
              <a:rPr lang="ru-RU" dirty="0" smtClean="0">
                <a:solidFill>
                  <a:srgbClr val="C00000"/>
                </a:solidFill>
              </a:rPr>
              <a:t>конкретном организме </a:t>
            </a:r>
            <a:r>
              <a:rPr lang="ru-RU" dirty="0" smtClean="0"/>
              <a:t>(теле</a:t>
            </a:r>
            <a:r>
              <a:rPr lang="ru-RU" dirty="0" smtClean="0"/>
              <a:t>).</a:t>
            </a:r>
          </a:p>
          <a:p>
            <a:pPr>
              <a:buNone/>
            </a:pPr>
            <a:r>
              <a:rPr lang="ru-RU" sz="4400" dirty="0" smtClean="0">
                <a:latin typeface="+mj-lt"/>
              </a:rPr>
              <a:t>Решение проблематики:</a:t>
            </a:r>
          </a:p>
          <a:p>
            <a:pPr marL="514350" indent="-514350">
              <a:buAutoNum type="arabicPeriod"/>
            </a:pPr>
            <a:r>
              <a:rPr lang="ru-RU" dirty="0" smtClean="0"/>
              <a:t>М</a:t>
            </a:r>
            <a:r>
              <a:rPr lang="ru-RU" dirty="0" smtClean="0"/>
              <a:t>ожно </a:t>
            </a:r>
            <a:r>
              <a:rPr lang="ru-RU" dirty="0" smtClean="0"/>
              <a:t>обозначить как психофизиологический параллелизм - противопоставление независимо существующих психики и мозга (души и тела</a:t>
            </a:r>
            <a:r>
              <a:rPr lang="ru-RU" dirty="0" smtClean="0"/>
              <a:t>).</a:t>
            </a:r>
          </a:p>
          <a:p>
            <a:pPr marL="514350" indent="-514350">
              <a:buNone/>
            </a:pPr>
            <a:r>
              <a:rPr lang="ru-RU" dirty="0" smtClean="0"/>
              <a:t> Психика </a:t>
            </a:r>
            <a:r>
              <a:rPr lang="ru-RU" dirty="0" smtClean="0"/>
              <a:t>и мозг признаются как независимые явления, не связанные между собой причинно-следственными отношениями. 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проблематики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7286" y="1825625"/>
            <a:ext cx="5359791" cy="43513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Объект исследования в психофизиологии - человек (объект приложения психофизиологических знаний).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Человек </a:t>
            </a:r>
            <a:r>
              <a:rPr lang="ru-RU" dirty="0" err="1" smtClean="0"/>
              <a:t>трех-ипостасен</a:t>
            </a:r>
            <a:r>
              <a:rPr lang="ru-RU" dirty="0" smtClean="0"/>
              <a:t>, обладает единством трех иерархических вероятностных сущностей и явлений: духовное, душевное (психическое), телесное, (плотское, физическое).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69281" y="1645920"/>
            <a:ext cx="63163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Предмет психофизиологии </a:t>
            </a:r>
            <a:r>
              <a:rPr lang="ru-RU" sz="2800" dirty="0" smtClean="0"/>
              <a:t>– вероятностные духовные, психические и физические сущности человека в их взаимосвязи и взаимообусловленности. </a:t>
            </a:r>
            <a:r>
              <a:rPr lang="ru-RU" sz="2800" dirty="0" smtClean="0">
                <a:solidFill>
                  <a:srgbClr val="C00000"/>
                </a:solidFill>
              </a:rPr>
              <a:t>Клиническая психофизиология </a:t>
            </a:r>
            <a:r>
              <a:rPr lang="ru-RU" sz="2800" dirty="0" smtClean="0"/>
              <a:t>— междисциплинарная область знаний о физиологических механизмах изменений психической деятельности человека при психической и соматической патологии, а также их взаимных влияниях. </a:t>
            </a:r>
            <a:endParaRPr lang="ru-RU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5771" y="3004457"/>
            <a:ext cx="11078029" cy="317250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Клиническая психофизиология </a:t>
            </a:r>
            <a:r>
              <a:rPr lang="ru-RU" dirty="0" smtClean="0"/>
              <a:t>предполагает также изучение этиологических факторов, патогенетических механизмов, адекватной терапии психосоматических заболеваний, а также профессиональной </a:t>
            </a:r>
            <a:r>
              <a:rPr lang="ru-RU" dirty="0" smtClean="0"/>
              <a:t>реабилитации.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Основная задача психофизиологии </a:t>
            </a:r>
            <a:r>
              <a:rPr lang="ru-RU" dirty="0" smtClean="0"/>
              <a:t>- систематическая регистрация сочетания конкретных переживаний и поведения с физиологическими процессами (в норме и патологии).</a:t>
            </a:r>
            <a:endParaRPr lang="ru-RU" dirty="0"/>
          </a:p>
        </p:txBody>
      </p:sp>
      <p:pic>
        <p:nvPicPr>
          <p:cNvPr id="50178" name="Picture 2" descr="https://content.foto.my.mail.ru/inbox/5e.2017/16/h-1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9142" y="0"/>
            <a:ext cx="8447315" cy="3120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Природы </a:t>
            </a:r>
            <a:r>
              <a:rPr lang="ru-RU" dirty="0" smtClean="0"/>
              <a:t>психосоматических расстройств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Определенные группы </a:t>
            </a:r>
            <a:r>
              <a:rPr lang="ru-RU" dirty="0" smtClean="0"/>
              <a:t>заболеваний, при которых </a:t>
            </a:r>
            <a:r>
              <a:rPr lang="ru-RU" dirty="0" smtClean="0">
                <a:solidFill>
                  <a:srgbClr val="C00000"/>
                </a:solidFill>
              </a:rPr>
              <a:t>психотерапия</a:t>
            </a:r>
            <a:r>
              <a:rPr lang="ru-RU" dirty="0" smtClean="0"/>
              <a:t> является важным методом лечения, и их динамики под </a:t>
            </a:r>
            <a:r>
              <a:rPr lang="ru-RU" dirty="0" smtClean="0">
                <a:solidFill>
                  <a:srgbClr val="C00000"/>
                </a:solidFill>
              </a:rPr>
              <a:t>влиянием психологических воздействий</a:t>
            </a:r>
            <a:r>
              <a:rPr lang="ru-RU" dirty="0" smtClean="0"/>
              <a:t> могут учитываться </a:t>
            </a:r>
            <a:r>
              <a:rPr lang="ru-RU" dirty="0" smtClean="0">
                <a:solidFill>
                  <a:srgbClr val="C00000"/>
                </a:solidFill>
              </a:rPr>
              <a:t>физиологические показатели</a:t>
            </a:r>
            <a:r>
              <a:rPr lang="ru-RU" dirty="0" smtClean="0"/>
              <a:t>, и прежде всего в рамках клинической </a:t>
            </a:r>
            <a:r>
              <a:rPr lang="ru-RU" dirty="0" smtClean="0"/>
              <a:t>психофизиологии.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Психофизиологические </a:t>
            </a:r>
            <a:r>
              <a:rPr lang="ru-RU" dirty="0" smtClean="0"/>
              <a:t>измеряемые величины, как правило, регистрируются </a:t>
            </a:r>
            <a:r>
              <a:rPr lang="ru-RU" dirty="0" err="1" smtClean="0"/>
              <a:t>неинвазивно</a:t>
            </a:r>
            <a:r>
              <a:rPr lang="ru-RU" dirty="0" smtClean="0"/>
              <a:t> как результат деятельности различных функциональных систем организма. 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716258" y="2293034"/>
            <a:ext cx="2715065" cy="239150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885071" y="2982350"/>
            <a:ext cx="2743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Функциональная система организма</a:t>
            </a:r>
          </a:p>
          <a:p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586068" y="2771335"/>
            <a:ext cx="858129" cy="267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30129" y="2194560"/>
            <a:ext cx="305268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Измерение физических свойств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398412" y="2827606"/>
            <a:ext cx="2757268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 помощью специальных </a:t>
            </a:r>
            <a:r>
              <a:rPr lang="ru-RU" dirty="0" smtClean="0"/>
              <a:t>датчиков, одновременно регистрирующих и усиливающих определяемые показатели</a:t>
            </a:r>
            <a:endParaRPr lang="ru-RU" dirty="0"/>
          </a:p>
        </p:txBody>
      </p:sp>
      <p:cxnSp>
        <p:nvCxnSpPr>
          <p:cNvPr id="11" name="Соединительная линия уступом 10"/>
          <p:cNvCxnSpPr/>
          <p:nvPr/>
        </p:nvCxnSpPr>
        <p:spPr>
          <a:xfrm rot="16200000" flipV="1">
            <a:off x="7547317" y="2708031"/>
            <a:ext cx="717453" cy="47830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264898" y="4557932"/>
            <a:ext cx="0" cy="7737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06769" y="5430129"/>
            <a:ext cx="3770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Преобразование величин в </a:t>
            </a:r>
            <a:r>
              <a:rPr lang="ru-RU" dirty="0" err="1" smtClean="0"/>
              <a:t>биосигналы</a:t>
            </a:r>
            <a:endParaRPr lang="ru-RU" dirty="0" smtClean="0"/>
          </a:p>
          <a:p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3615398" y="5978769"/>
            <a:ext cx="1744393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00468" y="5380672"/>
            <a:ext cx="2715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вывод о лежащих в основе соматических процессах, их динамике</a:t>
            </a:r>
            <a:endParaRPr lang="ru-RU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4445392" y="4051496"/>
            <a:ext cx="759654" cy="464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03520" y="4557932"/>
            <a:ext cx="289794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 smtClean="0"/>
              <a:t>Психотерапия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Психосоматическое расстройство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Психосоматическими обычно считают </a:t>
            </a:r>
            <a:r>
              <a:rPr lang="ru-RU" dirty="0" smtClean="0">
                <a:solidFill>
                  <a:srgbClr val="C00000"/>
                </a:solidFill>
              </a:rPr>
              <a:t>расстройства функций органов и систем</a:t>
            </a:r>
            <a:r>
              <a:rPr lang="ru-RU" dirty="0" smtClean="0"/>
              <a:t>, в происхождении и течении которых </a:t>
            </a:r>
            <a:r>
              <a:rPr lang="ru-RU" dirty="0" smtClean="0">
                <a:solidFill>
                  <a:srgbClr val="C00000"/>
                </a:solidFill>
              </a:rPr>
              <a:t>ведущая роль принадлежит воздействию психотравмирующих факторов </a:t>
            </a:r>
            <a:r>
              <a:rPr lang="ru-RU" dirty="0" smtClean="0"/>
              <a:t>(стресс, разного рода конфликты, кризисные состояния и т.д.). </a:t>
            </a:r>
            <a:endParaRPr lang="ru-RU" dirty="0" smtClean="0"/>
          </a:p>
          <a:p>
            <a:r>
              <a:rPr lang="ru-RU" dirty="0" smtClean="0"/>
              <a:t>Психосоматические заболевания - Это группа болезненных состояний, проявляющихся </a:t>
            </a:r>
            <a:r>
              <a:rPr lang="ru-RU" u="sng" dirty="0" err="1" smtClean="0"/>
              <a:t>экзацербацией</a:t>
            </a:r>
            <a:r>
              <a:rPr lang="ru-RU" dirty="0" smtClean="0"/>
              <a:t> соматической патологии, формированием общих, возникающих при взаимодействии соматических и психических факторов </a:t>
            </a:r>
            <a:r>
              <a:rPr lang="ru-RU" dirty="0" err="1" smtClean="0"/>
              <a:t>симптомокомплексов</a:t>
            </a:r>
            <a:r>
              <a:rPr lang="ru-RU" dirty="0" smtClean="0"/>
              <a:t> - </a:t>
            </a:r>
            <a:r>
              <a:rPr lang="ru-RU" dirty="0" err="1" smtClean="0"/>
              <a:t>соматизированных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психических нарушений, психических расстройств, отражающих реакцию на соматическое заболевание (А.Б. Смулевич).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021DB0-54B5-4F6E-4339-130D0D821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ЦНС обеспечивает…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416CEF3-1199-A45C-9E6B-F32D65FE7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Центральная нервная система </a:t>
            </a:r>
            <a:r>
              <a:rPr lang="ru-RU" b="1" dirty="0"/>
              <a:t>собирает и перерабатывает </a:t>
            </a:r>
            <a:r>
              <a:rPr lang="ru-RU" dirty="0"/>
              <a:t>поступающую от периферической нервной системы </a:t>
            </a:r>
            <a:r>
              <a:rPr lang="ru-RU" b="1" dirty="0"/>
              <a:t>информацию об окружающей среде</a:t>
            </a:r>
            <a:r>
              <a:rPr lang="ru-RU" dirty="0"/>
              <a:t>, </a:t>
            </a:r>
            <a:r>
              <a:rPr lang="ru-RU" b="1" dirty="0"/>
              <a:t>формирует рефлексы </a:t>
            </a:r>
            <a:r>
              <a:rPr lang="ru-RU" dirty="0"/>
              <a:t>и другие </a:t>
            </a:r>
            <a:r>
              <a:rPr lang="ru-RU" b="1" dirty="0"/>
              <a:t>поведенческие реакции, планирует(подготавливает) и осуществляет произвольные движения. </a:t>
            </a:r>
          </a:p>
          <a:p>
            <a:r>
              <a:rPr lang="ru-RU" dirty="0"/>
              <a:t>Кроме того, ЦНС </a:t>
            </a:r>
            <a:r>
              <a:rPr lang="ru-RU" b="1" dirty="0"/>
              <a:t>обеспечивает</a:t>
            </a:r>
            <a:r>
              <a:rPr lang="ru-RU" dirty="0"/>
              <a:t> так называемые </a:t>
            </a:r>
            <a:r>
              <a:rPr lang="ru-RU" b="1" dirty="0"/>
              <a:t>"</a:t>
            </a:r>
            <a:r>
              <a:rPr lang="ru-RU" b="1" dirty="0" err="1"/>
              <a:t>высшие"познавательные</a:t>
            </a:r>
            <a:r>
              <a:rPr lang="ru-RU" b="1" dirty="0"/>
              <a:t> </a:t>
            </a:r>
            <a:r>
              <a:rPr lang="ru-RU" dirty="0"/>
              <a:t>(когнитивные) </a:t>
            </a:r>
            <a:r>
              <a:rPr lang="ru-RU" b="1" dirty="0"/>
              <a:t>функции. </a:t>
            </a:r>
          </a:p>
          <a:p>
            <a:r>
              <a:rPr lang="ru-RU" dirty="0"/>
              <a:t>В состав ЦНС входят спинной и головной мозг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A3601AA-6192-5E60-6D00-E2288DF52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1351" y="3077546"/>
            <a:ext cx="3939074" cy="393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5930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-apple-system"/>
              </a:rPr>
              <a:t>Анатомо-физиологический обзор ЦНС.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  <a:latin typeface="-apple-system"/>
              </a:rPr>
              <a:t>Введение в клиническую психофизиологию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Клиническая психофизиология — междисциплинарная область знаний о физиологических механизмах изменений психической деятельности человека при психической и соматической патологии, а также их взаимных влияниях. </a:t>
            </a:r>
            <a:endParaRPr lang="ru-RU" dirty="0" smtClean="0"/>
          </a:p>
          <a:p>
            <a:r>
              <a:rPr lang="ru-RU" dirty="0" smtClean="0"/>
              <a:t>задача </a:t>
            </a:r>
            <a:r>
              <a:rPr lang="ru-RU" dirty="0" smtClean="0"/>
              <a:t>психофизиологии - систематическая регистрация сочетания конкретных переживаний и поведения с физиологическими процессами (в норме и патологии).</a:t>
            </a:r>
            <a:endParaRPr lang="ru-RU" dirty="0"/>
          </a:p>
        </p:txBody>
      </p:sp>
      <p:pic>
        <p:nvPicPr>
          <p:cNvPr id="1026" name="Picture 2" descr="https://psy-na.ru/wp-content/uploads/2022/11/upl_1656935148_782361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64" y="4960847"/>
            <a:ext cx="2489981" cy="1728340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3207434" y="5753686"/>
            <a:ext cx="1533378" cy="14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medboli.ru/wp-content/uploads/f/7/6/f7696404cc77e97b0e455e2ef7601b6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6727" y="4867421"/>
            <a:ext cx="4506115" cy="1695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CD67BB-9BDD-D479-F63B-13E6641D0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13" y="363893"/>
            <a:ext cx="5371322" cy="6046237"/>
          </a:xfrm>
        </p:spPr>
        <p:txBody>
          <a:bodyPr>
            <a:normAutofit/>
          </a:bodyPr>
          <a:lstStyle/>
          <a:p>
            <a:r>
              <a:rPr lang="ru-RU" b="1" dirty="0"/>
              <a:t>У человека низшие и средние отделы </a:t>
            </a:r>
            <a:r>
              <a:rPr lang="ru-RU" b="1" u="sng" dirty="0"/>
              <a:t>ЦНС</a:t>
            </a:r>
            <a:r>
              <a:rPr lang="ru-RU" dirty="0"/>
              <a:t> отвечают за регуляцию деятельности органов и систем организма. </a:t>
            </a:r>
          </a:p>
          <a:p>
            <a:r>
              <a:rPr lang="ru-RU" dirty="0"/>
              <a:t>Осуществляют связь и взаимодействие между ними.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b="1" dirty="0"/>
              <a:t>Высший отдел ЦНС - это Кора Больших полушарий!</a:t>
            </a:r>
          </a:p>
          <a:p>
            <a:r>
              <a:rPr lang="ru-RU" dirty="0"/>
              <a:t>она обеспечивает регулирует связь и взаимоотношение организма как единого целого с окружающей средой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DCD8D5E-DE4C-64DA-487A-2350AB7285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1735" y="0"/>
            <a:ext cx="6710265" cy="677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6264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E149FC-779B-9536-8E3B-6350D756D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A28F8BD-2942-0DEF-0322-DE5151AF2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8695F8-ED6D-5C37-3289-31F7050AD17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3145" y="796820"/>
            <a:ext cx="9425710" cy="526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675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365C3D-E6F5-A9B9-F01A-08DB35568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Структурная и Структурно-функциональная единица Н.С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BD2A31-D46E-617F-7A80-D17095286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810139"/>
            <a:ext cx="10765971" cy="46827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Нейрон (</a:t>
            </a:r>
            <a:r>
              <a:rPr lang="ru-RU" dirty="0" err="1"/>
              <a:t>нейроцит</a:t>
            </a:r>
            <a:r>
              <a:rPr lang="ru-RU" dirty="0"/>
              <a:t>)- структурна единица </a:t>
            </a:r>
            <a:r>
              <a:rPr lang="ru-RU" dirty="0" err="1"/>
              <a:t>н.с</a:t>
            </a:r>
            <a:r>
              <a:rPr lang="ru-RU" dirty="0"/>
              <a:t>, имеющая поляризованное состояние. </a:t>
            </a:r>
          </a:p>
          <a:p>
            <a:pPr marL="0" indent="0">
              <a:buNone/>
            </a:pPr>
            <a:r>
              <a:rPr lang="ru-RU" dirty="0"/>
              <a:t>Функция нейрона-нейронов генерация и передача нервного импульса. Осуществление функции передачи нервного импульса нейрона возможно только в некоторой последовательности нейронов. Единично нейрон поляризован и никак не функционирует поодиночке, поэтому он структурная единица нервной системы.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А структурно-функциональной единицей является элементарная рефлекторная дуга.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F</a:t>
            </a:r>
            <a:r>
              <a:rPr lang="ru-RU" dirty="0">
                <a:solidFill>
                  <a:srgbClr val="0070C0"/>
                </a:solidFill>
              </a:rPr>
              <a:t>:</a:t>
            </a:r>
            <a:r>
              <a:rPr lang="ru-RU" dirty="0"/>
              <a:t> + обработка и хранение поступающей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1525947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4B6B71-7CB5-B4FC-06F4-C0B1CA09E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95132DD-3AC9-CADA-CAD8-E9D4ED0D2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996751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Серое и белое вещество?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179C5C-2C9B-7656-B690-59ACE6E8861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6769" y="0"/>
            <a:ext cx="10425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5330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FDAB49-82D3-367E-DE3B-13498D776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Аксональный холмик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CF4E6A-83D8-CA24-5B44-983348F7B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Место отхождения аксона от тела нейрона </a:t>
            </a:r>
          </a:p>
          <a:p>
            <a:r>
              <a:rPr lang="ru-RU" dirty="0"/>
              <a:t>Содержит комплекс Гольджи </a:t>
            </a:r>
            <a:r>
              <a:rPr lang="ru-RU" sz="2000" i="1" dirty="0"/>
              <a:t>(</a:t>
            </a:r>
            <a:r>
              <a:rPr lang="ru-RU" sz="2000" i="1" dirty="0">
                <a:solidFill>
                  <a:srgbClr val="333333"/>
                </a:solidFill>
                <a:effectLst/>
                <a:latin typeface="YS Text"/>
              </a:rPr>
              <a:t>•сортировка белков и других молекул •процессинг молекул •синтез полисахаридов и гликопротеинов (</a:t>
            </a:r>
            <a:r>
              <a:rPr lang="ru-RU" sz="2000" i="1" dirty="0" err="1">
                <a:solidFill>
                  <a:srgbClr val="333333"/>
                </a:solidFill>
                <a:effectLst/>
                <a:latin typeface="YS Text"/>
              </a:rPr>
              <a:t>гликокаликса</a:t>
            </a:r>
            <a:r>
              <a:rPr lang="ru-RU" sz="2000" i="1" dirty="0">
                <a:solidFill>
                  <a:srgbClr val="333333"/>
                </a:solidFill>
                <a:effectLst/>
                <a:latin typeface="YS Text"/>
              </a:rPr>
              <a:t>, слизи) •конденсация секреторного продукта •обеспечение новообразованных гранул мембраной (синтезированной в ЭПС) •образование секреторных пузырьков, </a:t>
            </a:r>
            <a:r>
              <a:rPr lang="ru-RU" sz="2000" i="1" dirty="0" err="1">
                <a:solidFill>
                  <a:srgbClr val="333333"/>
                </a:solidFill>
                <a:effectLst/>
                <a:latin typeface="YS Text"/>
              </a:rPr>
              <a:t>гидролазных</a:t>
            </a:r>
            <a:r>
              <a:rPr lang="ru-RU" sz="2000" i="1" dirty="0">
                <a:solidFill>
                  <a:srgbClr val="333333"/>
                </a:solidFill>
                <a:effectLst/>
                <a:latin typeface="YS Text"/>
              </a:rPr>
              <a:t> пузырьков, мембранных пузырьков.</a:t>
            </a:r>
            <a:r>
              <a:rPr lang="ru-RU" sz="2000" i="1" dirty="0"/>
              <a:t>)</a:t>
            </a:r>
          </a:p>
          <a:p>
            <a:r>
              <a:rPr lang="ru-RU" dirty="0"/>
              <a:t>Место генерации ответного импульса нейрона </a:t>
            </a:r>
          </a:p>
          <a:p>
            <a:r>
              <a:rPr lang="ru-RU" dirty="0"/>
              <a:t>Анатомо-морфологическое образование МПД.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82272BC-294B-90A9-B696-66FA1D14A44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311" y="5009671"/>
            <a:ext cx="2366865" cy="16865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909933-A8F5-9764-B4BB-F0A7819E029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6221" y="4939913"/>
            <a:ext cx="3349691" cy="186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08611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511988-7189-B76B-DB46-DF6A32954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МПД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F43E12CD-1372-A5BB-19EB-C6BE11F08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31624" y="113199"/>
            <a:ext cx="9660376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26876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463E9D-C9A9-067E-AD4B-FC4A42DCC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859"/>
            <a:ext cx="10515600" cy="1325563"/>
          </a:xfrm>
        </p:spPr>
        <p:txBody>
          <a:bodyPr/>
          <a:lstStyle/>
          <a:p>
            <a:r>
              <a:rPr lang="ru-RU" dirty="0"/>
              <a:t>Рефлекторная дуга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FD8393-0900-FFD1-52B8-6E4A7CAB1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53" y="1611021"/>
            <a:ext cx="10515600" cy="4351338"/>
          </a:xfrm>
        </p:spPr>
        <p:txBody>
          <a:bodyPr/>
          <a:lstStyle/>
          <a:p>
            <a:r>
              <a:rPr lang="ru-RU" dirty="0"/>
              <a:t>Структурно-функциональная единица- минимальный комплекс анатомических структур которые выполняют основную функцию.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BD96121-FE18-2D02-1EB6-9BA7ABAFF9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656" y="2564586"/>
            <a:ext cx="6962602" cy="42005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92E552E-483F-6AC8-D061-189CC826BB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0618" y="2677886"/>
            <a:ext cx="5559357" cy="408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07267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D62BC8-F3A3-0290-2899-7E95539E5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12" y="0"/>
            <a:ext cx="10515600" cy="1325563"/>
          </a:xfrm>
        </p:spPr>
        <p:txBody>
          <a:bodyPr/>
          <a:lstStyle/>
          <a:p>
            <a:r>
              <a:rPr lang="ru-RU" dirty="0"/>
              <a:t>Кора головного мозга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5438E33-9459-E085-CD66-A9707DF3C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16" y="102319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Поверхности Головного мозга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CDB97DC-5B04-201B-2E88-E0FF561DC46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1384" y="1483470"/>
            <a:ext cx="8910734" cy="516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30917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2B4A18-37C4-F334-709E-3279D8F08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816" y="382555"/>
            <a:ext cx="7294984" cy="1308133"/>
          </a:xfrm>
        </p:spPr>
        <p:txBody>
          <a:bodyPr/>
          <a:lstStyle/>
          <a:p>
            <a:r>
              <a:rPr lang="ru-RU" dirty="0"/>
              <a:t>Лобные доли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4422DCD-D6F4-5E93-8D55-F23861115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082" y="1825625"/>
            <a:ext cx="7061718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Отделяется от теменной центральной (</a:t>
            </a:r>
            <a:r>
              <a:rPr lang="ru-RU" dirty="0" err="1"/>
              <a:t>роландовой</a:t>
            </a:r>
            <a:r>
              <a:rPr lang="ru-RU" dirty="0"/>
              <a:t>) бороздой, от височной – латеральной (</a:t>
            </a:r>
            <a:r>
              <a:rPr lang="ru-RU" dirty="0" err="1"/>
              <a:t>сильвиевой</a:t>
            </a:r>
            <a:r>
              <a:rPr lang="ru-RU" dirty="0"/>
              <a:t>) бороздой.</a:t>
            </a:r>
          </a:p>
          <a:p>
            <a:r>
              <a:rPr lang="ru-RU" dirty="0"/>
              <a:t>Извилины на </a:t>
            </a:r>
            <a:r>
              <a:rPr lang="ru-RU" dirty="0" err="1"/>
              <a:t>конвекситальной</a:t>
            </a:r>
            <a:r>
              <a:rPr lang="ru-RU" dirty="0"/>
              <a:t> поверхности: </a:t>
            </a:r>
          </a:p>
          <a:p>
            <a:pPr marL="0" indent="0">
              <a:buNone/>
            </a:pPr>
            <a:r>
              <a:rPr lang="ru-RU" dirty="0"/>
              <a:t>-Вертикальная (</a:t>
            </a:r>
            <a:r>
              <a:rPr lang="ru-RU" dirty="0" err="1"/>
              <a:t>прецентральная</a:t>
            </a:r>
            <a:r>
              <a:rPr lang="ru-RU" dirty="0"/>
              <a:t>),</a:t>
            </a:r>
          </a:p>
          <a:p>
            <a:pPr>
              <a:buFontTx/>
              <a:buChar char="-"/>
            </a:pPr>
            <a:r>
              <a:rPr lang="ru-RU" dirty="0"/>
              <a:t>Горизонтальные (верхняя, средняя, нижняя). </a:t>
            </a:r>
          </a:p>
          <a:p>
            <a:r>
              <a:rPr lang="ru-RU" dirty="0"/>
              <a:t> Извилины на базальной поверхности:  Прямая.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171BFD3-2677-E6C8-CBA9-7A703AA80F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925" y="186612"/>
            <a:ext cx="3617945" cy="667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25004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162537-4CD0-7AC6-2D32-ACAB4A22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Функции лобных долей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64B729-4E5A-3AA8-8579-836D3480E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Функции: </a:t>
            </a:r>
          </a:p>
          <a:p>
            <a:r>
              <a:rPr lang="ru-RU" dirty="0"/>
              <a:t>Двигательный анализатор (пирамидный путь). </a:t>
            </a:r>
          </a:p>
          <a:p>
            <a:r>
              <a:rPr lang="ru-RU" dirty="0"/>
              <a:t>Кинестетический анализатор (формирование и регуляция сложных двигательных актов). </a:t>
            </a:r>
          </a:p>
          <a:p>
            <a:r>
              <a:rPr lang="ru-RU" dirty="0"/>
              <a:t> Координация произвольных движений. </a:t>
            </a:r>
          </a:p>
          <a:p>
            <a:r>
              <a:rPr lang="ru-RU" dirty="0"/>
              <a:t>Управление врожденными поведенческими реакциями при помощи накопленного опыта. </a:t>
            </a:r>
          </a:p>
          <a:p>
            <a:r>
              <a:rPr lang="ru-RU" dirty="0"/>
              <a:t>Согласование внешних и внутренних мотиваций поведения. </a:t>
            </a:r>
          </a:p>
          <a:p>
            <a:r>
              <a:rPr lang="ru-RU" dirty="0"/>
              <a:t> Разработка стратегии поведения и программы действия. </a:t>
            </a:r>
          </a:p>
          <a:p>
            <a:r>
              <a:rPr lang="ru-RU" dirty="0"/>
              <a:t>Мыслительные особенности личности. </a:t>
            </a:r>
          </a:p>
          <a:p>
            <a:r>
              <a:rPr lang="ru-RU" dirty="0"/>
              <a:t>Моторная речь (центр Брока)</a:t>
            </a:r>
          </a:p>
        </p:txBody>
      </p:sp>
    </p:spTree>
    <p:extLst>
      <p:ext uri="{BB962C8B-B14F-4D97-AF65-F5344CB8AC3E}">
        <p14:creationId xmlns:p14="http://schemas.microsoft.com/office/powerpoint/2010/main" xmlns="" val="2202247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Клиническая психофизиология – зачем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Для </a:t>
            </a:r>
            <a:r>
              <a:rPr lang="ru-RU" dirty="0" smtClean="0"/>
              <a:t>понимания природы психосоматических расстройств, основной группы </a:t>
            </a:r>
            <a:r>
              <a:rPr lang="ru-RU" dirty="0" smtClean="0"/>
              <a:t>заболеваний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</a:t>
            </a:r>
            <a:r>
              <a:rPr lang="ru-RU" dirty="0" err="1" smtClean="0"/>
              <a:t>Психотерпия</a:t>
            </a:r>
            <a:endParaRPr lang="ru-RU" dirty="0"/>
          </a:p>
        </p:txBody>
      </p:sp>
      <p:pic>
        <p:nvPicPr>
          <p:cNvPr id="33794" name="Picture 2" descr="https://catherineasquithgallery.com/uploads/posts/2021-02/1614510865_6-p-na-belom-fone-chelovek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3330" y="2729133"/>
            <a:ext cx="2545408" cy="3502854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>
            <a:off x="4023360" y="3924886"/>
            <a:ext cx="1828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868615" y="4726745"/>
            <a:ext cx="2096088" cy="84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8130" y="4529796"/>
            <a:ext cx="3390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Физиологические показатели</a:t>
            </a:r>
            <a:endParaRPr lang="ru-RU" sz="28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8088923" y="2926080"/>
            <a:ext cx="984740" cy="3516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58068" y="2363372"/>
            <a:ext cx="28276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Психологическое воздействие</a:t>
            </a:r>
          </a:p>
          <a:p>
            <a:endParaRPr lang="ru-RU" sz="28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4867423" y="4965895"/>
            <a:ext cx="1153549" cy="928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36430" y="5903893"/>
            <a:ext cx="3545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Психоэмоциональное</a:t>
            </a:r>
            <a:r>
              <a:rPr lang="ru-RU" sz="2800" dirty="0" smtClean="0"/>
              <a:t> состояние</a:t>
            </a:r>
            <a:endParaRPr lang="ru-RU"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EAA24D-DD84-36E4-A7F0-55D643670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146" y="298581"/>
            <a:ext cx="7285653" cy="1392108"/>
          </a:xfrm>
        </p:spPr>
        <p:txBody>
          <a:bodyPr/>
          <a:lstStyle/>
          <a:p>
            <a:r>
              <a:rPr lang="ru-RU" dirty="0"/>
              <a:t>Теменные доли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21DD07-7209-5A91-78CF-424C1AEEB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6056" y="1446245"/>
            <a:ext cx="6977743" cy="473071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Отделена от лобной центральной бороздой, от височной – латеральной бороздой, от затылочной – воображаемой линией, проведенной от верхнего края теменно-затылочной борозды до нижнего края полушария головного мозга.</a:t>
            </a:r>
          </a:p>
          <a:p>
            <a:r>
              <a:rPr lang="ru-RU" dirty="0"/>
              <a:t> Извилины: </a:t>
            </a:r>
          </a:p>
          <a:p>
            <a:pPr marL="0" indent="0">
              <a:buNone/>
            </a:pPr>
            <a:r>
              <a:rPr lang="ru-RU" dirty="0"/>
              <a:t>-Вертикальная (постцентральная),</a:t>
            </a:r>
          </a:p>
          <a:p>
            <a:pPr marL="0" indent="0">
              <a:buNone/>
            </a:pPr>
            <a:r>
              <a:rPr lang="ru-RU" dirty="0"/>
              <a:t>-Горизонтальные дольки (верхнетеменная, нижнетеменная), </a:t>
            </a: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err="1"/>
              <a:t>Надкраевая</a:t>
            </a:r>
            <a:r>
              <a:rPr lang="ru-RU" dirty="0"/>
              <a:t> извилина (</a:t>
            </a:r>
            <a:r>
              <a:rPr lang="ru-RU" dirty="0" err="1"/>
              <a:t>супрамаргинальная</a:t>
            </a:r>
            <a:r>
              <a:rPr lang="ru-RU" dirty="0"/>
              <a:t>), Угловая (</a:t>
            </a:r>
            <a:r>
              <a:rPr lang="ru-RU" dirty="0" err="1"/>
              <a:t>ангулярная</a:t>
            </a:r>
            <a:r>
              <a:rPr lang="ru-RU" dirty="0"/>
              <a:t>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044E471-5121-41F0-CB0A-F2F3A97115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925" y="186612"/>
            <a:ext cx="3617945" cy="667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19281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2FB7E4-E051-01F2-7C6E-9B789ED96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Функции теменных долей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DCFB0FA-6EBD-7F62-905D-BAFD62995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Функции: </a:t>
            </a:r>
          </a:p>
          <a:p>
            <a:r>
              <a:rPr lang="ru-RU" dirty="0"/>
              <a:t>Корковый анализатор поверхностной (болевой и тактильной) и глубокой чувствительности. </a:t>
            </a:r>
          </a:p>
          <a:p>
            <a:r>
              <a:rPr lang="ru-RU" dirty="0"/>
              <a:t>Праксис (выполнение сложных действий). </a:t>
            </a:r>
          </a:p>
          <a:p>
            <a:r>
              <a:rPr lang="ru-RU" dirty="0"/>
              <a:t>Узнавание частей своего тела. </a:t>
            </a:r>
          </a:p>
          <a:p>
            <a:r>
              <a:rPr lang="ru-RU" dirty="0"/>
              <a:t>Узнавание проявлений своего заболевания. </a:t>
            </a:r>
          </a:p>
          <a:p>
            <a:r>
              <a:rPr lang="ru-RU" dirty="0"/>
              <a:t>Счет.</a:t>
            </a:r>
          </a:p>
        </p:txBody>
      </p:sp>
    </p:spTree>
    <p:extLst>
      <p:ext uri="{BB962C8B-B14F-4D97-AF65-F5344CB8AC3E}">
        <p14:creationId xmlns:p14="http://schemas.microsoft.com/office/powerpoint/2010/main" xmlns="" val="28267238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07387D-6F74-CB40-AB6B-300EAA92F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664" y="578498"/>
            <a:ext cx="7920135" cy="1112190"/>
          </a:xfrm>
        </p:spPr>
        <p:txBody>
          <a:bodyPr/>
          <a:lstStyle/>
          <a:p>
            <a:r>
              <a:rPr lang="ru-RU" dirty="0"/>
              <a:t>Височные доли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DB218A-7DD0-31D4-AD3A-A0BB9AF5A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302" y="1825625"/>
            <a:ext cx="7817498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Отделена от лобной и теменной долей латеральной бороздой. </a:t>
            </a:r>
          </a:p>
          <a:p>
            <a:r>
              <a:rPr lang="ru-RU" dirty="0"/>
              <a:t>Извилины: </a:t>
            </a:r>
          </a:p>
          <a:p>
            <a:pPr marL="0" indent="0">
              <a:buNone/>
            </a:pPr>
            <a:r>
              <a:rPr lang="ru-RU" dirty="0"/>
              <a:t>-На наружной поверхности (верхняя, средняя и нижняя височные), </a:t>
            </a:r>
          </a:p>
          <a:p>
            <a:pPr marL="0" indent="0">
              <a:buNone/>
            </a:pPr>
            <a:r>
              <a:rPr lang="ru-RU" dirty="0"/>
              <a:t>-На базальной поверхности (латеральная </a:t>
            </a:r>
            <a:r>
              <a:rPr lang="ru-RU" dirty="0" err="1"/>
              <a:t>затылочновисочная</a:t>
            </a:r>
            <a:r>
              <a:rPr lang="ru-RU" dirty="0"/>
              <a:t> извилина, </a:t>
            </a:r>
            <a:r>
              <a:rPr lang="ru-RU" dirty="0" err="1"/>
              <a:t>гиппокампальная</a:t>
            </a:r>
            <a:r>
              <a:rPr lang="ru-RU" dirty="0"/>
              <a:t> извилина), </a:t>
            </a:r>
          </a:p>
          <a:p>
            <a:pPr marL="0" indent="0">
              <a:buNone/>
            </a:pPr>
            <a:r>
              <a:rPr lang="ru-RU" dirty="0"/>
              <a:t>-В глубине латеральной борозды (островковая доля – островок </a:t>
            </a:r>
            <a:r>
              <a:rPr lang="ru-RU" dirty="0" err="1"/>
              <a:t>Рейля</a:t>
            </a:r>
            <a:r>
              <a:rPr lang="ru-RU" dirty="0"/>
              <a:t>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D0EF527-7A38-4489-B6AB-DA9C46A393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095"/>
            <a:ext cx="3315163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35967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D50678-D155-92C6-C493-9221D21B9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Функции височных долей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D7572A-E6B7-36BE-DD2B-FC26CEA19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Функции: </a:t>
            </a:r>
          </a:p>
          <a:p>
            <a:r>
              <a:rPr lang="ru-RU" dirty="0"/>
              <a:t>Слуховой анализатор. </a:t>
            </a:r>
          </a:p>
          <a:p>
            <a:r>
              <a:rPr lang="ru-RU" dirty="0" err="1"/>
              <a:t>Статокинестетческий</a:t>
            </a:r>
            <a:r>
              <a:rPr lang="ru-RU" dirty="0"/>
              <a:t> анализатор. </a:t>
            </a:r>
          </a:p>
          <a:p>
            <a:r>
              <a:rPr lang="ru-RU" dirty="0"/>
              <a:t>Вкусовой анализатор. </a:t>
            </a:r>
          </a:p>
          <a:p>
            <a:r>
              <a:rPr lang="ru-RU" dirty="0"/>
              <a:t>Обонятельный анализатор. </a:t>
            </a:r>
          </a:p>
          <a:p>
            <a:r>
              <a:rPr lang="ru-RU" dirty="0"/>
              <a:t>Центр памяти</a:t>
            </a:r>
          </a:p>
        </p:txBody>
      </p:sp>
    </p:spTree>
    <p:extLst>
      <p:ext uri="{BB962C8B-B14F-4D97-AF65-F5344CB8AC3E}">
        <p14:creationId xmlns:p14="http://schemas.microsoft.com/office/powerpoint/2010/main" xmlns="" val="843916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90464B-94FE-F465-D797-BA9A228EA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660" y="365125"/>
            <a:ext cx="6763139" cy="1325563"/>
          </a:xfrm>
        </p:spPr>
        <p:txBody>
          <a:bodyPr/>
          <a:lstStyle/>
          <a:p>
            <a:r>
              <a:rPr lang="ru-RU" dirty="0"/>
              <a:t>Затылочная доля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273039-59C0-67C4-785C-8634B27C0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228" y="1825625"/>
            <a:ext cx="7565571" cy="4351338"/>
          </a:xfrm>
        </p:spPr>
        <p:txBody>
          <a:bodyPr/>
          <a:lstStyle/>
          <a:p>
            <a:r>
              <a:rPr lang="ru-RU" dirty="0"/>
              <a:t>На наружной поверхности не имеет четких границ. На внутренней поверхности полушария от теменной доли ее отграничивает теменно-затылочная борозда. </a:t>
            </a:r>
          </a:p>
          <a:p>
            <a:r>
              <a:rPr lang="ru-RU" dirty="0"/>
              <a:t>Извилины: </a:t>
            </a:r>
          </a:p>
          <a:p>
            <a:pPr marL="0" indent="0">
              <a:buNone/>
            </a:pPr>
            <a:r>
              <a:rPr lang="ru-RU" dirty="0"/>
              <a:t>-наружной поверхности - непостоянны и вариабельны,. </a:t>
            </a:r>
          </a:p>
          <a:p>
            <a:pPr marL="0" indent="0">
              <a:buNone/>
            </a:pPr>
            <a:r>
              <a:rPr lang="ru-RU" dirty="0"/>
              <a:t>-внутренней поверхности: клин, язычковая извилина, шпорная борозда.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29D09D2-0FA0-AB79-419F-63592F212D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332" y="1961945"/>
            <a:ext cx="3248478" cy="2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12081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E1F8CC-7086-1629-8054-DB5A2F791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Функции затылочной доли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8A1B12-C869-2ED5-F8E1-4296409E3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Функции: </a:t>
            </a:r>
          </a:p>
          <a:p>
            <a:r>
              <a:rPr lang="ru-RU" dirty="0"/>
              <a:t> корковый центр зрения,</a:t>
            </a:r>
          </a:p>
          <a:p>
            <a:r>
              <a:rPr lang="ru-RU" dirty="0"/>
              <a:t> зрительный гнозис</a:t>
            </a:r>
          </a:p>
        </p:txBody>
      </p:sp>
    </p:spTree>
    <p:extLst>
      <p:ext uri="{BB962C8B-B14F-4D97-AF65-F5344CB8AC3E}">
        <p14:creationId xmlns:p14="http://schemas.microsoft.com/office/powerpoint/2010/main" xmlns="" val="904944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Смежные дисциплины клинической психофизиологии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Нейрофизиология;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Нейрохимия</a:t>
            </a:r>
            <a:r>
              <a:rPr lang="ru-RU" dirty="0" smtClean="0"/>
              <a:t>;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Невропсихология</a:t>
            </a:r>
            <a:r>
              <a:rPr lang="ru-RU" dirty="0" smtClean="0"/>
              <a:t>;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Экспериментальная психология; 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Нейрорадиология</a:t>
            </a:r>
            <a:r>
              <a:rPr lang="ru-RU" dirty="0" smtClean="0"/>
              <a:t>.  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35842" name="Picture 2" descr="https://apcmed.ru/upload/iblock/9d8/9d87d51cd73ff423aca0a0f3150fed4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6713" y="1266093"/>
            <a:ext cx="4875054" cy="2571798"/>
          </a:xfrm>
          <a:prstGeom prst="rect">
            <a:avLst/>
          </a:prstGeom>
          <a:noFill/>
        </p:spPr>
      </p:pic>
      <p:pic>
        <p:nvPicPr>
          <p:cNvPr id="35844" name="Picture 4" descr="https://avatars.dzeninfra.ru/get-zen_doc/1675790/pub_5e75fd36360a9472f5f803bb_5e761c4fbc286c6a447ebbd1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335" y="4616395"/>
            <a:ext cx="3867785" cy="2030587"/>
          </a:xfrm>
          <a:prstGeom prst="rect">
            <a:avLst/>
          </a:prstGeom>
          <a:noFill/>
        </p:spPr>
      </p:pic>
      <p:pic>
        <p:nvPicPr>
          <p:cNvPr id="35846" name="Picture 6" descr="https://static.physoc.org/app/uploads/2019/03/22194413/synapses-scal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4276" y="4126524"/>
            <a:ext cx="4043992" cy="2527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422" y="534573"/>
            <a:ext cx="10875498" cy="53047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Контролируемый лабораторный эксперимент и полевое обследование :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26412" y="2532184"/>
            <a:ext cx="28698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Человеческие переживания и поведение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427740" y="3868615"/>
            <a:ext cx="2883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Физиологические реакции</a:t>
            </a:r>
            <a:endParaRPr lang="ru-RU" sz="28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6344530" y="3277772"/>
            <a:ext cx="815925" cy="506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052689" y="3249637"/>
            <a:ext cx="759656" cy="5908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9489" y="4135902"/>
            <a:ext cx="3850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Регуляторные процессы</a:t>
            </a:r>
            <a:endParaRPr lang="ru-RU" sz="28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488788" y="4768948"/>
            <a:ext cx="604910" cy="6330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050302" y="4051495"/>
            <a:ext cx="14067" cy="1350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6358597" y="4614203"/>
            <a:ext cx="970671" cy="829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44394" y="5697415"/>
            <a:ext cx="8023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Закономерности психосоматических соотношений </a:t>
            </a:r>
            <a:endParaRPr lang="ru-RU" sz="2800" dirty="0"/>
          </a:p>
        </p:txBody>
      </p:sp>
      <p:sp>
        <p:nvSpPr>
          <p:cNvPr id="23" name="5-конечная звезда 22"/>
          <p:cNvSpPr/>
          <p:nvPr/>
        </p:nvSpPr>
        <p:spPr>
          <a:xfrm>
            <a:off x="1477109" y="5303520"/>
            <a:ext cx="534572" cy="492369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20" name="Picture 4" descr="https://avatars.dzeninfra.ru/get-zen_doc/62917/pub_5bd1992bd0549400ab5b3633_5bd19bba5e505200a999a5bf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01" y="999405"/>
            <a:ext cx="3037791" cy="2721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2096085"/>
            <a:ext cx="9796975" cy="1336431"/>
          </a:xfrm>
        </p:spPr>
        <p:txBody>
          <a:bodyPr/>
          <a:lstStyle/>
          <a:p>
            <a:r>
              <a:rPr lang="ru-RU" dirty="0" smtClean="0"/>
              <a:t>19 век термин «психофизиология»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9489" y="548641"/>
            <a:ext cx="11044311" cy="173032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Психофизиология (психологическая физиология) — научная дисциплина, возникшая на стыке психологии и физиологии, предметом ее изучения являются физиологические основы психической деятельности и поведения человека.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82880" y="4234376"/>
            <a:ext cx="8229600" cy="19554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50830" y="4783014"/>
            <a:ext cx="4642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Психофизиология</a:t>
            </a:r>
            <a:endParaRPr lang="ru-RU" sz="40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8510955" y="4487594"/>
            <a:ext cx="1364565" cy="6049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46609" y="3418448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Широкий круг исследований психики</a:t>
            </a:r>
            <a:endParaRPr lang="ru-RU" sz="28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0846191" y="4389120"/>
            <a:ext cx="98474" cy="844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72136" y="5303520"/>
            <a:ext cx="3019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Объективные физиологические методы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«Физиологическая психология»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В. Вундт </a:t>
            </a:r>
            <a:endParaRPr lang="ru-RU" dirty="0"/>
          </a:p>
        </p:txBody>
      </p:sp>
      <p:pic>
        <p:nvPicPr>
          <p:cNvPr id="37890" name="Picture 2" descr="https://upload.wikimedia.org/wikipedia/commons/a/ae/W._Wun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9626" y="1899137"/>
            <a:ext cx="2775630" cy="3995225"/>
          </a:xfrm>
          <a:prstGeom prst="rect">
            <a:avLst/>
          </a:prstGeom>
          <a:noFill/>
        </p:spPr>
      </p:pic>
      <p:cxnSp>
        <p:nvCxnSpPr>
          <p:cNvPr id="6" name="Соединительная линия уступом 5"/>
          <p:cNvCxnSpPr/>
          <p:nvPr/>
        </p:nvCxnSpPr>
        <p:spPr>
          <a:xfrm>
            <a:off x="984739" y="2405575"/>
            <a:ext cx="1617784" cy="689317"/>
          </a:xfrm>
          <a:prstGeom prst="bentConnector3">
            <a:avLst>
              <a:gd name="adj1" fmla="val 7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174523" y="1350498"/>
            <a:ext cx="604911" cy="647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25884" y="2321169"/>
            <a:ext cx="47408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Был введен </a:t>
            </a:r>
            <a:r>
              <a:rPr lang="ru-RU" sz="2800" dirty="0" smtClean="0"/>
              <a:t>для обозначения </a:t>
            </a:r>
            <a:r>
              <a:rPr lang="ru-RU" sz="2800" dirty="0" smtClean="0"/>
              <a:t>психологических исследований, заимствующих методы и результаты исследований у физиологии человека.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«Физиологическая психология»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(в настоящее время)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39618" y="4740813"/>
            <a:ext cx="5698587" cy="1842868"/>
          </a:xfrm>
          <a:solidFill>
            <a:schemeClr val="accent1">
              <a:lumMod val="40000"/>
              <a:lumOff val="60000"/>
              <a:alpha val="35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Таким образом, </a:t>
            </a:r>
            <a:r>
              <a:rPr lang="ru-RU" dirty="0" smtClean="0">
                <a:solidFill>
                  <a:srgbClr val="FF0000"/>
                </a:solidFill>
              </a:rPr>
              <a:t>задачи</a:t>
            </a:r>
            <a:r>
              <a:rPr lang="ru-RU" dirty="0" smtClean="0"/>
              <a:t> «физиологической психологии» и «психофизиологии» практически </a:t>
            </a:r>
            <a:r>
              <a:rPr lang="ru-RU" dirty="0" smtClean="0">
                <a:solidFill>
                  <a:srgbClr val="FF0000"/>
                </a:solidFill>
              </a:rPr>
              <a:t>совпадают 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432517" y="1716258"/>
            <a:ext cx="309489" cy="731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4233" y="2518117"/>
            <a:ext cx="49096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отрасль психологической науки, </a:t>
            </a:r>
            <a:r>
              <a:rPr lang="ru-RU" sz="2800" dirty="0" smtClean="0"/>
              <a:t>изучающая физиологические </a:t>
            </a:r>
            <a:r>
              <a:rPr lang="ru-RU" sz="2800" dirty="0" smtClean="0"/>
              <a:t>механизмы психической деятельности от низших до высших уровней ее организации.</a:t>
            </a:r>
            <a:endParaRPr lang="ru-RU" sz="2800" dirty="0"/>
          </a:p>
        </p:txBody>
      </p:sp>
      <p:pic>
        <p:nvPicPr>
          <p:cNvPr id="38914" name="Picture 2" descr="https://vraki.net/sites/default/files/test/1_5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4678" y="1139483"/>
            <a:ext cx="4239066" cy="3179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1729</Words>
  <Application>Microsoft Office PowerPoint</Application>
  <PresentationFormat>Произвольный</PresentationFormat>
  <Paragraphs>206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Анатомо-физиологический обзор ЦНС. Введение в клиническую психофизиологию</vt:lpstr>
      <vt:lpstr>Введение в клиническую психофизиологию</vt:lpstr>
      <vt:lpstr>Введение в клиническую психофизиологию</vt:lpstr>
      <vt:lpstr>Клиническая психофизиология – зачем ?</vt:lpstr>
      <vt:lpstr>Смежные дисциплины клинической психофизиологии</vt:lpstr>
      <vt:lpstr>Слайд 6</vt:lpstr>
      <vt:lpstr>19 век термин «психофизиология»</vt:lpstr>
      <vt:lpstr>«Физиологическая психология» </vt:lpstr>
      <vt:lpstr>«Физиологическая психология»  (в настоящее время)</vt:lpstr>
      <vt:lpstr>Отечественная психофизиология</vt:lpstr>
      <vt:lpstr>Психофизиология по А.Р.Лурии изучает</vt:lpstr>
      <vt:lpstr>Предмет</vt:lpstr>
      <vt:lpstr>Определение по А.Р Лурии</vt:lpstr>
      <vt:lpstr>Теоретико-экспериментальные основы</vt:lpstr>
      <vt:lpstr>Принцип саморегуляции </vt:lpstr>
      <vt:lpstr>Соотношение психофизиологии и нейропсихологии.</vt:lpstr>
      <vt:lpstr>Теоретической основой нейропсихологии</vt:lpstr>
      <vt:lpstr>Рост нейропсихологии</vt:lpstr>
      <vt:lpstr>Соотношение физиологии ВНД и психофизиологии.</vt:lpstr>
      <vt:lpstr>Облик современной психофизиологии, Б.И. Кочубей (1990)</vt:lpstr>
      <vt:lpstr>Основные источники знания о деятельности ЦНС и поведении:</vt:lpstr>
      <vt:lpstr>Проблематика содержания предмета психофизиология</vt:lpstr>
      <vt:lpstr>Решение проблематики:</vt:lpstr>
      <vt:lpstr>Слайд 24</vt:lpstr>
      <vt:lpstr>Природы психосоматических расстройств</vt:lpstr>
      <vt:lpstr>Слайд 26</vt:lpstr>
      <vt:lpstr>Психосоматическое расстройство</vt:lpstr>
      <vt:lpstr>ЦНС обеспечивает…</vt:lpstr>
      <vt:lpstr>Анатомо-физиологический обзор ЦНС.</vt:lpstr>
      <vt:lpstr>Слайд 30</vt:lpstr>
      <vt:lpstr>Слайд 31</vt:lpstr>
      <vt:lpstr>Структурная и Структурно-функциональная единица Н.С</vt:lpstr>
      <vt:lpstr>Слайд 33</vt:lpstr>
      <vt:lpstr>Аксональный холмик </vt:lpstr>
      <vt:lpstr>МПД</vt:lpstr>
      <vt:lpstr>Рефлекторная дуга </vt:lpstr>
      <vt:lpstr>Кора головного мозга </vt:lpstr>
      <vt:lpstr>Лобные доли</vt:lpstr>
      <vt:lpstr>Функции лобных долей </vt:lpstr>
      <vt:lpstr>Теменные доли </vt:lpstr>
      <vt:lpstr>Функции теменных долей</vt:lpstr>
      <vt:lpstr>Височные доли </vt:lpstr>
      <vt:lpstr>Функции височных долей</vt:lpstr>
      <vt:lpstr>Затылочная доля </vt:lpstr>
      <vt:lpstr>Функции затылочной доли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Анатомо-физиологический обзор ЦНС. Введение в клиническую психофизиологию</dc:title>
  <dc:creator>Светлана Скопцова</dc:creator>
  <cp:lastModifiedBy>User</cp:lastModifiedBy>
  <cp:revision>21</cp:revision>
  <dcterms:created xsi:type="dcterms:W3CDTF">2023-03-01T14:37:25Z</dcterms:created>
  <dcterms:modified xsi:type="dcterms:W3CDTF">2023-03-02T16:12:27Z</dcterms:modified>
</cp:coreProperties>
</file>