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89" r:id="rId2"/>
  </p:sldMasterIdLst>
  <p:sldIdLst>
    <p:sldId id="307" r:id="rId3"/>
    <p:sldId id="375" r:id="rId4"/>
    <p:sldId id="327" r:id="rId5"/>
    <p:sldId id="328" r:id="rId6"/>
    <p:sldId id="332" r:id="rId7"/>
    <p:sldId id="377" r:id="rId8"/>
    <p:sldId id="378" r:id="rId9"/>
    <p:sldId id="308" r:id="rId10"/>
    <p:sldId id="309" r:id="rId11"/>
    <p:sldId id="310" r:id="rId12"/>
    <p:sldId id="311" r:id="rId13"/>
    <p:sldId id="312" r:id="rId14"/>
    <p:sldId id="314" r:id="rId15"/>
    <p:sldId id="315" r:id="rId16"/>
    <p:sldId id="316" r:id="rId17"/>
    <p:sldId id="317" r:id="rId18"/>
    <p:sldId id="334" r:id="rId19"/>
    <p:sldId id="335" r:id="rId20"/>
    <p:sldId id="344" r:id="rId21"/>
    <p:sldId id="376" r:id="rId22"/>
    <p:sldId id="336" r:id="rId23"/>
    <p:sldId id="318" r:id="rId24"/>
    <p:sldId id="319" r:id="rId25"/>
    <p:sldId id="322" r:id="rId26"/>
    <p:sldId id="323" r:id="rId27"/>
    <p:sldId id="324" r:id="rId28"/>
    <p:sldId id="325" r:id="rId29"/>
    <p:sldId id="366" r:id="rId30"/>
    <p:sldId id="283" r:id="rId31"/>
    <p:sldId id="284" r:id="rId32"/>
    <p:sldId id="286" r:id="rId33"/>
    <p:sldId id="287" r:id="rId34"/>
    <p:sldId id="257" r:id="rId35"/>
    <p:sldId id="276" r:id="rId36"/>
    <p:sldId id="258" r:id="rId37"/>
    <p:sldId id="277" r:id="rId38"/>
    <p:sldId id="259" r:id="rId39"/>
    <p:sldId id="278" r:id="rId40"/>
    <p:sldId id="368" r:id="rId41"/>
    <p:sldId id="288" r:id="rId42"/>
    <p:sldId id="305" r:id="rId43"/>
    <p:sldId id="260" r:id="rId44"/>
    <p:sldId id="271" r:id="rId45"/>
    <p:sldId id="367" r:id="rId46"/>
    <p:sldId id="369" r:id="rId47"/>
    <p:sldId id="373" r:id="rId48"/>
    <p:sldId id="289" r:id="rId49"/>
    <p:sldId id="347" r:id="rId50"/>
    <p:sldId id="348" r:id="rId51"/>
    <p:sldId id="349" r:id="rId52"/>
    <p:sldId id="351" r:id="rId53"/>
    <p:sldId id="352" r:id="rId54"/>
    <p:sldId id="371" r:id="rId55"/>
    <p:sldId id="372" r:id="rId56"/>
    <p:sldId id="353" r:id="rId57"/>
    <p:sldId id="354" r:id="rId58"/>
    <p:sldId id="355" r:id="rId59"/>
    <p:sldId id="356" r:id="rId60"/>
    <p:sldId id="374" r:id="rId61"/>
    <p:sldId id="364" r:id="rId62"/>
    <p:sldId id="379" r:id="rId63"/>
    <p:sldId id="361" r:id="rId64"/>
    <p:sldId id="362" r:id="rId65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00CC"/>
    <a:srgbClr val="DBF373"/>
    <a:srgbClr val="000099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60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  <a:cs typeface="+mn-cs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  <a:cs typeface="+mn-cs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  <a:cs typeface="+mn-cs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E966E-FE5C-4FE6-9D54-D324C07CA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60974-3449-40D3-856D-120EFDDAE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B2851-E6B4-45B7-93E4-A50AE5FEE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9E060-B320-4F5A-87B2-73E9479DC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0" y="1905000"/>
            <a:ext cx="70104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A6B91-9069-4606-8723-61CCA88BE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54AA6-CB8C-411E-944E-983413907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BED63-E088-4CB9-B5A4-B5FFF1824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C135A-BCE5-4E08-A01B-9021437F9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7AC2A-C0C3-4DD2-95DC-FE225573B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C3EC7-8862-41A6-9C24-DA3695785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CFE77-E941-4F0B-A83A-F08046213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A6FEA-C703-4211-B262-3B38A9BE39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8D365-5D3B-4167-B5B0-2F0DAE792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DC9CC-188D-4886-9CC8-78E4F5625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9C73C-AACA-4752-8081-4F261ED18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136AC-0430-49AE-B4C6-682E4D729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A69F7-D1B9-4207-BDB1-73F9FE8AB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F7660-8C68-4335-9A36-3BB87F3D9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F5A36-ED93-47AF-A39D-F2AFCA018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8A552-096A-4391-96AD-99D8BAAD4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65884-B3EC-4BB7-93AB-F24EECAB2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4B57F-4133-4C9D-B886-93D063B9F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9590-1E04-475B-88EA-A746DC296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2433A-79BA-4CDF-A8DC-3D9C1BEA9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C513F8D5-3613-4DF6-8B6C-A434C63D1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41992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  <a:cs typeface="+mn-cs"/>
            </a:endParaRPr>
          </a:p>
        </p:txBody>
      </p:sp>
      <p:sp>
        <p:nvSpPr>
          <p:cNvPr id="41993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  <a:cs typeface="+mn-cs"/>
            </a:endParaRPr>
          </a:p>
        </p:txBody>
      </p:sp>
      <p:sp>
        <p:nvSpPr>
          <p:cNvPr id="41994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2" r:id="rId2"/>
    <p:sldLayoutId id="2147483701" r:id="rId3"/>
    <p:sldLayoutId id="2147483700" r:id="rId4"/>
    <p:sldLayoutId id="2147483699" r:id="rId5"/>
    <p:sldLayoutId id="2147483698" r:id="rId6"/>
    <p:sldLayoutId id="2147483697" r:id="rId7"/>
    <p:sldLayoutId id="2147483696" r:id="rId8"/>
    <p:sldLayoutId id="2147483695" r:id="rId9"/>
    <p:sldLayoutId id="2147483694" r:id="rId10"/>
    <p:sldLayoutId id="2147483693" r:id="rId11"/>
    <p:sldLayoutId id="2147483692" r:id="rId12"/>
    <p:sldLayoutId id="214748369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80C9845-6A85-4520-BC67-4A09A7EC4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2" r:id="rId2"/>
    <p:sldLayoutId id="2147483711" r:id="rId3"/>
    <p:sldLayoutId id="2147483710" r:id="rId4"/>
    <p:sldLayoutId id="2147483709" r:id="rId5"/>
    <p:sldLayoutId id="2147483708" r:id="rId6"/>
    <p:sldLayoutId id="2147483707" r:id="rId7"/>
    <p:sldLayoutId id="2147483706" r:id="rId8"/>
    <p:sldLayoutId id="2147483705" r:id="rId9"/>
    <p:sldLayoutId id="2147483704" r:id="rId10"/>
    <p:sldLayoutId id="21474837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2.wmf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0825" y="5013325"/>
            <a:ext cx="4321175" cy="1484313"/>
          </a:xfrm>
        </p:spPr>
        <p:txBody>
          <a:bodyPr anchor="b"/>
          <a:lstStyle/>
          <a:p>
            <a:pPr eaLnBrk="1" hangingPunct="1"/>
            <a:r>
              <a:rPr lang="en-US" sz="2000" b="1" smtClean="0">
                <a:solidFill>
                  <a:srgbClr val="000000"/>
                </a:solidFill>
              </a:rPr>
              <a:t>©</a:t>
            </a:r>
            <a:r>
              <a:rPr lang="ru-RU" sz="2000" b="1" smtClean="0">
                <a:solidFill>
                  <a:srgbClr val="000000"/>
                </a:solidFill>
              </a:rPr>
              <a:t> </a:t>
            </a:r>
            <a:r>
              <a:rPr lang="ru-RU" sz="2000" smtClean="0">
                <a:solidFill>
                  <a:srgbClr val="000000"/>
                </a:solidFill>
              </a:rPr>
              <a:t>Составитель: доцент кафедры медицинской и биологической физики,</a:t>
            </a:r>
            <a:br>
              <a:rPr lang="ru-RU" sz="2000" smtClean="0">
                <a:solidFill>
                  <a:srgbClr val="000000"/>
                </a:solidFill>
              </a:rPr>
            </a:br>
            <a:r>
              <a:rPr lang="ru-RU" sz="2000" smtClean="0">
                <a:solidFill>
                  <a:srgbClr val="000000"/>
                </a:solidFill>
              </a:rPr>
              <a:t>к. ф.-м. н. Романова Н. Ю.</a:t>
            </a:r>
            <a:endParaRPr lang="ru-RU" altLang="ru-RU" sz="2000" smtClean="0">
              <a:solidFill>
                <a:srgbClr val="000000"/>
              </a:solidFill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42988" y="2708275"/>
            <a:ext cx="6934200" cy="247015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altLang="ru-RU" sz="3800" b="1" i="1" smtClean="0">
                <a:solidFill>
                  <a:schemeClr val="tx1"/>
                </a:solidFill>
              </a:rPr>
              <a:t>Множества.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altLang="ru-RU" sz="3800" b="1" i="1" smtClean="0">
                <a:solidFill>
                  <a:schemeClr val="tx1"/>
                </a:solidFill>
              </a:rPr>
              <a:t>Алгебра логики. </a:t>
            </a:r>
            <a:br>
              <a:rPr lang="ru-RU" altLang="ru-RU" sz="3800" b="1" i="1" smtClean="0">
                <a:solidFill>
                  <a:schemeClr val="tx1"/>
                </a:solidFill>
              </a:rPr>
            </a:br>
            <a:endParaRPr lang="ru-RU" altLang="ru-RU" sz="3800" b="1" i="1" smtClean="0">
              <a:solidFill>
                <a:schemeClr val="tx1"/>
              </a:solidFill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827088" y="938213"/>
            <a:ext cx="7940675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ru-RU" altLang="ru-RU" sz="2000" b="1" dirty="0"/>
              <a:t>Л</a:t>
            </a:r>
            <a:r>
              <a:rPr lang="ru-RU" altLang="ru-RU" sz="2000" b="1" dirty="0">
                <a:latin typeface="Times New Roman" pitchFamily="18" charset="0"/>
              </a:rPr>
              <a:t>екция № </a:t>
            </a:r>
            <a:r>
              <a:rPr lang="ru-RU" altLang="ru-RU" sz="2000" b="1" dirty="0" smtClean="0">
                <a:latin typeface="Times New Roman" pitchFamily="18" charset="0"/>
              </a:rPr>
              <a:t>6 </a:t>
            </a:r>
            <a:r>
              <a:rPr lang="ru-RU" altLang="ru-RU" sz="2000" b="1" dirty="0"/>
              <a:t/>
            </a:r>
            <a:br>
              <a:rPr lang="ru-RU" altLang="ru-RU" sz="2000" b="1" dirty="0"/>
            </a:br>
            <a:r>
              <a:rPr lang="ru-RU" altLang="ru-RU" sz="2000" b="1" dirty="0">
                <a:latin typeface="Times New Roman" pitchFamily="18" charset="0"/>
              </a:rPr>
              <a:t>для студентов 1 курса обучающихся по специальности </a:t>
            </a:r>
            <a:r>
              <a:rPr lang="ru-RU" altLang="ru-RU" sz="2000" b="1" dirty="0"/>
              <a:t/>
            </a:r>
            <a:br>
              <a:rPr lang="ru-RU" altLang="ru-RU" sz="2000" b="1" dirty="0"/>
            </a:br>
            <a:r>
              <a:rPr lang="ru-RU" altLang="ru-RU" sz="2000" b="1" dirty="0">
                <a:solidFill>
                  <a:srgbClr val="FF8D3E"/>
                </a:solidFill>
                <a:latin typeface="Times New Roman" pitchFamily="18" charset="0"/>
              </a:rPr>
              <a:t>Клиническая психология (очная форма обучения)</a:t>
            </a:r>
            <a:endParaRPr lang="ru-RU" altLang="ru-RU" sz="3400" b="1" dirty="0">
              <a:latin typeface="Verdana" pitchFamily="34" charset="0"/>
            </a:endParaRPr>
          </a:p>
        </p:txBody>
      </p:sp>
      <p:pic>
        <p:nvPicPr>
          <p:cNvPr id="27652" name="Picture 6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4413" y="5295900"/>
            <a:ext cx="39243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76375" y="188913"/>
            <a:ext cx="7056438" cy="6335712"/>
          </a:xfrm>
        </p:spPr>
        <p:txBody>
          <a:bodyPr/>
          <a:lstStyle/>
          <a:p>
            <a:pPr marL="0" indent="354013"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ru-RU" sz="2600" dirty="0" smtClean="0"/>
              <a:t>Множество </a:t>
            </a:r>
            <a:r>
              <a:rPr lang="ru-RU" sz="2600" i="1" dirty="0" smtClean="0">
                <a:solidFill>
                  <a:schemeClr val="hlink"/>
                </a:solidFill>
              </a:rPr>
              <a:t>не обладает внутренней структурой</a:t>
            </a:r>
            <a:r>
              <a:rPr lang="ru-RU" sz="2600" dirty="0" smtClean="0">
                <a:solidFill>
                  <a:schemeClr val="hlink"/>
                </a:solidFill>
              </a:rPr>
              <a:t>. </a:t>
            </a:r>
            <a:endParaRPr lang="en-US" sz="2600" dirty="0" smtClean="0">
              <a:solidFill>
                <a:schemeClr val="hlink"/>
              </a:solidFill>
            </a:endParaRPr>
          </a:p>
          <a:p>
            <a:pPr marL="0" indent="354013"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ru-RU" sz="2600" dirty="0" smtClean="0"/>
              <a:t>Для того чтобы некоторую совокупность элементов можно было назвать множеством, предлагается рассматривать выполнение следующих условий:</a:t>
            </a:r>
          </a:p>
          <a:p>
            <a:pPr marL="0" indent="354013" eaLnBrk="1" hangingPunct="1">
              <a:spcBef>
                <a:spcPct val="25000"/>
              </a:spcBef>
            </a:pPr>
            <a:r>
              <a:rPr lang="ru-RU" sz="2600" b="1" i="1" dirty="0" smtClean="0">
                <a:solidFill>
                  <a:schemeClr val="hlink"/>
                </a:solidFill>
              </a:rPr>
              <a:t>Должно существовать правило, приписывающее указанный элемент данной совокупности. </a:t>
            </a:r>
          </a:p>
          <a:p>
            <a:pPr marL="0" indent="354013" eaLnBrk="1" hangingPunct="1">
              <a:spcBef>
                <a:spcPct val="25000"/>
              </a:spcBef>
            </a:pPr>
            <a:r>
              <a:rPr lang="ru-RU" sz="2600" b="1" i="1" dirty="0" smtClean="0">
                <a:solidFill>
                  <a:schemeClr val="hlink"/>
                </a:solidFill>
              </a:rPr>
              <a:t>Должно существовать правило, позволяющее отличать элементы друг от друга. </a:t>
            </a:r>
            <a:r>
              <a:rPr lang="ru-RU" sz="2600" dirty="0" smtClean="0">
                <a:solidFill>
                  <a:schemeClr val="hlink"/>
                </a:solidFill>
              </a:rPr>
              <a:t>(Т.е. множество не может содержать двух одинаковых элементов)</a:t>
            </a:r>
            <a:r>
              <a:rPr lang="ru-RU" sz="2600" b="1" i="1" dirty="0" smtClean="0">
                <a:solidFill>
                  <a:schemeClr val="hlink"/>
                </a:solidFill>
              </a:rPr>
              <a:t>.</a:t>
            </a:r>
            <a:r>
              <a:rPr lang="ru-RU" sz="2600" dirty="0" smtClean="0"/>
              <a:t> </a:t>
            </a:r>
          </a:p>
        </p:txBody>
      </p:sp>
      <p:sp>
        <p:nvSpPr>
          <p:cNvPr id="24473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55763" y="620688"/>
            <a:ext cx="7488237" cy="345789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600" dirty="0" smtClean="0"/>
              <a:t>Примеры способов задания множеств:</a:t>
            </a:r>
          </a:p>
          <a:p>
            <a:pPr eaLnBrk="1" hangingPunct="1"/>
            <a:r>
              <a:rPr lang="ru-RU" sz="2600" dirty="0" smtClean="0"/>
              <a:t>Перечисление элементов:  </a:t>
            </a:r>
            <a:r>
              <a:rPr lang="en-US" sz="2600" dirty="0" smtClean="0"/>
              <a:t>A={1; 2; 3}</a:t>
            </a:r>
            <a:r>
              <a:rPr lang="ru-RU" sz="2600" dirty="0" smtClean="0"/>
              <a:t>.</a:t>
            </a:r>
          </a:p>
          <a:p>
            <a:pPr eaLnBrk="1" hangingPunct="1"/>
            <a:r>
              <a:rPr lang="ru-RU" sz="2600" dirty="0" smtClean="0"/>
              <a:t>Характеристическое свойство: </a:t>
            </a:r>
            <a:endParaRPr lang="en-US" sz="26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600" dirty="0" smtClean="0"/>
              <a:t>A</a:t>
            </a:r>
            <a:r>
              <a:rPr lang="ru-RU" sz="2600" dirty="0" smtClean="0"/>
              <a:t>={</a:t>
            </a:r>
            <a:r>
              <a:rPr lang="en-US" sz="2600" i="1" dirty="0" smtClean="0"/>
              <a:t>x</a:t>
            </a:r>
            <a:r>
              <a:rPr lang="ru-RU" sz="2600" dirty="0" smtClean="0"/>
              <a:t> | </a:t>
            </a:r>
            <a:r>
              <a:rPr lang="en-US" sz="2600" i="1" dirty="0" smtClean="0"/>
              <a:t>P</a:t>
            </a:r>
            <a:r>
              <a:rPr lang="ru-RU" sz="2600" i="1" dirty="0" smtClean="0"/>
              <a:t>(</a:t>
            </a:r>
            <a:r>
              <a:rPr lang="en-US" sz="2600" i="1" dirty="0" smtClean="0"/>
              <a:t>x</a:t>
            </a:r>
            <a:r>
              <a:rPr lang="ru-RU" sz="2600" i="1" dirty="0" smtClean="0"/>
              <a:t>)</a:t>
            </a:r>
            <a:r>
              <a:rPr lang="ru-RU" sz="2600" dirty="0" smtClean="0"/>
              <a:t>}, где </a:t>
            </a:r>
            <a:r>
              <a:rPr lang="ru-RU" sz="2600" i="1" dirty="0" smtClean="0"/>
              <a:t>x</a:t>
            </a:r>
            <a:r>
              <a:rPr lang="ru-RU" sz="2600" dirty="0" smtClean="0"/>
              <a:t> – обозначение элементов, </a:t>
            </a:r>
            <a:r>
              <a:rPr lang="en-US" sz="2600" i="1" dirty="0" smtClean="0"/>
              <a:t>P</a:t>
            </a:r>
            <a:r>
              <a:rPr lang="ru-RU" sz="2600" i="1" dirty="0" smtClean="0"/>
              <a:t>(</a:t>
            </a:r>
            <a:r>
              <a:rPr lang="en-US" sz="2600" i="1" dirty="0" smtClean="0"/>
              <a:t>x</a:t>
            </a:r>
            <a:r>
              <a:rPr lang="ru-RU" sz="2600" i="1" dirty="0" smtClean="0"/>
              <a:t>)</a:t>
            </a:r>
            <a:r>
              <a:rPr lang="ru-RU" sz="2600" dirty="0" smtClean="0"/>
              <a:t> – характеристическое свойство: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3356992"/>
            <a:ext cx="5378202" cy="195731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59390"/>
            <a:ext cx="7152456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600" b="1" dirty="0" smtClean="0"/>
              <a:t>Равные множества</a:t>
            </a:r>
            <a:r>
              <a:rPr lang="ru-RU" sz="2600" dirty="0" smtClean="0"/>
              <a:t> – это множества, которые включают в себя одни и те же элементы, то есть являются эквивалентными по отношению друг к другу.</a:t>
            </a:r>
            <a:br>
              <a:rPr lang="ru-RU" sz="2600" dirty="0" smtClean="0"/>
            </a:br>
            <a:endParaRPr lang="ru-RU" sz="2600" dirty="0" smtClean="0"/>
          </a:p>
          <a:p>
            <a:pPr eaLnBrk="1" hangingPunct="1">
              <a:lnSpc>
                <a:spcPct val="80000"/>
              </a:lnSpc>
            </a:pPr>
            <a:r>
              <a:rPr lang="ru-RU" sz="2600" dirty="0" smtClean="0"/>
              <a:t>Множества </a:t>
            </a:r>
            <a:r>
              <a:rPr lang="ru-RU" sz="2600" i="1" dirty="0" smtClean="0"/>
              <a:t>X</a:t>
            </a:r>
            <a:r>
              <a:rPr lang="ru-RU" sz="2600" dirty="0" smtClean="0"/>
              <a:t>  и </a:t>
            </a:r>
            <a:r>
              <a:rPr lang="ru-RU" sz="2600" i="1" dirty="0" smtClean="0"/>
              <a:t>Y</a:t>
            </a:r>
            <a:r>
              <a:rPr lang="ru-RU" sz="2600" dirty="0" smtClean="0"/>
              <a:t>  называются </a:t>
            </a:r>
            <a:r>
              <a:rPr lang="ru-RU" sz="2600" b="1" dirty="0" smtClean="0"/>
              <a:t>не равными</a:t>
            </a:r>
            <a:r>
              <a:rPr lang="ru-RU" sz="2600" dirty="0" smtClean="0"/>
              <a:t> (</a:t>
            </a:r>
            <a:r>
              <a:rPr lang="ru-RU" sz="2600" i="1" dirty="0" smtClean="0"/>
              <a:t>X</a:t>
            </a:r>
            <a:r>
              <a:rPr lang="ru-RU" sz="2600" dirty="0" smtClean="0"/>
              <a:t>≠</a:t>
            </a:r>
            <a:r>
              <a:rPr lang="ru-RU" sz="2600" i="1" dirty="0" smtClean="0"/>
              <a:t>Y</a:t>
            </a:r>
            <a:r>
              <a:rPr lang="ru-RU" sz="2600" dirty="0" smtClean="0"/>
              <a:t>), если множество </a:t>
            </a:r>
            <a:r>
              <a:rPr lang="ru-RU" sz="2600" i="1" dirty="0" smtClean="0"/>
              <a:t>X</a:t>
            </a:r>
            <a:r>
              <a:rPr lang="ru-RU" sz="2600" dirty="0" smtClean="0"/>
              <a:t>  содержит в себе элементы, которые не содержит в себе множество </a:t>
            </a:r>
            <a:r>
              <a:rPr lang="ru-RU" sz="2600" i="1" dirty="0" smtClean="0"/>
              <a:t>Y</a:t>
            </a:r>
            <a:r>
              <a:rPr lang="ru-RU" sz="2600" dirty="0" smtClean="0"/>
              <a:t>. Другими словами – множество </a:t>
            </a:r>
            <a:r>
              <a:rPr lang="ru-RU" sz="2600" i="1" dirty="0" smtClean="0"/>
              <a:t>X</a:t>
            </a:r>
            <a:r>
              <a:rPr lang="ru-RU" sz="2600" dirty="0" smtClean="0"/>
              <a:t>  имеет элементы, которые не принадлежат множеству </a:t>
            </a:r>
            <a:r>
              <a:rPr lang="ru-RU" sz="2600" i="1" dirty="0" smtClean="0"/>
              <a:t>Y.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305300"/>
            <a:ext cx="8001000" cy="17442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4321" y="6237312"/>
            <a:ext cx="79623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если X=Y и Y=Z , то X=Z — транзитивность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476375" y="404813"/>
            <a:ext cx="7127875" cy="5691187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ru-RU" sz="2600" smtClean="0"/>
              <a:t>Если каждый элемент множества </a:t>
            </a:r>
            <a:r>
              <a:rPr lang="ru-RU" sz="2600" i="1" smtClean="0"/>
              <a:t>В</a:t>
            </a:r>
            <a:r>
              <a:rPr lang="ru-RU" sz="2600" smtClean="0"/>
              <a:t> является также и элементом множества </a:t>
            </a:r>
            <a:r>
              <a:rPr lang="ru-RU" sz="2600" i="1" smtClean="0"/>
              <a:t>А</a:t>
            </a:r>
            <a:r>
              <a:rPr lang="ru-RU" sz="2600" smtClean="0"/>
              <a:t>, то говорят, что множество </a:t>
            </a:r>
            <a:r>
              <a:rPr lang="ru-RU" sz="2600" i="1" smtClean="0"/>
              <a:t>В</a:t>
            </a:r>
            <a:r>
              <a:rPr lang="ru-RU" sz="2600" smtClean="0"/>
              <a:t> является </a:t>
            </a:r>
            <a:r>
              <a:rPr lang="ru-RU" sz="2600" b="1" i="1" smtClean="0"/>
              <a:t>подмножеством</a:t>
            </a:r>
            <a:r>
              <a:rPr lang="ru-RU" sz="2600" smtClean="0"/>
              <a:t> множества  </a:t>
            </a:r>
            <a:r>
              <a:rPr lang="ru-RU" sz="2600" i="1" smtClean="0"/>
              <a:t>А</a:t>
            </a:r>
            <a:r>
              <a:rPr lang="ru-RU" sz="2600" smtClean="0"/>
              <a:t>: 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ru-RU" sz="2600" smtClean="0"/>
              <a:t>Например, множество всех четных чисел является подмножеством множества всех целых чисел, а множество {0,1,2} – подмножеством множества {0,1,2,3}. </a:t>
            </a:r>
          </a:p>
          <a:p>
            <a:pPr eaLnBrk="1" hangingPunct="1"/>
            <a:endParaRPr lang="ru-RU" sz="2600" smtClean="0"/>
          </a:p>
        </p:txBody>
      </p:sp>
      <p:graphicFrame>
        <p:nvGraphicFramePr>
          <p:cNvPr id="248835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4140200" y="5300663"/>
          <a:ext cx="20161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70" name="Формула" r:id="rId3" imgW="482181" imgH="177646" progId="Equation.3">
                  <p:embed/>
                </p:oleObj>
              </mc:Choice>
              <mc:Fallback>
                <p:oleObj name="Формула" r:id="rId3" imgW="482181" imgH="177646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5300663"/>
                        <a:ext cx="2016125" cy="7429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5" y="5038725"/>
            <a:ext cx="3874291" cy="163063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575" y="0"/>
            <a:ext cx="3671888" cy="1371600"/>
          </a:xfrm>
        </p:spPr>
        <p:txBody>
          <a:bodyPr/>
          <a:lstStyle/>
          <a:p>
            <a:pPr eaLnBrk="1" hangingPunct="1"/>
            <a:r>
              <a:rPr lang="en-US" sz="7600" smtClean="0">
                <a:cs typeface="Tahoma" pitchFamily="34" charset="0"/>
              </a:rPr>
              <a:t>Ø</a:t>
            </a:r>
            <a:endParaRPr lang="ru-RU" sz="7600" smtClean="0">
              <a:cs typeface="Tahoma" pitchFamily="34" charset="0"/>
            </a:endParaRPr>
          </a:p>
        </p:txBody>
      </p:sp>
      <p:sp>
        <p:nvSpPr>
          <p:cNvPr id="2498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420938"/>
            <a:ext cx="5184775" cy="4895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smtClean="0"/>
              <a:t>Символ для </a:t>
            </a:r>
            <a:r>
              <a:rPr lang="ru-RU" sz="2200" b="1" i="1" smtClean="0"/>
              <a:t>пустого</a:t>
            </a:r>
            <a:r>
              <a:rPr lang="ru-RU" sz="2200" smtClean="0"/>
              <a:t> множества  - </a:t>
            </a:r>
            <a:r>
              <a:rPr lang="en-US" sz="2200" smtClean="0">
                <a:cs typeface="Tahoma" pitchFamily="34" charset="0"/>
              </a:rPr>
              <a:t>Ø</a:t>
            </a:r>
            <a:r>
              <a:rPr lang="ru-RU" sz="2200" smtClean="0"/>
              <a:t>. </a:t>
            </a:r>
            <a:endParaRPr lang="en-US" sz="22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smtClean="0"/>
              <a:t>Например, множество живых розовых слонов, множество не четных и не нечетных дней недели, множество водоплавающих цыплят и т. д. </a:t>
            </a:r>
            <a:endParaRPr lang="en-US" sz="22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smtClean="0"/>
              <a:t>Пустое множество единственно и является подмножеством любого другого множества</a:t>
            </a:r>
          </a:p>
        </p:txBody>
      </p:sp>
      <p:pic>
        <p:nvPicPr>
          <p:cNvPr id="249859" name="Picture 4" descr="i?id=51097898&amp;tov=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8700" y="1557338"/>
            <a:ext cx="2397125" cy="251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60" name="Picture 5" descr="Tsiplenok_utenok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4221163"/>
            <a:ext cx="31432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-100013"/>
            <a:ext cx="7283450" cy="1371601"/>
          </a:xfrm>
        </p:spPr>
        <p:txBody>
          <a:bodyPr/>
          <a:lstStyle/>
          <a:p>
            <a:pPr eaLnBrk="1" hangingPunct="1"/>
            <a:r>
              <a:rPr lang="ru-RU" sz="3800" b="1" smtClean="0">
                <a:solidFill>
                  <a:schemeClr val="hlink"/>
                </a:solidFill>
              </a:rPr>
              <a:t>Операции над множествами</a:t>
            </a:r>
          </a:p>
        </p:txBody>
      </p:sp>
      <p:sp>
        <p:nvSpPr>
          <p:cNvPr id="2508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3609975" cy="3240087"/>
          </a:xfrm>
          <a:ln w="38100">
            <a:solidFill>
              <a:schemeClr val="hlink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b="1" i="1" smtClean="0">
                <a:solidFill>
                  <a:schemeClr val="hlink"/>
                </a:solidFill>
              </a:rPr>
              <a:t>Объединение</a:t>
            </a:r>
            <a:r>
              <a:rPr lang="ru-RU" sz="2100" i="1" smtClean="0"/>
              <a:t>, </a:t>
            </a:r>
            <a:r>
              <a:rPr lang="ru-RU" sz="2100" smtClean="0"/>
              <a:t>или</a:t>
            </a:r>
            <a:r>
              <a:rPr lang="ru-RU" sz="2100" i="1" smtClean="0"/>
              <a:t> сумма, </a:t>
            </a:r>
            <a:r>
              <a:rPr lang="ru-RU" sz="2100" smtClean="0"/>
              <a:t>множеств </a:t>
            </a:r>
            <a:r>
              <a:rPr lang="ru-RU" sz="2100" i="1" smtClean="0"/>
              <a:t>A</a:t>
            </a:r>
            <a:r>
              <a:rPr lang="ru-RU" sz="2100" smtClean="0"/>
              <a:t> и </a:t>
            </a:r>
            <a:r>
              <a:rPr lang="ru-RU" sz="2100" i="1" smtClean="0"/>
              <a:t>B</a:t>
            </a:r>
            <a:r>
              <a:rPr lang="ru-RU" sz="2100" smtClean="0"/>
              <a:t> называется множество </a:t>
            </a:r>
            <a:r>
              <a:rPr lang="ru-RU" sz="2100" i="1" smtClean="0"/>
              <a:t>A</a:t>
            </a:r>
            <a:r>
              <a:rPr lang="ru-RU" sz="2100" smtClean="0"/>
              <a:t> </a:t>
            </a:r>
            <a:r>
              <a:rPr lang="ru-RU" sz="2100" smtClean="0">
                <a:sym typeface="Symbol" pitchFamily="18" charset="2"/>
              </a:rPr>
              <a:t></a:t>
            </a:r>
            <a:r>
              <a:rPr lang="ru-RU" sz="2100" smtClean="0"/>
              <a:t> </a:t>
            </a:r>
            <a:r>
              <a:rPr lang="ru-RU" sz="2100" i="1" smtClean="0"/>
              <a:t>B</a:t>
            </a:r>
            <a:r>
              <a:rPr lang="ru-RU" sz="2100" smtClean="0"/>
              <a:t> = </a:t>
            </a:r>
            <a:r>
              <a:rPr lang="ru-RU" sz="2100" i="1" smtClean="0"/>
              <a:t>A</a:t>
            </a:r>
            <a:r>
              <a:rPr lang="ru-RU" sz="2100" smtClean="0"/>
              <a:t> + </a:t>
            </a:r>
            <a:r>
              <a:rPr lang="ru-RU" sz="2100" i="1" smtClean="0"/>
              <a:t>B</a:t>
            </a:r>
            <a:r>
              <a:rPr lang="ru-RU" sz="2100" smtClean="0"/>
              <a:t>. Объединение содержит как элементы множества  </a:t>
            </a:r>
            <a:r>
              <a:rPr lang="ru-RU" sz="2100" i="1" smtClean="0"/>
              <a:t>А</a:t>
            </a:r>
            <a:r>
              <a:rPr lang="ru-RU" sz="2100" smtClean="0"/>
              <a:t>, так и элементы </a:t>
            </a:r>
            <a:r>
              <a:rPr lang="ru-RU" sz="2100" i="1" smtClean="0"/>
              <a:t>В.</a:t>
            </a:r>
            <a:endParaRPr lang="ru-RU" sz="2100" b="1" i="1" smtClean="0"/>
          </a:p>
        </p:txBody>
      </p:sp>
      <p:sp>
        <p:nvSpPr>
          <p:cNvPr id="250884" name="Text Box 4"/>
          <p:cNvSpPr txBox="1">
            <a:spLocks noChangeArrowheads="1"/>
          </p:cNvSpPr>
          <p:nvPr/>
        </p:nvSpPr>
        <p:spPr bwMode="auto">
          <a:xfrm>
            <a:off x="3492500" y="1052513"/>
            <a:ext cx="2951163" cy="5113337"/>
          </a:xfrm>
          <a:prstGeom prst="rect">
            <a:avLst/>
          </a:prstGeom>
          <a:noFill/>
          <a:ln w="38100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400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Пересечением</a:t>
            </a: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, или </a:t>
            </a:r>
            <a:r>
              <a:rPr lang="ru-RU" sz="2400" i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произведением</a:t>
            </a: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, </a:t>
            </a:r>
            <a:r>
              <a:rPr lang="ru-RU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множеств A и B называется множество A </a:t>
            </a:r>
            <a:r>
              <a:rPr lang="ru-RU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  <a:sym typeface="Symbol" pitchFamily="18" charset="2"/>
              </a:rPr>
              <a:t></a:t>
            </a:r>
            <a:r>
              <a:rPr lang="ru-RU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 B = A·B  - содержит только те элементы множества А, которые являются элементами В, и наоборот.</a:t>
            </a:r>
          </a:p>
        </p:txBody>
      </p:sp>
      <p:sp>
        <p:nvSpPr>
          <p:cNvPr id="250886" name="Text Box 6"/>
          <p:cNvSpPr txBox="1">
            <a:spLocks noChangeArrowheads="1"/>
          </p:cNvSpPr>
          <p:nvPr/>
        </p:nvSpPr>
        <p:spPr bwMode="auto">
          <a:xfrm>
            <a:off x="6372225" y="1095375"/>
            <a:ext cx="2771775" cy="5762625"/>
          </a:xfrm>
          <a:prstGeom prst="rect">
            <a:avLst/>
          </a:prstGeom>
          <a:noFill/>
          <a:ln w="38100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2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Разностью</a:t>
            </a:r>
            <a:r>
              <a:rPr lang="ru-RU" sz="22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lang="ru-RU" sz="2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множеств B и A называется множество </a:t>
            </a:r>
            <a:endParaRPr lang="en-US" sz="22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B\A = B</a:t>
            </a:r>
            <a:r>
              <a:rPr lang="en-US" sz="2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-</a:t>
            </a:r>
            <a:r>
              <a:rPr lang="ru-RU" sz="2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A 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содержит только те элементы множества В, которые не принадлежат множеству А.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Если А принадлежит B, то разность множеств B\A называется</a:t>
            </a:r>
            <a:r>
              <a:rPr lang="ru-RU" sz="22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lang="ru-RU" sz="22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дополнением</a:t>
            </a:r>
            <a:r>
              <a:rPr lang="ru-RU" sz="22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lang="ru-RU" sz="2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множества A до множества B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2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</a:endParaRPr>
          </a:p>
        </p:txBody>
      </p:sp>
      <p:sp>
        <p:nvSpPr>
          <p:cNvPr id="250885" name="Line 7"/>
          <p:cNvSpPr>
            <a:spLocks noChangeShapeType="1"/>
          </p:cNvSpPr>
          <p:nvPr/>
        </p:nvSpPr>
        <p:spPr bwMode="auto">
          <a:xfrm>
            <a:off x="6443663" y="4652963"/>
            <a:ext cx="2700337" cy="0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900" smtClean="0"/>
              <a:t>Для изображения операций на множествах используют </a:t>
            </a:r>
            <a:r>
              <a:rPr lang="ru-RU" sz="2900" i="1" smtClean="0">
                <a:solidFill>
                  <a:schemeClr val="tx1"/>
                </a:solidFill>
              </a:rPr>
              <a:t>диаграммы Эйлера - Венна</a:t>
            </a:r>
          </a:p>
        </p:txBody>
      </p:sp>
      <p:sp>
        <p:nvSpPr>
          <p:cNvPr id="270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50741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i="1" smtClean="0"/>
              <a:t>    </a:t>
            </a:r>
            <a:r>
              <a:rPr lang="en-US" b="1" i="1" smtClean="0"/>
              <a:t>A</a:t>
            </a:r>
            <a:r>
              <a:rPr lang="en-US" b="1" smtClean="0"/>
              <a:t> </a:t>
            </a:r>
            <a:r>
              <a:rPr lang="ru-RU" b="1" smtClean="0">
                <a:sym typeface="Symbol" pitchFamily="18" charset="2"/>
              </a:rPr>
              <a:t></a:t>
            </a:r>
            <a:r>
              <a:rPr lang="en-US" b="1" smtClean="0"/>
              <a:t> </a:t>
            </a:r>
            <a:r>
              <a:rPr lang="en-US" b="1" i="1" smtClean="0"/>
              <a:t>B            </a:t>
            </a:r>
            <a:r>
              <a:rPr lang="ru-RU" b="1" i="1" smtClean="0"/>
              <a:t>    </a:t>
            </a:r>
            <a:r>
              <a:rPr lang="en-US" b="1" i="1" smtClean="0"/>
              <a:t>A</a:t>
            </a:r>
            <a:r>
              <a:rPr lang="en-US" b="1" smtClean="0"/>
              <a:t> </a:t>
            </a:r>
            <a:r>
              <a:rPr lang="ru-RU" b="1" smtClean="0">
                <a:sym typeface="Symbol" pitchFamily="18" charset="2"/>
              </a:rPr>
              <a:t></a:t>
            </a:r>
            <a:r>
              <a:rPr lang="en-US" b="1" smtClean="0"/>
              <a:t> </a:t>
            </a:r>
            <a:r>
              <a:rPr lang="en-US" b="1" i="1" smtClean="0"/>
              <a:t>B              </a:t>
            </a:r>
            <a:r>
              <a:rPr lang="ru-RU" b="1" i="1" smtClean="0"/>
              <a:t>     </a:t>
            </a:r>
            <a:r>
              <a:rPr lang="en-US" b="1" i="1" smtClean="0"/>
              <a:t>A</a:t>
            </a:r>
            <a:r>
              <a:rPr lang="en-US" b="1" smtClean="0"/>
              <a:t>\</a:t>
            </a:r>
            <a:r>
              <a:rPr lang="en-US" b="1" i="1" smtClean="0"/>
              <a:t>B	</a:t>
            </a:r>
            <a:endParaRPr lang="ru-RU" b="1" i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b="1" i="1" smtClean="0"/>
              <a:t>объединение</a:t>
            </a:r>
            <a:r>
              <a:rPr lang="en-US" b="1" i="1" smtClean="0"/>
              <a:t>	</a:t>
            </a:r>
            <a:r>
              <a:rPr lang="ru-RU" b="1" i="1" smtClean="0"/>
              <a:t>          </a:t>
            </a:r>
            <a:r>
              <a:rPr lang="ru-RU" sz="2100" b="1" i="1" smtClean="0"/>
              <a:t>пересечение                 разность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100" b="1" i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100" b="1" i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100" b="1" i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100" b="1" i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100" b="1" i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100" b="1" i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300" b="1" i="1" smtClean="0"/>
              <a:t>А </a:t>
            </a:r>
            <a:r>
              <a:rPr lang="ru-RU" sz="2900" b="1" smtClean="0">
                <a:sym typeface="Symbol" pitchFamily="18" charset="2"/>
              </a:rPr>
              <a:t></a:t>
            </a:r>
            <a:r>
              <a:rPr lang="ru-RU" sz="2100" b="1" smtClean="0">
                <a:sym typeface="Symbol" pitchFamily="18" charset="2"/>
              </a:rPr>
              <a:t> </a:t>
            </a:r>
            <a:r>
              <a:rPr lang="ru-RU" sz="3300" b="1" smtClean="0"/>
              <a:t>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b="1" i="1" smtClean="0"/>
              <a:t>Дизъюнктивная сумма:</a:t>
            </a:r>
            <a:endParaRPr lang="ru-RU" sz="2100" smtClean="0"/>
          </a:p>
        </p:txBody>
      </p:sp>
      <p:pic>
        <p:nvPicPr>
          <p:cNvPr id="2703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997200"/>
            <a:ext cx="23764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034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2997200"/>
            <a:ext cx="25209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034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2997200"/>
            <a:ext cx="2592387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034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4868863"/>
            <a:ext cx="2376488" cy="17700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sz="2900" b="1" smtClean="0">
                <a:solidFill>
                  <a:schemeClr val="tx1"/>
                </a:solidFill>
              </a:rPr>
              <a:t>Свойства операций над множествами</a:t>
            </a:r>
          </a:p>
        </p:txBody>
      </p:sp>
      <p:sp>
        <p:nvSpPr>
          <p:cNvPr id="269318" name="Rectangle 3"/>
          <p:cNvSpPr>
            <a:spLocks noChangeArrowheads="1"/>
          </p:cNvSpPr>
          <p:nvPr/>
        </p:nvSpPr>
        <p:spPr bwMode="auto">
          <a:xfrm>
            <a:off x="0" y="2957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chemeClr val="tx1"/>
              </a:buClr>
              <a:buSzPct val="70000"/>
              <a:buFont typeface="Wingdings" pitchFamily="2" charset="2"/>
              <a:buNone/>
            </a:pPr>
            <a:endParaRPr lang="ru-RU" altLang="ru-RU" sz="1700">
              <a:solidFill>
                <a:schemeClr val="tx2"/>
              </a:solidFill>
            </a:endParaRPr>
          </a:p>
        </p:txBody>
      </p:sp>
      <p:graphicFrame>
        <p:nvGraphicFramePr>
          <p:cNvPr id="2693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241339"/>
              </p:ext>
            </p:extLst>
          </p:nvPr>
        </p:nvGraphicFramePr>
        <p:xfrm>
          <a:off x="611560" y="3933056"/>
          <a:ext cx="7275512" cy="135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51" name="Equation" r:id="rId3" imgW="4292280" imgH="660240" progId="Equation.DSMT4">
                  <p:embed/>
                </p:oleObj>
              </mc:Choice>
              <mc:Fallback>
                <p:oleObj name="Equation" r:id="rId3" imgW="4292280" imgH="6602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20616"/>
                      <a:stretch>
                        <a:fillRect/>
                      </a:stretch>
                    </p:blipFill>
                    <p:spPr bwMode="auto">
                      <a:xfrm>
                        <a:off x="611560" y="3933056"/>
                        <a:ext cx="7275512" cy="1354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11560" y="5373216"/>
            <a:ext cx="3419475" cy="9683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Законы идемпотентности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: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 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Symbol" pitchFamily="18" charset="2"/>
              </a:rPr>
              <a:t>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 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 = 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A, A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 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Symbol" pitchFamily="18" charset="2"/>
              </a:rPr>
              <a:t>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 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 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= 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.</a:t>
            </a:r>
            <a:endParaRPr lang="ru-RU" sz="2400" b="1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137540"/>
            <a:ext cx="4426453" cy="29395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654" y="1803697"/>
            <a:ext cx="3450134" cy="10166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2905" y="2972659"/>
            <a:ext cx="3069332" cy="1129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sz="3400" b="1" dirty="0" smtClean="0">
                <a:solidFill>
                  <a:schemeClr val="tx1"/>
                </a:solidFill>
              </a:rPr>
              <a:t>Нечеткие множества</a:t>
            </a:r>
          </a:p>
        </p:txBody>
      </p:sp>
      <p:sp>
        <p:nvSpPr>
          <p:cNvPr id="271362" name="Text Box 4"/>
          <p:cNvSpPr txBox="1">
            <a:spLocks noChangeArrowheads="1"/>
          </p:cNvSpPr>
          <p:nvPr/>
        </p:nvSpPr>
        <p:spPr bwMode="auto">
          <a:xfrm>
            <a:off x="323850" y="1628775"/>
            <a:ext cx="8280400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ru-RU" altLang="ru-RU" sz="2100">
                <a:solidFill>
                  <a:schemeClr val="tx2"/>
                </a:solidFill>
              </a:rPr>
              <a:t>Не всегда можно достоверно сказать, входит ли данный элемент в некоторое множество или нет. </a:t>
            </a:r>
          </a:p>
          <a:p>
            <a:pPr algn="just"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ru-RU" altLang="ru-RU" sz="2100">
                <a:solidFill>
                  <a:schemeClr val="tx2"/>
                </a:solidFill>
              </a:rPr>
              <a:t>Множество планет Солнечной системы: какие элементы оно включает?</a:t>
            </a:r>
          </a:p>
          <a:p>
            <a:pPr>
              <a:spcBef>
                <a:spcPct val="5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ru-RU" altLang="ru-RU" sz="2100">
                <a:solidFill>
                  <a:schemeClr val="tx2"/>
                </a:solidFill>
              </a:rPr>
              <a:t>В нечетких множествах вводится</a:t>
            </a:r>
          </a:p>
          <a:p>
            <a:pPr algn="ctr">
              <a:spcBef>
                <a:spcPct val="5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ru-RU" altLang="ru-RU" sz="2100" b="1">
                <a:solidFill>
                  <a:schemeClr val="tx2"/>
                </a:solidFill>
              </a:rPr>
              <a:t> </a:t>
            </a:r>
            <a:r>
              <a:rPr lang="ru-RU" altLang="ru-RU" sz="2500" b="1" i="1">
                <a:solidFill>
                  <a:schemeClr val="hlink"/>
                </a:solidFill>
              </a:rPr>
              <a:t>функция принадлежности</a:t>
            </a:r>
            <a:r>
              <a:rPr lang="ru-RU" altLang="ru-RU" sz="2500" b="1">
                <a:solidFill>
                  <a:schemeClr val="tx2"/>
                </a:solidFill>
              </a:rPr>
              <a:t> - </a:t>
            </a:r>
            <a:r>
              <a:rPr lang="ru-RU" altLang="ru-RU" sz="2500" b="1">
                <a:solidFill>
                  <a:schemeClr val="hlink"/>
                </a:solidFill>
              </a:rPr>
              <a:t>µ</a:t>
            </a:r>
            <a:r>
              <a:rPr lang="ru-RU" altLang="ru-RU" sz="2500" b="1" i="1" baseline="-25000">
                <a:solidFill>
                  <a:schemeClr val="hlink"/>
                </a:solidFill>
              </a:rPr>
              <a:t>А</a:t>
            </a:r>
            <a:r>
              <a:rPr lang="ru-RU" altLang="ru-RU" sz="2500" b="1">
                <a:solidFill>
                  <a:schemeClr val="hlink"/>
                </a:solidFill>
              </a:rPr>
              <a:t>(</a:t>
            </a:r>
            <a:r>
              <a:rPr lang="ru-RU" altLang="ru-RU" sz="2500" b="1" i="1">
                <a:solidFill>
                  <a:schemeClr val="hlink"/>
                </a:solidFill>
              </a:rPr>
              <a:t>а</a:t>
            </a:r>
            <a:r>
              <a:rPr lang="ru-RU" altLang="ru-RU" sz="2500" b="1">
                <a:solidFill>
                  <a:schemeClr val="hlink"/>
                </a:solidFill>
              </a:rPr>
              <a:t>),</a:t>
            </a:r>
            <a:r>
              <a:rPr lang="ru-RU" altLang="ru-RU" sz="2500">
                <a:solidFill>
                  <a:schemeClr val="tx2"/>
                </a:solidFill>
              </a:rPr>
              <a:t> </a:t>
            </a:r>
          </a:p>
          <a:p>
            <a:pPr>
              <a:spcBef>
                <a:spcPct val="5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ru-RU" altLang="ru-RU" sz="2100">
                <a:solidFill>
                  <a:schemeClr val="tx2"/>
                </a:solidFill>
              </a:rPr>
              <a:t>значения которой заключены в отрезке от 0 до 1. </a:t>
            </a:r>
          </a:p>
          <a:p>
            <a:pPr>
              <a:spcBef>
                <a:spcPct val="5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ru-RU" altLang="ru-RU" sz="2100">
                <a:solidFill>
                  <a:schemeClr val="tx2"/>
                </a:solidFill>
              </a:rPr>
              <a:t>Если элемент </a:t>
            </a:r>
            <a:r>
              <a:rPr lang="ru-RU" altLang="ru-RU" sz="2100" i="1">
                <a:solidFill>
                  <a:schemeClr val="tx2"/>
                </a:solidFill>
              </a:rPr>
              <a:t>а </a:t>
            </a:r>
            <a:r>
              <a:rPr lang="ru-RU" altLang="ru-RU" sz="2100">
                <a:solidFill>
                  <a:schemeClr val="tx2"/>
                </a:solidFill>
              </a:rPr>
              <a:t>не принадлежит множеству А, то µ</a:t>
            </a:r>
            <a:r>
              <a:rPr lang="ru-RU" altLang="ru-RU" sz="2100" i="1" baseline="-25000">
                <a:solidFill>
                  <a:schemeClr val="tx2"/>
                </a:solidFill>
              </a:rPr>
              <a:t>А</a:t>
            </a:r>
            <a:r>
              <a:rPr lang="ru-RU" altLang="ru-RU" sz="2100">
                <a:solidFill>
                  <a:schemeClr val="tx2"/>
                </a:solidFill>
              </a:rPr>
              <a:t>(</a:t>
            </a:r>
            <a:r>
              <a:rPr lang="ru-RU" altLang="ru-RU" sz="2100" i="1">
                <a:solidFill>
                  <a:schemeClr val="tx2"/>
                </a:solidFill>
              </a:rPr>
              <a:t>а</a:t>
            </a:r>
            <a:r>
              <a:rPr lang="ru-RU" altLang="ru-RU" sz="2100">
                <a:solidFill>
                  <a:schemeClr val="tx2"/>
                </a:solidFill>
              </a:rPr>
              <a:t>) = 0. Чем ближе значение µ</a:t>
            </a:r>
            <a:r>
              <a:rPr lang="ru-RU" altLang="ru-RU" sz="2100" i="1" baseline="-25000">
                <a:solidFill>
                  <a:schemeClr val="tx2"/>
                </a:solidFill>
              </a:rPr>
              <a:t>А</a:t>
            </a:r>
            <a:r>
              <a:rPr lang="ru-RU" altLang="ru-RU" sz="2100">
                <a:solidFill>
                  <a:schemeClr val="tx2"/>
                </a:solidFill>
              </a:rPr>
              <a:t>(</a:t>
            </a:r>
            <a:r>
              <a:rPr lang="ru-RU" altLang="ru-RU" sz="2100" i="1">
                <a:solidFill>
                  <a:schemeClr val="tx2"/>
                </a:solidFill>
              </a:rPr>
              <a:t>а</a:t>
            </a:r>
            <a:r>
              <a:rPr lang="ru-RU" altLang="ru-RU" sz="2100">
                <a:solidFill>
                  <a:schemeClr val="tx2"/>
                </a:solidFill>
              </a:rPr>
              <a:t>) к единице, тем больше степень принадлежности данного элемента </a:t>
            </a:r>
            <a:r>
              <a:rPr lang="ru-RU" altLang="ru-RU" sz="2100" i="1">
                <a:solidFill>
                  <a:schemeClr val="tx2"/>
                </a:solidFill>
              </a:rPr>
              <a:t>а </a:t>
            </a:r>
            <a:r>
              <a:rPr lang="ru-RU" altLang="ru-RU" sz="2100">
                <a:solidFill>
                  <a:schemeClr val="tx2"/>
                </a:solidFill>
              </a:rPr>
              <a:t>множеству. </a:t>
            </a:r>
          </a:p>
          <a:p>
            <a:pPr>
              <a:spcBef>
                <a:spcPct val="5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ru-RU" altLang="ru-RU" sz="2100">
                <a:solidFill>
                  <a:schemeClr val="tx2"/>
                </a:solidFill>
              </a:rPr>
              <a:t>Тогда множество </a:t>
            </a:r>
            <a:r>
              <a:rPr lang="ru-RU" altLang="ru-RU" sz="2100" i="1">
                <a:solidFill>
                  <a:schemeClr val="tx2"/>
                </a:solidFill>
              </a:rPr>
              <a:t>А</a:t>
            </a:r>
            <a:r>
              <a:rPr lang="ru-RU" altLang="ru-RU" sz="2100">
                <a:solidFill>
                  <a:schemeClr val="tx2"/>
                </a:solidFill>
              </a:rPr>
              <a:t> будет представлено совокупностью пар:  </a:t>
            </a:r>
          </a:p>
          <a:p>
            <a:pPr>
              <a:spcBef>
                <a:spcPct val="5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ru-RU" altLang="ru-RU" sz="2100" i="1">
                <a:solidFill>
                  <a:schemeClr val="tx2"/>
                </a:solidFill>
              </a:rPr>
              <a:t>А </a:t>
            </a:r>
            <a:r>
              <a:rPr lang="ru-RU" altLang="ru-RU" sz="2100">
                <a:solidFill>
                  <a:schemeClr val="tx2"/>
                </a:solidFill>
              </a:rPr>
              <a:t>= {(</a:t>
            </a:r>
            <a:r>
              <a:rPr lang="en-US" altLang="ru-RU" sz="2100" i="1">
                <a:solidFill>
                  <a:schemeClr val="tx2"/>
                </a:solidFill>
              </a:rPr>
              <a:t>a</a:t>
            </a:r>
            <a:r>
              <a:rPr lang="ru-RU" altLang="ru-RU" sz="2100">
                <a:solidFill>
                  <a:schemeClr val="tx2"/>
                </a:solidFill>
              </a:rPr>
              <a:t>, µ(</a:t>
            </a:r>
            <a:r>
              <a:rPr lang="en-US" altLang="ru-RU" sz="2100" i="1">
                <a:solidFill>
                  <a:schemeClr val="tx2"/>
                </a:solidFill>
              </a:rPr>
              <a:t>a</a:t>
            </a:r>
            <a:r>
              <a:rPr lang="ru-RU" altLang="ru-RU" sz="2100">
                <a:solidFill>
                  <a:schemeClr val="tx2"/>
                </a:solidFill>
              </a:rPr>
              <a:t>)), {</a:t>
            </a:r>
            <a:r>
              <a:rPr lang="en-US" altLang="ru-RU" sz="2100" i="1">
                <a:solidFill>
                  <a:schemeClr val="tx2"/>
                </a:solidFill>
              </a:rPr>
              <a:t>b</a:t>
            </a:r>
            <a:r>
              <a:rPr lang="ru-RU" altLang="ru-RU" sz="2100">
                <a:solidFill>
                  <a:schemeClr val="tx2"/>
                </a:solidFill>
              </a:rPr>
              <a:t>, µ(</a:t>
            </a:r>
            <a:r>
              <a:rPr lang="en-US" altLang="ru-RU" sz="2100" i="1">
                <a:solidFill>
                  <a:schemeClr val="tx2"/>
                </a:solidFill>
              </a:rPr>
              <a:t>b</a:t>
            </a:r>
            <a:r>
              <a:rPr lang="ru-RU" altLang="ru-RU" sz="2100">
                <a:solidFill>
                  <a:schemeClr val="tx2"/>
                </a:solidFill>
              </a:rPr>
              <a:t>)), (</a:t>
            </a:r>
            <a:r>
              <a:rPr lang="ru-RU" altLang="ru-RU" sz="2100" i="1">
                <a:solidFill>
                  <a:schemeClr val="tx2"/>
                </a:solidFill>
              </a:rPr>
              <a:t>с</a:t>
            </a:r>
            <a:r>
              <a:rPr lang="ru-RU" altLang="ru-RU" sz="2100">
                <a:solidFill>
                  <a:schemeClr val="tx2"/>
                </a:solidFill>
              </a:rPr>
              <a:t>, µ (</a:t>
            </a:r>
            <a:r>
              <a:rPr lang="ru-RU" altLang="ru-RU" sz="2100" i="1">
                <a:solidFill>
                  <a:schemeClr val="tx2"/>
                </a:solidFill>
              </a:rPr>
              <a:t>с</a:t>
            </a:r>
            <a:r>
              <a:rPr lang="ru-RU" altLang="ru-RU" sz="2100">
                <a:solidFill>
                  <a:schemeClr val="tx2"/>
                </a:solidFill>
              </a:rPr>
              <a:t>)),</a:t>
            </a:r>
            <a:r>
              <a:rPr lang="en-US" altLang="ru-RU" sz="2100">
                <a:solidFill>
                  <a:schemeClr val="tx2"/>
                </a:solidFill>
              </a:rPr>
              <a:t>}</a:t>
            </a:r>
            <a:r>
              <a:rPr lang="ru-RU" altLang="ru-RU" sz="210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8101013" y="5876925"/>
            <a:ext cx="863600" cy="836613"/>
          </a:xfrm>
          <a:prstGeom prst="ellipse">
            <a:avLst/>
          </a:prstGeom>
          <a:solidFill>
            <a:srgbClr val="999966"/>
          </a:solidFill>
          <a:ln w="571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chemeClr val="folHlink"/>
                </a:solidFill>
                <a:latin typeface="Verdana" pitchFamily="34" charset="0"/>
              </a:rPr>
              <a:t>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664" y="692696"/>
            <a:ext cx="7128792" cy="4114800"/>
          </a:xfrm>
        </p:spPr>
        <p:txBody>
          <a:bodyPr/>
          <a:lstStyle/>
          <a:p>
            <a:pPr eaLnBrk="1" hangingPunct="1"/>
            <a:r>
              <a:rPr lang="ru-RU" sz="2200" dirty="0" smtClean="0"/>
              <a:t>На практике целесообразно использовать аналитическое представление функции принадлежности μ нечеткого множества A с элементами x, нечетко обладающими определяющим множество свойством R.</a:t>
            </a:r>
          </a:p>
          <a:p>
            <a:pPr eaLnBrk="1" hangingPunct="1"/>
            <a:r>
              <a:rPr lang="ru-RU" sz="2200" dirty="0" smtClean="0"/>
              <a:t>Вопрос о методах построения функции принадлежности является важным и трудным вопросом теории нечетких множеств </a:t>
            </a:r>
            <a:r>
              <a:rPr lang="ru-RU" sz="2200" dirty="0" smtClean="0">
                <a:solidFill>
                  <a:schemeClr val="bg2"/>
                </a:solidFill>
              </a:rPr>
              <a:t>(например, про планеты)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31640" y="44625"/>
            <a:ext cx="70104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400" b="1" kern="0" dirty="0" smtClean="0">
                <a:solidFill>
                  <a:schemeClr val="tx1"/>
                </a:solidFill>
              </a:rPr>
              <a:t>Нечеткие множества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933056"/>
            <a:ext cx="4176464" cy="2743840"/>
          </a:xfrm>
          <a:prstGeom prst="rect">
            <a:avLst/>
          </a:prstGeom>
        </p:spPr>
      </p:pic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8101013" y="5876925"/>
            <a:ext cx="863600" cy="836613"/>
          </a:xfrm>
          <a:prstGeom prst="ellipse">
            <a:avLst/>
          </a:prstGeom>
          <a:solidFill>
            <a:srgbClr val="999966"/>
          </a:solidFill>
          <a:ln w="571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chemeClr val="folHlink"/>
                </a:solidFill>
                <a:latin typeface="Verdana" pitchFamily="34" charset="0"/>
              </a:rPr>
              <a:t>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 descr="https://i.livelib.ru/quotepic/0000238741/1200x630/44b8/quotepi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0"/>
          <a:stretch/>
        </p:blipFill>
        <p:spPr bwMode="auto">
          <a:xfrm>
            <a:off x="127233" y="1484784"/>
            <a:ext cx="9001000" cy="398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71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2" name="Picture 2" descr="https://upload.wikimedia.org/wikipedia/commons/thumb/1/13/Fuzzy_crisp-ru.svg/1042px-Fuzzy_crisp-ru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44824"/>
            <a:ext cx="8990499" cy="414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400" b="1" kern="0" smtClean="0">
                <a:solidFill>
                  <a:schemeClr val="tx1"/>
                </a:solidFill>
              </a:rPr>
              <a:t>Нечеткие множества</a:t>
            </a:r>
            <a:endParaRPr lang="ru-RU" altLang="ru-RU" sz="3400" b="1" kern="0" dirty="0" smtClean="0">
              <a:solidFill>
                <a:schemeClr val="tx1"/>
              </a:solidFill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8101013" y="5876925"/>
            <a:ext cx="863600" cy="836613"/>
          </a:xfrm>
          <a:prstGeom prst="ellipse">
            <a:avLst/>
          </a:prstGeom>
          <a:solidFill>
            <a:srgbClr val="999966"/>
          </a:solidFill>
          <a:ln w="571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chemeClr val="folHlink"/>
                </a:solidFill>
                <a:latin typeface="Verdana" pitchFamily="34" charset="0"/>
              </a:rPr>
              <a:t>Ф</a:t>
            </a:r>
          </a:p>
        </p:txBody>
      </p:sp>
    </p:spTree>
    <p:extLst>
      <p:ext uri="{BB962C8B-B14F-4D97-AF65-F5344CB8AC3E}">
        <p14:creationId xmlns:p14="http://schemas.microsoft.com/office/powerpoint/2010/main" val="24223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6375" y="404813"/>
            <a:ext cx="7010400" cy="655637"/>
          </a:xfrm>
        </p:spPr>
        <p:txBody>
          <a:bodyPr/>
          <a:lstStyle/>
          <a:p>
            <a:pPr eaLnBrk="1" hangingPunct="1"/>
            <a:r>
              <a:rPr lang="ru-RU" altLang="ru-RU" sz="3300" b="1" smtClean="0">
                <a:solidFill>
                  <a:schemeClr val="tx1"/>
                </a:solidFill>
              </a:rPr>
              <a:t>Соответствия</a:t>
            </a:r>
          </a:p>
        </p:txBody>
      </p:sp>
      <p:sp>
        <p:nvSpPr>
          <p:cNvPr id="273410" name="Text Box 3"/>
          <p:cNvSpPr txBox="1">
            <a:spLocks noChangeArrowheads="1"/>
          </p:cNvSpPr>
          <p:nvPr/>
        </p:nvSpPr>
        <p:spPr bwMode="auto">
          <a:xfrm>
            <a:off x="1547813" y="1412875"/>
            <a:ext cx="74168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ru-RU" altLang="ru-RU" sz="1900">
                <a:solidFill>
                  <a:schemeClr val="tx2"/>
                </a:solidFill>
              </a:rPr>
              <a:t>Можно задать любое соответствие между некоторыми множествами </a:t>
            </a:r>
            <a:r>
              <a:rPr lang="en-US" altLang="ru-RU" sz="1900" i="1">
                <a:solidFill>
                  <a:schemeClr val="tx2"/>
                </a:solidFill>
              </a:rPr>
              <a:t>X</a:t>
            </a:r>
            <a:r>
              <a:rPr lang="en-US" altLang="ru-RU" sz="1900">
                <a:solidFill>
                  <a:schemeClr val="tx2"/>
                </a:solidFill>
              </a:rPr>
              <a:t> </a:t>
            </a:r>
            <a:r>
              <a:rPr lang="ru-RU" altLang="ru-RU" sz="1900">
                <a:solidFill>
                  <a:schemeClr val="tx2"/>
                </a:solidFill>
              </a:rPr>
              <a:t>и </a:t>
            </a:r>
            <a:r>
              <a:rPr lang="en-US" altLang="ru-RU" sz="1900" i="1">
                <a:solidFill>
                  <a:schemeClr val="tx2"/>
                </a:solidFill>
              </a:rPr>
              <a:t>Y</a:t>
            </a:r>
            <a:r>
              <a:rPr lang="ru-RU" altLang="ru-RU" sz="1900" i="1">
                <a:solidFill>
                  <a:schemeClr val="tx2"/>
                </a:solidFill>
              </a:rPr>
              <a:t>. </a:t>
            </a:r>
            <a:r>
              <a:rPr lang="ru-RU" altLang="ru-RU" sz="1900">
                <a:solidFill>
                  <a:schemeClr val="tx2"/>
                </a:solidFill>
              </a:rPr>
              <a:t>Для этого надо взять множество всевозможных пар (</a:t>
            </a:r>
            <a:r>
              <a:rPr lang="ru-RU" altLang="ru-RU" sz="1900" i="1">
                <a:solidFill>
                  <a:schemeClr val="tx2"/>
                </a:solidFill>
              </a:rPr>
              <a:t>х, у</a:t>
            </a:r>
            <a:r>
              <a:rPr lang="ru-RU" altLang="ru-RU" sz="1900">
                <a:solidFill>
                  <a:schemeClr val="tx2"/>
                </a:solidFill>
              </a:rPr>
              <a:t>) и отметить в нем подмножество </a:t>
            </a:r>
            <a:r>
              <a:rPr lang="en-US" altLang="ru-RU" sz="1900" i="1">
                <a:solidFill>
                  <a:schemeClr val="tx2"/>
                </a:solidFill>
              </a:rPr>
              <a:t>R</a:t>
            </a:r>
            <a:r>
              <a:rPr lang="ru-RU" altLang="ru-RU" sz="1900" i="1">
                <a:solidFill>
                  <a:schemeClr val="tx2"/>
                </a:solidFill>
              </a:rPr>
              <a:t>, </a:t>
            </a:r>
            <a:r>
              <a:rPr lang="ru-RU" altLang="ru-RU" sz="1900">
                <a:solidFill>
                  <a:schemeClr val="tx2"/>
                </a:solidFill>
              </a:rPr>
              <a:t>состоящее из пар элементов, для которых данное соответствие имеет место.</a:t>
            </a:r>
          </a:p>
        </p:txBody>
      </p:sp>
      <p:grpSp>
        <p:nvGrpSpPr>
          <p:cNvPr id="273411" name="Group 4"/>
          <p:cNvGrpSpPr>
            <a:grpSpLocks/>
          </p:cNvGrpSpPr>
          <p:nvPr/>
        </p:nvGrpSpPr>
        <p:grpSpPr bwMode="auto">
          <a:xfrm>
            <a:off x="323850" y="3213100"/>
            <a:ext cx="7991475" cy="2663825"/>
            <a:chOff x="1755" y="10693"/>
            <a:chExt cx="8310" cy="4639"/>
          </a:xfrm>
        </p:grpSpPr>
        <p:sp>
          <p:nvSpPr>
            <p:cNvPr id="273413" name="Oval 5"/>
            <p:cNvSpPr>
              <a:spLocks noChangeArrowheads="1"/>
            </p:cNvSpPr>
            <p:nvPr/>
          </p:nvSpPr>
          <p:spPr bwMode="auto">
            <a:xfrm>
              <a:off x="1755" y="10907"/>
              <a:ext cx="2280" cy="4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endParaRPr lang="ru-RU" altLang="ru-RU" sz="1700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273414" name="Text Box 6"/>
            <p:cNvSpPr txBox="1">
              <a:spLocks noChangeArrowheads="1"/>
            </p:cNvSpPr>
            <p:nvPr/>
          </p:nvSpPr>
          <p:spPr bwMode="auto">
            <a:xfrm>
              <a:off x="2235" y="11747"/>
              <a:ext cx="1440" cy="4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r>
                <a:rPr lang="ru-RU" altLang="ja-JP" sz="2000" b="1">
                  <a:solidFill>
                    <a:schemeClr val="tx2"/>
                  </a:solidFill>
                  <a:latin typeface="Times New Roman" pitchFamily="18" charset="0"/>
                  <a:ea typeface="MS Mincho" pitchFamily="49" charset="-128"/>
                </a:rPr>
                <a:t> Иванов</a:t>
              </a:r>
              <a:endParaRPr lang="ru-RU" altLang="ru-RU" sz="2800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273415" name="Text Box 7"/>
            <p:cNvSpPr txBox="1">
              <a:spLocks noChangeArrowheads="1"/>
            </p:cNvSpPr>
            <p:nvPr/>
          </p:nvSpPr>
          <p:spPr bwMode="auto">
            <a:xfrm>
              <a:off x="2145" y="12437"/>
              <a:ext cx="1440" cy="4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r>
                <a:rPr lang="ru-RU" altLang="ja-JP" sz="2000" b="1">
                  <a:solidFill>
                    <a:schemeClr val="tx2"/>
                  </a:solidFill>
                  <a:latin typeface="Times New Roman" pitchFamily="18" charset="0"/>
                  <a:ea typeface="MS Mincho" pitchFamily="49" charset="-128"/>
                </a:rPr>
                <a:t> Петров</a:t>
              </a:r>
              <a:endParaRPr lang="ru-RU" altLang="ru-RU" sz="2800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273416" name="Text Box 8"/>
            <p:cNvSpPr txBox="1">
              <a:spLocks noChangeArrowheads="1"/>
            </p:cNvSpPr>
            <p:nvPr/>
          </p:nvSpPr>
          <p:spPr bwMode="auto">
            <a:xfrm>
              <a:off x="2055" y="13098"/>
              <a:ext cx="1440" cy="4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r>
                <a:rPr lang="ru-RU" altLang="ja-JP" sz="2000" b="1">
                  <a:solidFill>
                    <a:schemeClr val="tx2"/>
                  </a:solidFill>
                  <a:latin typeface="Times New Roman" pitchFamily="18" charset="0"/>
                  <a:ea typeface="MS Mincho" pitchFamily="49" charset="-128"/>
                </a:rPr>
                <a:t> Сидоров</a:t>
              </a:r>
              <a:endParaRPr lang="ru-RU" altLang="ru-RU" sz="2800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273417" name="Text Box 9"/>
            <p:cNvSpPr txBox="1">
              <a:spLocks noChangeArrowheads="1"/>
            </p:cNvSpPr>
            <p:nvPr/>
          </p:nvSpPr>
          <p:spPr bwMode="auto">
            <a:xfrm>
              <a:off x="2055" y="13713"/>
              <a:ext cx="1440" cy="4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r>
                <a:rPr lang="ru-RU" altLang="ja-JP" sz="2000" b="1">
                  <a:solidFill>
                    <a:schemeClr val="tx2"/>
                  </a:solidFill>
                  <a:latin typeface="Times New Roman" pitchFamily="18" charset="0"/>
                  <a:ea typeface="MS Mincho" pitchFamily="49" charset="-128"/>
                </a:rPr>
                <a:t>  Козлов</a:t>
              </a:r>
              <a:endParaRPr lang="ru-RU" altLang="ru-RU" sz="2800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273418" name="Oval 10"/>
            <p:cNvSpPr>
              <a:spLocks noChangeArrowheads="1"/>
            </p:cNvSpPr>
            <p:nvPr/>
          </p:nvSpPr>
          <p:spPr bwMode="auto">
            <a:xfrm>
              <a:off x="7785" y="10907"/>
              <a:ext cx="2280" cy="44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endParaRPr lang="ru-RU" altLang="ru-RU" sz="2800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273419" name="Text Box 11"/>
            <p:cNvSpPr txBox="1">
              <a:spLocks noChangeArrowheads="1"/>
            </p:cNvSpPr>
            <p:nvPr/>
          </p:nvSpPr>
          <p:spPr bwMode="auto">
            <a:xfrm>
              <a:off x="8130" y="11747"/>
              <a:ext cx="1440" cy="4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r>
                <a:rPr lang="ru-RU" altLang="ja-JP" sz="2000" b="1" dirty="0">
                  <a:solidFill>
                    <a:schemeClr val="tx2"/>
                  </a:solidFill>
                  <a:latin typeface="Times New Roman" pitchFamily="18" charset="0"/>
                  <a:ea typeface="MS Mincho" pitchFamily="49" charset="-128"/>
                </a:rPr>
                <a:t>  Попова</a:t>
              </a:r>
              <a:endParaRPr lang="ru-RU" altLang="ru-RU" sz="2800" b="1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273420" name="Text Box 12"/>
            <p:cNvSpPr txBox="1">
              <a:spLocks noChangeArrowheads="1"/>
            </p:cNvSpPr>
            <p:nvPr/>
          </p:nvSpPr>
          <p:spPr bwMode="auto">
            <a:xfrm>
              <a:off x="8130" y="12617"/>
              <a:ext cx="1560" cy="4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r>
                <a:rPr lang="ru-RU" altLang="ja-JP" sz="2000" b="1">
                  <a:solidFill>
                    <a:schemeClr val="tx2"/>
                  </a:solidFill>
                  <a:latin typeface="Times New Roman" pitchFamily="18" charset="0"/>
                  <a:ea typeface="MS Mincho" pitchFamily="49" charset="-128"/>
                </a:rPr>
                <a:t> </a:t>
              </a:r>
              <a:r>
                <a:rPr lang="ru-RU" altLang="ja-JP" sz="2000" b="1">
                  <a:solidFill>
                    <a:schemeClr val="tx2"/>
                  </a:solidFill>
                  <a:latin typeface="Times New Roman" pitchFamily="18" charset="0"/>
                </a:rPr>
                <a:t>К</a:t>
              </a:r>
              <a:r>
                <a:rPr lang="ru-RU" altLang="ja-JP" sz="2000" b="1">
                  <a:solidFill>
                    <a:schemeClr val="tx2"/>
                  </a:solidFill>
                  <a:latin typeface="Times New Roman" pitchFamily="18" charset="0"/>
                  <a:ea typeface="MS Mincho" pitchFamily="49" charset="-128"/>
                </a:rPr>
                <a:t>узьмина</a:t>
              </a:r>
              <a:endParaRPr lang="ru-RU" altLang="ru-RU" sz="2800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273421" name="Text Box 13"/>
            <p:cNvSpPr txBox="1">
              <a:spLocks noChangeArrowheads="1"/>
            </p:cNvSpPr>
            <p:nvPr/>
          </p:nvSpPr>
          <p:spPr bwMode="auto">
            <a:xfrm>
              <a:off x="8250" y="13578"/>
              <a:ext cx="1440" cy="4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r>
                <a:rPr lang="ru-RU" altLang="ja-JP" b="1" dirty="0">
                  <a:solidFill>
                    <a:schemeClr val="tx2"/>
                  </a:solidFill>
                  <a:latin typeface="Times New Roman" pitchFamily="18" charset="0"/>
                </a:rPr>
                <a:t>Горохова</a:t>
              </a:r>
              <a:endParaRPr lang="ru-RU" altLang="ru-RU" sz="2400" b="1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cxnSp>
          <p:nvCxnSpPr>
            <p:cNvPr id="273422" name="AutoShape 14"/>
            <p:cNvCxnSpPr>
              <a:cxnSpLocks noChangeShapeType="1"/>
            </p:cNvCxnSpPr>
            <p:nvPr/>
          </p:nvCxnSpPr>
          <p:spPr bwMode="auto">
            <a:xfrm>
              <a:off x="3420" y="12032"/>
              <a:ext cx="4980" cy="17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73423" name="AutoShape 15"/>
            <p:cNvCxnSpPr>
              <a:cxnSpLocks noChangeShapeType="1"/>
            </p:cNvCxnSpPr>
            <p:nvPr/>
          </p:nvCxnSpPr>
          <p:spPr bwMode="auto">
            <a:xfrm flipV="1">
              <a:off x="3345" y="12032"/>
              <a:ext cx="5055" cy="19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73424" name="AutoShape 16"/>
            <p:cNvCxnSpPr>
              <a:cxnSpLocks noChangeShapeType="1"/>
            </p:cNvCxnSpPr>
            <p:nvPr/>
          </p:nvCxnSpPr>
          <p:spPr bwMode="auto">
            <a:xfrm flipV="1">
              <a:off x="3420" y="11957"/>
              <a:ext cx="4980" cy="13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73425" name="Text Box 17"/>
            <p:cNvSpPr txBox="1">
              <a:spLocks noChangeArrowheads="1"/>
            </p:cNvSpPr>
            <p:nvPr/>
          </p:nvSpPr>
          <p:spPr bwMode="auto">
            <a:xfrm>
              <a:off x="3420" y="10693"/>
              <a:ext cx="450" cy="42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r>
                <a:rPr lang="ru-RU" altLang="ja-JP" sz="2500" b="1">
                  <a:solidFill>
                    <a:schemeClr val="tx2"/>
                  </a:solidFill>
                  <a:latin typeface="Times New Roman" pitchFamily="18" charset="0"/>
                  <a:ea typeface="MS Mincho" pitchFamily="49" charset="-128"/>
                </a:rPr>
                <a:t>Х</a:t>
              </a:r>
              <a:endParaRPr lang="ru-RU" altLang="ru-RU" sz="3300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273426" name="Text Box 18"/>
            <p:cNvSpPr txBox="1">
              <a:spLocks noChangeArrowheads="1"/>
            </p:cNvSpPr>
            <p:nvPr/>
          </p:nvSpPr>
          <p:spPr bwMode="auto">
            <a:xfrm>
              <a:off x="7890" y="10693"/>
              <a:ext cx="360" cy="42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r>
                <a:rPr lang="en-US" altLang="ja-JP" sz="2500">
                  <a:solidFill>
                    <a:schemeClr val="tx2"/>
                  </a:solidFill>
                  <a:latin typeface="Times New Roman" pitchFamily="18" charset="0"/>
                  <a:ea typeface="MS Mincho" pitchFamily="49" charset="-128"/>
                </a:rPr>
                <a:t>Y</a:t>
              </a:r>
              <a:endParaRPr lang="ru-RU" altLang="ru-RU" sz="330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</p:grpSp>
      <p:sp>
        <p:nvSpPr>
          <p:cNvPr id="273412" name="Text Box 19"/>
          <p:cNvSpPr txBox="1">
            <a:spLocks noChangeArrowheads="1"/>
          </p:cNvSpPr>
          <p:nvPr/>
        </p:nvSpPr>
        <p:spPr bwMode="auto">
          <a:xfrm>
            <a:off x="3492500" y="5229225"/>
            <a:ext cx="23749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ru-RU" altLang="ru-RU" sz="1700">
                <a:solidFill>
                  <a:schemeClr val="tx2"/>
                </a:solidFill>
              </a:rPr>
              <a:t>Элемент из Х должен деньги элементу из </a:t>
            </a:r>
            <a:r>
              <a:rPr lang="en-US" altLang="ru-RU" sz="1700">
                <a:solidFill>
                  <a:schemeClr val="tx2"/>
                </a:solidFill>
              </a:rPr>
              <a:t>Y</a:t>
            </a:r>
            <a:endParaRPr lang="ru-RU" altLang="ru-RU" sz="1700">
              <a:solidFill>
                <a:schemeClr val="tx2"/>
              </a:solidFill>
            </a:endParaRPr>
          </a:p>
        </p:txBody>
      </p:sp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8101013" y="5876925"/>
            <a:ext cx="863600" cy="836613"/>
          </a:xfrm>
          <a:prstGeom prst="ellipse">
            <a:avLst/>
          </a:prstGeom>
          <a:solidFill>
            <a:srgbClr val="999966"/>
          </a:solidFill>
          <a:ln w="571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chemeClr val="folHlink"/>
                </a:solidFill>
                <a:latin typeface="Verdana" pitchFamily="34" charset="0"/>
              </a:rPr>
              <a:t>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b="1" smtClean="0">
                <a:solidFill>
                  <a:schemeClr val="hlink"/>
                </a:solidFill>
              </a:rPr>
              <a:t>Декартово произведение множеств</a:t>
            </a:r>
          </a:p>
        </p:txBody>
      </p:sp>
      <p:sp>
        <p:nvSpPr>
          <p:cNvPr id="2529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600" b="1" i="1" smtClean="0">
                <a:solidFill>
                  <a:schemeClr val="tx1"/>
                </a:solidFill>
              </a:rPr>
              <a:t>Декартовым</a:t>
            </a:r>
            <a:r>
              <a:rPr lang="ru-RU" sz="2600" i="1" smtClean="0"/>
              <a:t> (прямым) произведением множеств</a:t>
            </a:r>
            <a:r>
              <a:rPr lang="ru-RU" sz="2600" b="1" i="1" smtClean="0"/>
              <a:t>  </a:t>
            </a:r>
            <a:r>
              <a:rPr lang="ru-RU" sz="2600" i="1" smtClean="0"/>
              <a:t>А</a:t>
            </a:r>
            <a:r>
              <a:rPr lang="ru-RU" sz="2600" i="1" baseline="-25000" smtClean="0"/>
              <a:t>1</a:t>
            </a:r>
            <a:r>
              <a:rPr lang="ru-RU" sz="2600" i="1" smtClean="0"/>
              <a:t>,А</a:t>
            </a:r>
            <a:r>
              <a:rPr lang="ru-RU" sz="2600" i="1" baseline="-25000" smtClean="0"/>
              <a:t>2</a:t>
            </a:r>
            <a:r>
              <a:rPr lang="ru-RU" sz="2600" i="1" smtClean="0"/>
              <a:t>,А</a:t>
            </a:r>
            <a:r>
              <a:rPr lang="ru-RU" sz="2600" i="1" baseline="-25000" smtClean="0"/>
              <a:t>3</a:t>
            </a:r>
            <a:r>
              <a:rPr lang="ru-RU" sz="2600" i="1" smtClean="0"/>
              <a:t>,…А</a:t>
            </a:r>
            <a:r>
              <a:rPr lang="en-US" sz="2600" i="1" baseline="-25000" smtClean="0"/>
              <a:t>n</a:t>
            </a:r>
            <a:r>
              <a:rPr lang="ru-RU" sz="2600" smtClean="0"/>
              <a:t> называется множество упорядоченных наборов вида </a:t>
            </a:r>
            <a:endParaRPr lang="ru-RU" sz="2600" b="1" i="1" smtClean="0"/>
          </a:p>
          <a:p>
            <a:pPr eaLnBrk="1" hangingPunct="1"/>
            <a:endParaRPr lang="ru-RU" sz="2600" b="1" i="1" smtClean="0"/>
          </a:p>
          <a:p>
            <a:pPr eaLnBrk="1" hangingPunct="1"/>
            <a:endParaRPr lang="ru-RU" sz="2600" b="1" i="1" smtClean="0"/>
          </a:p>
          <a:p>
            <a:pPr eaLnBrk="1" hangingPunct="1">
              <a:buFont typeface="Wingdings" pitchFamily="2" charset="2"/>
              <a:buNone/>
            </a:pPr>
            <a:r>
              <a:rPr lang="ru-RU" sz="2600" b="1" i="1" smtClean="0">
                <a:solidFill>
                  <a:schemeClr val="tx1"/>
                </a:solidFill>
              </a:rPr>
              <a:t>Степенью</a:t>
            </a:r>
            <a:r>
              <a:rPr lang="ru-RU" sz="2600" b="1" i="1" smtClean="0"/>
              <a:t> </a:t>
            </a:r>
            <a:r>
              <a:rPr lang="ru-RU" sz="2600" smtClean="0"/>
              <a:t>декартова произведения называется число множеств </a:t>
            </a:r>
            <a:r>
              <a:rPr lang="ru-RU" sz="2600" b="1" i="1" smtClean="0"/>
              <a:t>n</a:t>
            </a:r>
            <a:r>
              <a:rPr lang="ru-RU" sz="2600" smtClean="0"/>
              <a:t>, входящих в это декартово произведение</a:t>
            </a:r>
            <a:r>
              <a:rPr lang="ru-RU" sz="2600" b="1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600" smtClean="0">
                <a:solidFill>
                  <a:schemeClr val="folHlink"/>
                </a:solidFill>
              </a:rPr>
              <a:t>(простой пример)</a:t>
            </a:r>
          </a:p>
          <a:p>
            <a:pPr eaLnBrk="1" hangingPunct="1"/>
            <a:endParaRPr lang="ru-RU" sz="2600" smtClean="0">
              <a:solidFill>
                <a:schemeClr val="folHlink"/>
              </a:solidFill>
            </a:endParaRPr>
          </a:p>
        </p:txBody>
      </p:sp>
      <p:sp>
        <p:nvSpPr>
          <p:cNvPr id="2529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52933" name="Object 5"/>
          <p:cNvGraphicFramePr>
            <a:graphicFrameLocks noChangeAspect="1"/>
          </p:cNvGraphicFramePr>
          <p:nvPr/>
        </p:nvGraphicFramePr>
        <p:xfrm>
          <a:off x="1331913" y="3500438"/>
          <a:ext cx="6335712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67" name="Формула" r:id="rId3" imgW="2654300" imgH="266700" progId="Equation.3">
                  <p:embed/>
                </p:oleObj>
              </mc:Choice>
              <mc:Fallback>
                <p:oleObj name="Формула" r:id="rId3" imgW="2654300" imgH="2667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500438"/>
                        <a:ext cx="6335712" cy="63658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Rectangle 2"/>
          <p:cNvSpPr>
            <a:spLocks noChangeArrowheads="1"/>
          </p:cNvSpPr>
          <p:nvPr/>
        </p:nvSpPr>
        <p:spPr bwMode="auto">
          <a:xfrm>
            <a:off x="1691680" y="548680"/>
            <a:ext cx="691356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i="1" dirty="0"/>
              <a:t>Например:</a:t>
            </a:r>
          </a:p>
          <a:p>
            <a:endParaRPr lang="ru-RU" sz="2800" i="1" dirty="0" smtClean="0"/>
          </a:p>
          <a:p>
            <a:endParaRPr lang="ru-RU" sz="2800" i="1" dirty="0"/>
          </a:p>
          <a:p>
            <a:endParaRPr lang="ru-RU" sz="2800" i="1" dirty="0" smtClean="0"/>
          </a:p>
          <a:p>
            <a:r>
              <a:rPr lang="ru-RU" sz="2800" i="1" dirty="0" smtClean="0"/>
              <a:t> </a:t>
            </a:r>
          </a:p>
          <a:p>
            <a:endParaRPr lang="ru-RU" sz="2800" i="1" dirty="0"/>
          </a:p>
          <a:p>
            <a:endParaRPr lang="ru-RU" sz="2800" i="1" dirty="0" smtClean="0"/>
          </a:p>
          <a:p>
            <a:endParaRPr lang="ru-RU" sz="2800" i="1" dirty="0"/>
          </a:p>
          <a:p>
            <a:pPr eaLnBrk="0" hangingPunct="0"/>
            <a:endParaRPr lang="ru-RU" sz="2800" i="1" dirty="0"/>
          </a:p>
        </p:txBody>
      </p:sp>
      <p:pic>
        <p:nvPicPr>
          <p:cNvPr id="275458" name="Picture 3" descr="ris6"/>
          <p:cNvPicPr>
            <a:picLocks noChangeAspect="1" noChangeArrowheads="1"/>
          </p:cNvPicPr>
          <p:nvPr/>
        </p:nvPicPr>
        <p:blipFill>
          <a:blip r:embed="rId2"/>
          <a:srcRect b="10396"/>
          <a:stretch>
            <a:fillRect/>
          </a:stretch>
        </p:blipFill>
        <p:spPr bwMode="auto">
          <a:xfrm>
            <a:off x="323528" y="1844824"/>
            <a:ext cx="237648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713690"/>
            <a:ext cx="5180012" cy="292962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3870159"/>
            <a:ext cx="29874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[a; b] </a:t>
            </a:r>
            <a:r>
              <a:rPr lang="ru-RU" i="1" dirty="0">
                <a:latin typeface="Symbol" pitchFamily="18" charset="2"/>
                <a:sym typeface="Symbol" pitchFamily="18" charset="2"/>
              </a:rPr>
              <a:t></a:t>
            </a:r>
            <a:r>
              <a:rPr lang="ru-RU" i="1" dirty="0"/>
              <a:t> [c; d]</a:t>
            </a:r>
          </a:p>
          <a:p>
            <a:pPr eaLnBrk="0" hangingPunct="0"/>
            <a:r>
              <a:rPr lang="ru-RU" i="1" dirty="0"/>
              <a:t>   R </a:t>
            </a:r>
            <a:r>
              <a:rPr lang="ru-RU" i="1" dirty="0">
                <a:latin typeface="Symbol" pitchFamily="18" charset="2"/>
                <a:sym typeface="Symbol" pitchFamily="18" charset="2"/>
              </a:rPr>
              <a:t></a:t>
            </a:r>
            <a:r>
              <a:rPr lang="ru-RU" i="1" dirty="0"/>
              <a:t> R= R</a:t>
            </a:r>
            <a:r>
              <a:rPr lang="ru-RU" i="1" baseline="30000" dirty="0"/>
              <a:t>2</a:t>
            </a:r>
            <a:r>
              <a:rPr lang="ru-RU" i="1" dirty="0"/>
              <a:t> — плоскость, </a:t>
            </a:r>
          </a:p>
          <a:p>
            <a:pPr eaLnBrk="0" hangingPunct="0"/>
            <a:r>
              <a:rPr lang="ru-RU" i="1" dirty="0"/>
              <a:t>где R–множество действительных точек на прямой. </a:t>
            </a:r>
          </a:p>
          <a:p>
            <a:pPr eaLnBrk="0" hangingPunct="0"/>
            <a:r>
              <a:rPr lang="ru-RU" i="1" dirty="0"/>
              <a:t>R </a:t>
            </a:r>
            <a:r>
              <a:rPr lang="ru-RU" i="1" dirty="0">
                <a:sym typeface="Symbol" pitchFamily="18" charset="2"/>
              </a:rPr>
              <a:t></a:t>
            </a:r>
            <a:r>
              <a:rPr lang="ru-RU" i="1" dirty="0"/>
              <a:t> R </a:t>
            </a:r>
            <a:r>
              <a:rPr lang="ru-RU" i="1" dirty="0">
                <a:sym typeface="Symbol" pitchFamily="18" charset="2"/>
              </a:rPr>
              <a:t></a:t>
            </a:r>
            <a:r>
              <a:rPr lang="ru-RU" i="1" dirty="0"/>
              <a:t> R= R</a:t>
            </a:r>
            <a:r>
              <a:rPr lang="ru-RU" i="1" baseline="30000" dirty="0"/>
              <a:t>3</a:t>
            </a:r>
            <a:r>
              <a:rPr lang="ru-RU" i="1" dirty="0"/>
              <a:t> — пространство </a:t>
            </a:r>
            <a:endParaRPr lang="ru-RU" i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136289" y="4005064"/>
            <a:ext cx="5616677" cy="2562021"/>
            <a:chOff x="3461016" y="3873118"/>
            <a:chExt cx="5616677" cy="2562021"/>
          </a:xfrm>
        </p:grpSpPr>
        <p:sp>
          <p:nvSpPr>
            <p:cNvPr id="6" name="Rectangle 3"/>
            <p:cNvSpPr txBox="1">
              <a:spLocks noChangeArrowheads="1"/>
            </p:cNvSpPr>
            <p:nvPr/>
          </p:nvSpPr>
          <p:spPr bwMode="auto">
            <a:xfrm>
              <a:off x="3461016" y="4196913"/>
              <a:ext cx="1583705" cy="2238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" pitchFamily="2" charset="2"/>
                <a:buChar char="¢"/>
                <a:defRPr sz="3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2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tx2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2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</a:defRPr>
              </a:lvl9pPr>
            </a:lstStyle>
            <a:p>
              <a:pPr algn="r" eaLnBrk="1" hangingPunct="1">
                <a:buFont typeface="Wingdings" pitchFamily="2" charset="2"/>
                <a:buNone/>
                <a:defRPr/>
              </a:pPr>
              <a:r>
                <a:rPr lang="ru-RU" sz="1800" kern="0" dirty="0" smtClean="0">
                  <a:cs typeface="Arial" charset="0"/>
                </a:rPr>
                <a:t>черный</a:t>
              </a:r>
            </a:p>
            <a:p>
              <a:pPr algn="r" eaLnBrk="1" hangingPunct="1">
                <a:buFont typeface="Wingdings" pitchFamily="2" charset="2"/>
                <a:buNone/>
                <a:defRPr/>
              </a:pPr>
              <a:endParaRPr lang="ru-RU" sz="1800" kern="0" dirty="0" smtClean="0">
                <a:cs typeface="Arial" charset="0"/>
              </a:endParaRPr>
            </a:p>
            <a:p>
              <a:pPr algn="r" eaLnBrk="1" hangingPunct="1">
                <a:buFont typeface="Wingdings" pitchFamily="2" charset="2"/>
                <a:buNone/>
                <a:defRPr/>
              </a:pPr>
              <a:r>
                <a:rPr lang="ru-RU" sz="1800" kern="0" dirty="0" smtClean="0">
                  <a:cs typeface="Arial" charset="0"/>
                </a:rPr>
                <a:t>белый</a:t>
              </a:r>
              <a:endParaRPr lang="ru-RU" sz="1800" kern="0" dirty="0" smtClean="0">
                <a:cs typeface="Arial" charset="0"/>
              </a:endParaRPr>
            </a:p>
          </p:txBody>
        </p:sp>
        <p:sp>
          <p:nvSpPr>
            <p:cNvPr id="7" name="Rectangle 50"/>
            <p:cNvSpPr>
              <a:spLocks noChangeArrowheads="1"/>
            </p:cNvSpPr>
            <p:nvPr/>
          </p:nvSpPr>
          <p:spPr bwMode="auto">
            <a:xfrm>
              <a:off x="6084168" y="3915078"/>
              <a:ext cx="1583705" cy="1817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  <a:defRPr/>
              </a:pPr>
              <a:r>
                <a:rPr lang="ru-RU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сыр</a:t>
              </a:r>
            </a:p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  <a:defRPr/>
              </a:pPr>
              <a:endParaRPr lang="ru-RU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  <a:defRPr/>
              </a:pPr>
              <a:r>
                <a:rPr lang="ru-RU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колбаса</a:t>
              </a:r>
            </a:p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  <a:defRPr/>
              </a:pPr>
              <a:endParaRPr lang="ru-RU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  <a:defRPr/>
              </a:pPr>
              <a:r>
                <a:rPr lang="ru-RU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сало</a:t>
              </a:r>
            </a:p>
          </p:txBody>
        </p:sp>
        <p:grpSp>
          <p:nvGrpSpPr>
            <p:cNvPr id="8" name="Группа 1"/>
            <p:cNvGrpSpPr>
              <a:grpSpLocks/>
            </p:cNvGrpSpPr>
            <p:nvPr/>
          </p:nvGrpSpPr>
          <p:grpSpPr bwMode="auto">
            <a:xfrm>
              <a:off x="5086594" y="4131208"/>
              <a:ext cx="1003118" cy="1386024"/>
              <a:chOff x="3492500" y="2998788"/>
              <a:chExt cx="1511301" cy="2735262"/>
            </a:xfrm>
          </p:grpSpPr>
          <p:sp>
            <p:nvSpPr>
              <p:cNvPr id="9" name="Line 51"/>
              <p:cNvSpPr>
                <a:spLocks noChangeShapeType="1"/>
              </p:cNvSpPr>
              <p:nvPr/>
            </p:nvSpPr>
            <p:spPr bwMode="auto">
              <a:xfrm flipV="1">
                <a:off x="3492500" y="2998788"/>
                <a:ext cx="1439863" cy="360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050"/>
              </a:p>
            </p:txBody>
          </p:sp>
          <p:sp>
            <p:nvSpPr>
              <p:cNvPr id="10" name="Line 52"/>
              <p:cNvSpPr>
                <a:spLocks noChangeShapeType="1"/>
              </p:cNvSpPr>
              <p:nvPr/>
            </p:nvSpPr>
            <p:spPr bwMode="auto">
              <a:xfrm>
                <a:off x="3563938" y="3430588"/>
                <a:ext cx="1439863" cy="936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050"/>
              </a:p>
            </p:txBody>
          </p:sp>
          <p:sp>
            <p:nvSpPr>
              <p:cNvPr id="11" name="Line 53"/>
              <p:cNvSpPr>
                <a:spLocks noChangeShapeType="1"/>
              </p:cNvSpPr>
              <p:nvPr/>
            </p:nvSpPr>
            <p:spPr bwMode="auto">
              <a:xfrm>
                <a:off x="3563938" y="3575050"/>
                <a:ext cx="1439863" cy="20875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050"/>
              </a:p>
            </p:txBody>
          </p:sp>
          <p:sp>
            <p:nvSpPr>
              <p:cNvPr id="12" name="Line 54"/>
              <p:cNvSpPr>
                <a:spLocks noChangeShapeType="1"/>
              </p:cNvSpPr>
              <p:nvPr/>
            </p:nvSpPr>
            <p:spPr bwMode="auto">
              <a:xfrm flipV="1">
                <a:off x="3492500" y="3143250"/>
                <a:ext cx="1511300" cy="15827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050"/>
              </a:p>
            </p:txBody>
          </p:sp>
          <p:sp>
            <p:nvSpPr>
              <p:cNvPr id="13" name="Line 55"/>
              <p:cNvSpPr>
                <a:spLocks noChangeShapeType="1"/>
              </p:cNvSpPr>
              <p:nvPr/>
            </p:nvSpPr>
            <p:spPr bwMode="auto">
              <a:xfrm flipV="1">
                <a:off x="3492500" y="4438650"/>
                <a:ext cx="1511300" cy="360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050"/>
              </a:p>
            </p:txBody>
          </p:sp>
          <p:sp>
            <p:nvSpPr>
              <p:cNvPr id="14" name="Line 56"/>
              <p:cNvSpPr>
                <a:spLocks noChangeShapeType="1"/>
              </p:cNvSpPr>
              <p:nvPr/>
            </p:nvSpPr>
            <p:spPr bwMode="auto">
              <a:xfrm>
                <a:off x="3492500" y="4943475"/>
                <a:ext cx="1511300" cy="7905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050"/>
              </a:p>
            </p:txBody>
          </p:sp>
        </p:grpSp>
        <p:pic>
          <p:nvPicPr>
            <p:cNvPr id="15" name="Picture 13" descr="https://img5.goodfon.ru/wallpaper/nbig/5/4d/narezka-khleb-kolbasa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98" r="15044"/>
            <a:stretch>
              <a:fillRect/>
            </a:stretch>
          </p:blipFill>
          <p:spPr bwMode="auto">
            <a:xfrm>
              <a:off x="7162613" y="3873118"/>
              <a:ext cx="1915080" cy="224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2249488"/>
            <a:ext cx="7991475" cy="3843337"/>
          </a:xfrm>
        </p:spPr>
        <p:txBody>
          <a:bodyPr/>
          <a:lstStyle/>
          <a:p>
            <a:pPr marL="92075" indent="261938" eaLnBrk="1" hangingPunct="1">
              <a:lnSpc>
                <a:spcPct val="120000"/>
              </a:lnSpc>
              <a:spcBef>
                <a:spcPct val="30000"/>
              </a:spcBef>
            </a:pPr>
            <a:r>
              <a:rPr lang="ru-RU" sz="1900" smtClean="0"/>
              <a:t>Для </a:t>
            </a:r>
            <a:r>
              <a:rPr lang="ru-RU" sz="1900" i="1" smtClean="0">
                <a:solidFill>
                  <a:schemeClr val="hlink"/>
                </a:solidFill>
              </a:rPr>
              <a:t>конечного</a:t>
            </a:r>
            <a:r>
              <a:rPr lang="ru-RU" sz="1900" smtClean="0"/>
              <a:t> множества мощность — это просто число элементов. </a:t>
            </a:r>
          </a:p>
          <a:p>
            <a:pPr marL="92075" indent="261938" eaLnBrk="1" hangingPunct="1">
              <a:lnSpc>
                <a:spcPct val="120000"/>
              </a:lnSpc>
              <a:spcBef>
                <a:spcPct val="30000"/>
              </a:spcBef>
            </a:pPr>
            <a:r>
              <a:rPr lang="ru-RU" sz="1900" smtClean="0"/>
              <a:t>Множество, эквивалентное множеству натуральных чисел </a:t>
            </a:r>
            <a:r>
              <a:rPr lang="en-US" sz="1900" i="1" smtClean="0"/>
              <a:t>N</a:t>
            </a:r>
            <a:r>
              <a:rPr lang="ru-RU" sz="1900" smtClean="0"/>
              <a:t>, называется </a:t>
            </a:r>
            <a:r>
              <a:rPr lang="ru-RU" sz="1900" i="1" smtClean="0">
                <a:solidFill>
                  <a:schemeClr val="hlink"/>
                </a:solidFill>
              </a:rPr>
              <a:t>счетным</a:t>
            </a:r>
            <a:r>
              <a:rPr lang="ru-RU" sz="1900" smtClean="0"/>
              <a:t>. Множество </a:t>
            </a:r>
            <a:r>
              <a:rPr lang="ru-RU" sz="1900" i="1" smtClean="0"/>
              <a:t>несчетно</a:t>
            </a:r>
            <a:r>
              <a:rPr lang="ru-RU" sz="1900" smtClean="0"/>
              <a:t>, если его мощность больше, чем счетна.</a:t>
            </a:r>
          </a:p>
          <a:p>
            <a:pPr marL="92075" indent="261938" eaLnBrk="1" hangingPunct="1">
              <a:lnSpc>
                <a:spcPct val="120000"/>
              </a:lnSpc>
              <a:spcBef>
                <a:spcPct val="30000"/>
              </a:spcBef>
            </a:pPr>
            <a:r>
              <a:rPr lang="ru-RU" sz="1900" smtClean="0"/>
              <a:t>Множество имеет мощность</a:t>
            </a:r>
            <a:r>
              <a:rPr lang="ru-RU" sz="1900" i="1" smtClean="0"/>
              <a:t> </a:t>
            </a:r>
            <a:r>
              <a:rPr lang="ru-RU" sz="1900" i="1" smtClean="0">
                <a:solidFill>
                  <a:schemeClr val="hlink"/>
                </a:solidFill>
              </a:rPr>
              <a:t>континуума</a:t>
            </a:r>
            <a:r>
              <a:rPr lang="ru-RU" sz="1900" smtClean="0"/>
              <a:t>, если оно эквивалентно множеству всех вещественных чисел отрезка. </a:t>
            </a:r>
          </a:p>
          <a:p>
            <a:pPr marL="92075" indent="261938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ru-RU" sz="1900" smtClean="0"/>
              <a:t>Например, натуральные, целые, рациональные и алгебраические числа — счетные множества, тогда как трансцендентные, иррациональные, действительные и комплексные числа имеют мощность континуума.</a:t>
            </a:r>
          </a:p>
        </p:txBody>
      </p:sp>
      <p:sp>
        <p:nvSpPr>
          <p:cNvPr id="280578" name="Rectangle 3"/>
          <p:cNvSpPr>
            <a:spLocks noChangeArrowheads="1"/>
          </p:cNvSpPr>
          <p:nvPr/>
        </p:nvSpPr>
        <p:spPr bwMode="auto">
          <a:xfrm>
            <a:off x="1476375" y="1125538"/>
            <a:ext cx="714851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</a:pPr>
            <a:r>
              <a:rPr lang="ru-RU" sz="2100">
                <a:solidFill>
                  <a:schemeClr val="tx2"/>
                </a:solidFill>
              </a:rPr>
              <a:t>Ценность понятия мощности множества определяется существованием </a:t>
            </a:r>
            <a:r>
              <a:rPr lang="ru-RU" sz="2100" i="1">
                <a:solidFill>
                  <a:schemeClr val="tx2"/>
                </a:solidFill>
              </a:rPr>
              <a:t>неравномощных бесконечных множеств</a:t>
            </a:r>
            <a:r>
              <a:rPr lang="ru-RU" sz="210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280579" name="Rectangle 4"/>
          <p:cNvSpPr>
            <a:spLocks noGrp="1" noChangeArrowheads="1"/>
          </p:cNvSpPr>
          <p:nvPr>
            <p:ph type="title"/>
          </p:nvPr>
        </p:nvSpPr>
        <p:spPr>
          <a:xfrm>
            <a:off x="1403350" y="0"/>
            <a:ext cx="7294563" cy="9810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Мощность множеств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660" y="3930976"/>
            <a:ext cx="3886080" cy="2590720"/>
          </a:xfrm>
          <a:prstGeom prst="rect">
            <a:avLst/>
          </a:prstGeom>
        </p:spPr>
      </p:pic>
      <p:sp>
        <p:nvSpPr>
          <p:cNvPr id="2816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91680" y="188640"/>
            <a:ext cx="7077670" cy="512313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z="2100" b="1" dirty="0" smtClean="0"/>
              <a:t>Множество называется </a:t>
            </a:r>
            <a:r>
              <a:rPr lang="ru-RU" sz="2100" b="1" i="1" dirty="0" smtClean="0">
                <a:solidFill>
                  <a:schemeClr val="hlink"/>
                </a:solidFill>
              </a:rPr>
              <a:t>бесконечным</a:t>
            </a:r>
            <a:r>
              <a:rPr lang="ru-RU" sz="2100" b="1" dirty="0" smtClean="0"/>
              <a:t>, если оно равномощно себе плюс еще один элемент. 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z="2100" b="1" i="1" dirty="0" smtClean="0"/>
              <a:t>или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z="2100" b="1" dirty="0" smtClean="0"/>
              <a:t>Любое бесконечное множество эквивалентно некоему своему собственному подмножеству. </a:t>
            </a:r>
            <a:endParaRPr lang="en-US" sz="2100" b="1" dirty="0" smtClean="0"/>
          </a:p>
          <a:p>
            <a:pPr algn="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z="2100" dirty="0" smtClean="0"/>
              <a:t>Например, натуральные числа  эквивалентны квадратам натуральных чисел: </a:t>
            </a:r>
            <a:r>
              <a:rPr lang="ru-RU" sz="2100" i="1" dirty="0" smtClean="0"/>
              <a:t>x</a:t>
            </a:r>
            <a:r>
              <a:rPr lang="ru-RU" sz="2100" dirty="0" smtClean="0"/>
              <a:t> </a:t>
            </a:r>
            <a:r>
              <a:rPr lang="ru-RU" sz="2100" dirty="0" smtClean="0">
                <a:cs typeface="Arial" charset="0"/>
              </a:rPr>
              <a:t>↔ </a:t>
            </a:r>
            <a:r>
              <a:rPr lang="ru-RU" sz="2100" i="1" dirty="0" smtClean="0"/>
              <a:t>x</a:t>
            </a:r>
            <a:r>
              <a:rPr lang="ru-RU" sz="2100" baseline="30000" dirty="0" smtClean="0"/>
              <a:t>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829372"/>
            <a:ext cx="4536504" cy="27939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5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0"/>
            <a:ext cx="7221538" cy="1128713"/>
          </a:xfrm>
        </p:spPr>
        <p:txBody>
          <a:bodyPr/>
          <a:lstStyle/>
          <a:p>
            <a:pPr eaLnBrk="1" hangingPunct="1"/>
            <a:r>
              <a:rPr lang="ru-RU" sz="3800" b="1" smtClean="0">
                <a:solidFill>
                  <a:schemeClr val="hlink"/>
                </a:solidFill>
              </a:rPr>
              <a:t>Сравнение множеств</a:t>
            </a:r>
          </a:p>
        </p:txBody>
      </p:sp>
      <p:sp>
        <p:nvSpPr>
          <p:cNvPr id="282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00213"/>
            <a:ext cx="8085138" cy="4824412"/>
          </a:xfrm>
        </p:spPr>
        <p:txBody>
          <a:bodyPr/>
          <a:lstStyle/>
          <a:p>
            <a:pPr eaLnBrk="1" hangingPunct="1"/>
            <a:r>
              <a:rPr lang="ru-RU" sz="2100" smtClean="0"/>
              <a:t>Если каждый элемент множества </a:t>
            </a:r>
            <a:r>
              <a:rPr lang="ru-RU" sz="2100" i="1" smtClean="0"/>
              <a:t>В</a:t>
            </a:r>
            <a:r>
              <a:rPr lang="ru-RU" sz="2100" smtClean="0"/>
              <a:t> оказывается поставленным в соответствие одному и только одному элементу множества </a:t>
            </a:r>
            <a:r>
              <a:rPr lang="ru-RU" sz="2100" i="1" smtClean="0"/>
              <a:t>А</a:t>
            </a:r>
            <a:r>
              <a:rPr lang="ru-RU" sz="2100" smtClean="0"/>
              <a:t>, то говорят, что между множествами </a:t>
            </a:r>
            <a:r>
              <a:rPr lang="ru-RU" sz="2100" i="1" smtClean="0"/>
              <a:t>А</a:t>
            </a:r>
            <a:r>
              <a:rPr lang="ru-RU" sz="2100" smtClean="0"/>
              <a:t> и </a:t>
            </a:r>
            <a:r>
              <a:rPr lang="ru-RU" sz="2100" i="1" smtClean="0"/>
              <a:t>В</a:t>
            </a:r>
            <a:r>
              <a:rPr lang="ru-RU" sz="2100" smtClean="0"/>
              <a:t> установлено взаимно однозначное, или одно-однозначное, соответствие [сокращённо: (1—1)-соответствие - биекция].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600" smtClean="0"/>
              <a:t>В обобщение этого факта определяют количественную эквивалентность, или </a:t>
            </a:r>
            <a:r>
              <a:rPr lang="ru-RU" sz="2600" b="1" i="1" smtClean="0"/>
              <a:t>равномощность</a:t>
            </a:r>
            <a:r>
              <a:rPr lang="ru-RU" sz="2600" smtClean="0"/>
              <a:t>, двух </a:t>
            </a:r>
            <a:r>
              <a:rPr lang="ru-RU" sz="2600" smtClean="0">
                <a:solidFill>
                  <a:schemeClr val="hlink"/>
                </a:solidFill>
              </a:rPr>
              <a:t>бесконечных</a:t>
            </a:r>
            <a:r>
              <a:rPr lang="ru-RU" sz="2600" smtClean="0"/>
              <a:t> множеств как </a:t>
            </a:r>
            <a:r>
              <a:rPr lang="ru-RU" sz="2600" smtClean="0">
                <a:solidFill>
                  <a:schemeClr val="hlink"/>
                </a:solidFill>
              </a:rPr>
              <a:t>возможность установить между ними (1—1)-соответствие</a:t>
            </a:r>
            <a:r>
              <a:rPr lang="ru-RU" sz="260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z="2900" smtClean="0">
              <a:solidFill>
                <a:schemeClr val="tx1"/>
              </a:solidFill>
            </a:endParaRPr>
          </a:p>
        </p:txBody>
      </p:sp>
      <p:sp>
        <p:nvSpPr>
          <p:cNvPr id="283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200" u="sng" dirty="0" smtClean="0"/>
              <a:t>Пример</a:t>
            </a:r>
            <a:r>
              <a:rPr lang="ru-RU" sz="2200" dirty="0" smtClean="0"/>
              <a:t>. Доказать, что два интервала </a:t>
            </a:r>
            <a:r>
              <a:rPr lang="ru-RU" sz="2200" i="1" dirty="0" smtClean="0"/>
              <a:t>(1,9)</a:t>
            </a:r>
            <a:r>
              <a:rPr lang="ru-RU" sz="2200" dirty="0" smtClean="0"/>
              <a:t> и </a:t>
            </a:r>
            <a:r>
              <a:rPr lang="ru-RU" sz="2200" i="1" dirty="0" smtClean="0"/>
              <a:t>(0,4)</a:t>
            </a:r>
            <a:r>
              <a:rPr lang="ru-RU" sz="2200" dirty="0" smtClean="0"/>
              <a:t> на прямой равномощны.</a:t>
            </a:r>
          </a:p>
          <a:p>
            <a:pPr eaLnBrk="1" hangingPunct="1"/>
            <a:r>
              <a:rPr lang="ru-RU" sz="2200" dirty="0" smtClean="0"/>
              <a:t>Решение: Обозначим элементы первого интервала за </a:t>
            </a:r>
            <a:r>
              <a:rPr lang="en-US" sz="2200" i="1" dirty="0" smtClean="0"/>
              <a:t>x</a:t>
            </a:r>
            <a:r>
              <a:rPr lang="ru-RU" sz="2200" dirty="0" smtClean="0"/>
              <a:t>, второго – за </a:t>
            </a:r>
            <a:r>
              <a:rPr lang="en-US" sz="2200" i="1" dirty="0" smtClean="0"/>
              <a:t>y</a:t>
            </a:r>
            <a:r>
              <a:rPr lang="ru-RU" sz="2200" i="1" dirty="0" smtClean="0"/>
              <a:t>, </a:t>
            </a:r>
            <a:r>
              <a:rPr lang="ru-RU" sz="2200" dirty="0" smtClean="0"/>
              <a:t>тогда имеется 1-1 – соответствие между 1-м и 2-м интервалами следующего вида: </a:t>
            </a:r>
            <a:r>
              <a:rPr lang="en-US" sz="2200" i="1" dirty="0" smtClean="0"/>
              <a:t>y</a:t>
            </a:r>
            <a:r>
              <a:rPr lang="ru-RU" sz="2200" i="1" dirty="0" smtClean="0">
                <a:sym typeface="Symbol" pitchFamily="18" charset="2"/>
              </a:rPr>
              <a:t></a:t>
            </a:r>
            <a:r>
              <a:rPr lang="ru-RU" sz="2200" i="1" dirty="0" smtClean="0"/>
              <a:t>(</a:t>
            </a:r>
            <a:r>
              <a:rPr lang="en-US" sz="2200" i="1" dirty="0" smtClean="0"/>
              <a:t>x</a:t>
            </a:r>
            <a:r>
              <a:rPr lang="ru-RU" sz="2200" i="1" dirty="0" smtClean="0"/>
              <a:t>-1)/2,</a:t>
            </a:r>
            <a:r>
              <a:rPr lang="ru-RU" sz="2200" dirty="0" smtClean="0"/>
              <a:t> что и доказывает равномощность данных интервалов.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522" y="4869160"/>
            <a:ext cx="6477000" cy="16192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35207"/>
            <a:ext cx="7010400" cy="1527175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chemeClr val="hlink"/>
                </a:solidFill>
              </a:rPr>
              <a:t>Алгебра логики</a:t>
            </a:r>
          </a:p>
        </p:txBody>
      </p:sp>
      <p:pic>
        <p:nvPicPr>
          <p:cNvPr id="272386" name="Picture 2" descr="https://phonoteka.org/uploads/posts/2021-05/1620135516_16-phonoteka_org-p-logika-fon-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4581128"/>
            <a:ext cx="5630499" cy="212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690594"/>
            <a:ext cx="8352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— Ты не солжешь! Скажи мне, бревно, где сейчас </a:t>
            </a:r>
            <a:r>
              <a:rPr lang="ru-RU" dirty="0" err="1"/>
              <a:t>Шрек</a:t>
            </a:r>
            <a:r>
              <a:rPr lang="ru-RU" dirty="0"/>
              <a:t>?</a:t>
            </a:r>
            <a:br>
              <a:rPr lang="ru-RU" dirty="0"/>
            </a:br>
            <a:r>
              <a:rPr lang="ru-RU" dirty="0"/>
              <a:t>— Ну, </a:t>
            </a:r>
            <a:r>
              <a:rPr lang="ru-RU" dirty="0" err="1"/>
              <a:t>эээ</a:t>
            </a:r>
            <a:r>
              <a:rPr lang="ru-RU" dirty="0"/>
              <a:t>, не знаю где его нет…</a:t>
            </a:r>
            <a:br>
              <a:rPr lang="ru-RU" dirty="0"/>
            </a:br>
            <a:r>
              <a:rPr lang="ru-RU" dirty="0"/>
              <a:t>— Хочешь мне сказать, что не знаешь где </a:t>
            </a:r>
            <a:r>
              <a:rPr lang="ru-RU" dirty="0" err="1"/>
              <a:t>Шрек</a:t>
            </a:r>
            <a:r>
              <a:rPr lang="ru-RU" dirty="0"/>
              <a:t>?</a:t>
            </a:r>
            <a:br>
              <a:rPr lang="ru-RU" dirty="0"/>
            </a:br>
            <a:r>
              <a:rPr lang="ru-RU" dirty="0"/>
              <a:t>— Ну, было бы резонно полагать, что это предположение более или менее лишено оснований.</a:t>
            </a:r>
            <a:br>
              <a:rPr lang="ru-RU" dirty="0"/>
            </a:br>
            <a:r>
              <a:rPr lang="ru-RU" dirty="0"/>
              <a:t>— Так ты знаешь, где он?</a:t>
            </a:r>
            <a:br>
              <a:rPr lang="ru-RU" dirty="0"/>
            </a:br>
            <a:r>
              <a:rPr lang="ru-RU" dirty="0"/>
              <a:t>— Напротив, я хочу подчеркнуть, что не отвергаю возможности относительно и в силу обстоятельств неосведомленности в том, где он, с учетом всех факторов, мог бы быть. В прочем, возможно, его там и нет. Даже если он не там, где его нет, это лишь предположение…</a:t>
            </a:r>
          </a:p>
        </p:txBody>
      </p:sp>
      <p:pic>
        <p:nvPicPr>
          <p:cNvPr id="270338" name="Picture 2" descr="https://www.vestnik.az/storage/2018/11/12/pinokio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7"/>
          <a:stretch/>
        </p:blipFill>
        <p:spPr bwMode="auto">
          <a:xfrm>
            <a:off x="6612620" y="764704"/>
            <a:ext cx="2136156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256424" y="3139340"/>
            <a:ext cx="4276725" cy="1524000"/>
          </a:xfrm>
          <a:prstGeom prst="rect">
            <a:avLst/>
          </a:prstGeom>
        </p:spPr>
      </p:pic>
      <p:sp>
        <p:nvSpPr>
          <p:cNvPr id="2856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333375"/>
            <a:ext cx="7956550" cy="5686425"/>
          </a:xfrm>
        </p:spPr>
        <p:txBody>
          <a:bodyPr/>
          <a:lstStyle/>
          <a:p>
            <a:pPr indent="11113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sz="2500" b="1" smtClean="0"/>
              <a:t>Суть </a:t>
            </a:r>
            <a:r>
              <a:rPr lang="ru-RU" sz="2500" b="1" i="1" smtClean="0">
                <a:solidFill>
                  <a:schemeClr val="tx1"/>
                </a:solidFill>
              </a:rPr>
              <a:t>логических рассуждений</a:t>
            </a:r>
            <a:r>
              <a:rPr lang="ru-RU" sz="2500" b="1" smtClean="0"/>
              <a:t> представляет собой цепочку утверждений, каждое из которых либо является </a:t>
            </a:r>
            <a:r>
              <a:rPr lang="ru-RU" sz="2500" b="1" i="1" smtClean="0"/>
              <a:t>исходной посылкой</a:t>
            </a:r>
            <a:r>
              <a:rPr lang="ru-RU" sz="2500" b="1" smtClean="0"/>
              <a:t> (</a:t>
            </a:r>
            <a:r>
              <a:rPr lang="ru-RU" sz="2500" b="1" i="1" smtClean="0"/>
              <a:t>постулатом</a:t>
            </a:r>
            <a:r>
              <a:rPr lang="ru-RU" sz="2500" b="1" smtClean="0"/>
              <a:t>, </a:t>
            </a:r>
            <a:r>
              <a:rPr lang="ru-RU" sz="2500" b="1" i="1" smtClean="0"/>
              <a:t>аксиомой</a:t>
            </a:r>
            <a:r>
              <a:rPr lang="ru-RU" sz="2500" b="1" smtClean="0"/>
              <a:t>, </a:t>
            </a:r>
            <a:r>
              <a:rPr lang="ru-RU" sz="2500" b="1" i="1" smtClean="0"/>
              <a:t>гипотезой</a:t>
            </a:r>
            <a:r>
              <a:rPr lang="ru-RU" sz="2500" b="1" smtClean="0"/>
              <a:t>), либо получается из предыдущих утверждений с помощью определённых правил - </a:t>
            </a:r>
            <a:r>
              <a:rPr lang="ru-RU" sz="2500" b="1" u="sng" smtClean="0"/>
              <a:t>правил логического вывода</a:t>
            </a:r>
            <a:r>
              <a:rPr lang="ru-RU" sz="2500" b="1" smtClean="0"/>
              <a:t>: </a:t>
            </a:r>
          </a:p>
          <a:p>
            <a:pPr indent="11113" eaLnBrk="1" hangingPunct="1">
              <a:lnSpc>
                <a:spcPct val="120000"/>
              </a:lnSpc>
              <a:buFont typeface="Wingdings" pitchFamily="2" charset="2"/>
              <a:buNone/>
            </a:pPr>
            <a:endParaRPr lang="ru-RU" sz="2500" b="1" smtClean="0"/>
          </a:p>
          <a:p>
            <a:pPr indent="11113" eaLnBrk="1" hangingPunct="1">
              <a:lnSpc>
                <a:spcPct val="120000"/>
              </a:lnSpc>
              <a:buFont typeface="Wingdings" pitchFamily="2" charset="2"/>
              <a:buNone/>
            </a:pPr>
            <a:endParaRPr lang="ru-RU" sz="2500" b="1" smtClean="0"/>
          </a:p>
          <a:p>
            <a:pPr indent="111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smtClean="0"/>
              <a:t>Какими же правилами</a:t>
            </a:r>
            <a:r>
              <a:rPr lang="ru-RU" sz="2400" b="1" i="1" smtClean="0"/>
              <a:t> вывода</a:t>
            </a:r>
            <a:r>
              <a:rPr lang="ru-RU" sz="2400" b="1" smtClean="0"/>
              <a:t> пользуются люди в логически правильных рассуждениях? Сформулируем лишь некоторые наиболее простые из них, которыми мы пользуемся постоянно и зачастую неосознанно.</a:t>
            </a:r>
          </a:p>
        </p:txBody>
      </p:sp>
      <p:grpSp>
        <p:nvGrpSpPr>
          <p:cNvPr id="285698" name="Group 10"/>
          <p:cNvGrpSpPr>
            <a:grpSpLocks/>
          </p:cNvGrpSpPr>
          <p:nvPr/>
        </p:nvGrpSpPr>
        <p:grpSpPr bwMode="auto">
          <a:xfrm>
            <a:off x="1692275" y="3854450"/>
            <a:ext cx="6481763" cy="727075"/>
            <a:chOff x="1202" y="2251"/>
            <a:chExt cx="4083" cy="458"/>
          </a:xfrm>
        </p:grpSpPr>
        <p:sp>
          <p:nvSpPr>
            <p:cNvPr id="285699" name="Text Box 5"/>
            <p:cNvSpPr txBox="1">
              <a:spLocks noChangeArrowheads="1"/>
            </p:cNvSpPr>
            <p:nvPr/>
          </p:nvSpPr>
          <p:spPr bwMode="auto">
            <a:xfrm>
              <a:off x="4105" y="2251"/>
              <a:ext cx="1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/>
                <a:t>вывод</a:t>
              </a:r>
            </a:p>
          </p:txBody>
        </p:sp>
        <p:sp>
          <p:nvSpPr>
            <p:cNvPr id="285700" name="Text Box 6"/>
            <p:cNvSpPr txBox="1">
              <a:spLocks noChangeArrowheads="1"/>
            </p:cNvSpPr>
            <p:nvPr/>
          </p:nvSpPr>
          <p:spPr bwMode="auto">
            <a:xfrm>
              <a:off x="1202" y="2251"/>
              <a:ext cx="19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исходная посылка</a:t>
              </a:r>
            </a:p>
          </p:txBody>
        </p:sp>
        <p:sp>
          <p:nvSpPr>
            <p:cNvPr id="285701" name="Text Box 7"/>
            <p:cNvSpPr txBox="1">
              <a:spLocks noChangeArrowheads="1"/>
            </p:cNvSpPr>
            <p:nvPr/>
          </p:nvSpPr>
          <p:spPr bwMode="auto">
            <a:xfrm>
              <a:off x="3016" y="2478"/>
              <a:ext cx="12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правила логики</a:t>
              </a:r>
            </a:p>
          </p:txBody>
        </p:sp>
        <p:sp>
          <p:nvSpPr>
            <p:cNvPr id="285702" name="Line 8"/>
            <p:cNvSpPr>
              <a:spLocks noChangeShapeType="1"/>
            </p:cNvSpPr>
            <p:nvPr/>
          </p:nvSpPr>
          <p:spPr bwMode="auto">
            <a:xfrm>
              <a:off x="3107" y="2432"/>
              <a:ext cx="104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19672" y="836712"/>
            <a:ext cx="7010400" cy="502196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План лекции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331640" y="1916832"/>
            <a:ext cx="6840760" cy="4114800"/>
          </a:xfrm>
        </p:spPr>
        <p:txBody>
          <a:bodyPr/>
          <a:lstStyle/>
          <a:p>
            <a:pPr eaLnBrk="1" hangingPunct="1"/>
            <a:r>
              <a:rPr lang="ru-RU" altLang="ru-RU" sz="2400" dirty="0" smtClean="0"/>
              <a:t>Теория множеств Понятие множества. Мощность множества. Алгебраические операции над множествами. </a:t>
            </a:r>
          </a:p>
          <a:p>
            <a:pPr eaLnBrk="1" hangingPunct="1"/>
            <a:r>
              <a:rPr lang="ru-RU" altLang="ru-RU" sz="2400" dirty="0" smtClean="0"/>
              <a:t>Нечёткие множества. Характеристическая функция. </a:t>
            </a:r>
          </a:p>
          <a:p>
            <a:pPr eaLnBrk="1" hangingPunct="1"/>
            <a:r>
              <a:rPr lang="ru-RU" altLang="ru-RU" sz="2400" dirty="0" smtClean="0"/>
              <a:t>Алгебра высказываний.</a:t>
            </a:r>
          </a:p>
          <a:p>
            <a:pPr eaLnBrk="1" hangingPunct="1"/>
            <a:r>
              <a:rPr lang="ru-RU" altLang="ru-RU" sz="2400" dirty="0" smtClean="0"/>
              <a:t>Логические операции.</a:t>
            </a:r>
          </a:p>
          <a:p>
            <a:pPr eaLnBrk="1" hangingPunct="1"/>
            <a:r>
              <a:rPr lang="ru-RU" altLang="ru-RU" sz="2400" dirty="0" smtClean="0"/>
              <a:t>Формулы логики высказывания, законы логики.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260350"/>
            <a:ext cx="7632700" cy="6597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</a:rPr>
              <a:t>Правило </a:t>
            </a:r>
            <a:r>
              <a:rPr lang="ru-RU" sz="2100" b="1" i="1" dirty="0" smtClean="0">
                <a:solidFill>
                  <a:schemeClr val="accent2">
                    <a:lumMod val="75000"/>
                  </a:schemeClr>
                </a:solidFill>
              </a:rPr>
              <a:t>индукции</a:t>
            </a: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</a:rPr>
              <a:t> - переход от частного к общему. </a:t>
            </a:r>
          </a:p>
          <a:p>
            <a:pPr eaLnBrk="1" hangingPunct="1">
              <a:lnSpc>
                <a:spcPct val="90000"/>
              </a:lnSpc>
            </a:pP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</a:rPr>
              <a:t>Правило </a:t>
            </a:r>
            <a:r>
              <a:rPr lang="ru-RU" sz="2100" b="1" i="1" dirty="0" smtClean="0">
                <a:solidFill>
                  <a:schemeClr val="accent2">
                    <a:lumMod val="75000"/>
                  </a:schemeClr>
                </a:solidFill>
              </a:rPr>
              <a:t>дедукции</a:t>
            </a: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</a:rPr>
              <a:t> - переход от общего к частному. </a:t>
            </a:r>
          </a:p>
          <a:p>
            <a:pPr eaLnBrk="1" hangingPunct="1">
              <a:lnSpc>
                <a:spcPct val="90000"/>
              </a:lnSpc>
            </a:pP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</a:rPr>
              <a:t>Правило </a:t>
            </a:r>
            <a:r>
              <a:rPr lang="ru-RU" sz="2100" b="1" i="1" dirty="0" smtClean="0">
                <a:solidFill>
                  <a:schemeClr val="accent2">
                    <a:lumMod val="75000"/>
                  </a:schemeClr>
                </a:solidFill>
              </a:rPr>
              <a:t>отделения</a:t>
            </a: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ru-RU" sz="2100" b="1" dirty="0" err="1" smtClean="0">
                <a:solidFill>
                  <a:schemeClr val="accent2">
                    <a:lumMod val="75000"/>
                  </a:schemeClr>
                </a:solidFill>
              </a:rPr>
              <a:t>modus</a:t>
            </a: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100" b="1" dirty="0" err="1" smtClean="0">
                <a:solidFill>
                  <a:schemeClr val="accent2">
                    <a:lumMod val="75000"/>
                  </a:schemeClr>
                </a:solidFill>
              </a:rPr>
              <a:t>ponens</a:t>
            </a: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</a:rPr>
              <a:t>):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</a:rPr>
              <a:t>"Если истинно утверждение </a:t>
            </a:r>
            <a:r>
              <a:rPr lang="en-US" sz="2100" b="1" dirty="0" smtClean="0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</a:rPr>
              <a:t> и истинно, что из </a:t>
            </a:r>
            <a:r>
              <a:rPr lang="en-US" sz="2100" b="1" dirty="0" smtClean="0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</a:rPr>
              <a:t> следует y, то истинно и утверждение y".</a:t>
            </a:r>
          </a:p>
          <a:p>
            <a:pPr eaLnBrk="1" hangingPunct="1">
              <a:lnSpc>
                <a:spcPct val="90000"/>
              </a:lnSpc>
            </a:pP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</a:rPr>
              <a:t>Правило </a:t>
            </a:r>
            <a:r>
              <a:rPr lang="ru-RU" sz="2100" b="1" i="1" dirty="0" smtClean="0">
                <a:solidFill>
                  <a:schemeClr val="accent2">
                    <a:lumMod val="75000"/>
                  </a:schemeClr>
                </a:solidFill>
              </a:rPr>
              <a:t>силлогизма</a:t>
            </a: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ru-RU" sz="2100" b="1" dirty="0" err="1" smtClean="0">
                <a:solidFill>
                  <a:schemeClr val="accent2">
                    <a:lumMod val="75000"/>
                  </a:schemeClr>
                </a:solidFill>
              </a:rPr>
              <a:t>barbara</a:t>
            </a: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</a:rPr>
              <a:t>):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</a:rPr>
              <a:t>"Если истинно утверждение, что из</a:t>
            </a:r>
            <a:r>
              <a:rPr lang="en-US" sz="2100" b="1" dirty="0" smtClean="0">
                <a:solidFill>
                  <a:schemeClr val="accent2">
                    <a:lumMod val="75000"/>
                  </a:schemeClr>
                </a:solidFill>
              </a:rPr>
              <a:t> x </a:t>
            </a: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</a:rPr>
              <a:t>следует y, и истинно утверждение, что из y следует </a:t>
            </a:r>
            <a:r>
              <a:rPr lang="en-US" sz="2100" b="1" dirty="0" smtClean="0">
                <a:solidFill>
                  <a:schemeClr val="accent2">
                    <a:lumMod val="75000"/>
                  </a:schemeClr>
                </a:solidFill>
              </a:rPr>
              <a:t>z</a:t>
            </a: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</a:rPr>
              <a:t>, то истинно и утверждение, что из </a:t>
            </a:r>
            <a:r>
              <a:rPr lang="en-US" sz="2100" b="1" dirty="0" smtClean="0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</a:rPr>
              <a:t> следует </a:t>
            </a:r>
            <a:r>
              <a:rPr lang="en-US" sz="2100" b="1" dirty="0" smtClean="0">
                <a:solidFill>
                  <a:schemeClr val="accent2">
                    <a:lumMod val="75000"/>
                  </a:schemeClr>
                </a:solidFill>
              </a:rPr>
              <a:t>z</a:t>
            </a: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</a:rPr>
              <a:t>" </a:t>
            </a:r>
          </a:p>
          <a:p>
            <a:pPr eaLnBrk="1" hangingPunct="1">
              <a:lnSpc>
                <a:spcPct val="90000"/>
              </a:lnSpc>
            </a:pP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</a:rPr>
              <a:t>Правило </a:t>
            </a:r>
            <a:r>
              <a:rPr lang="ru-RU" sz="2100" b="1" i="1" dirty="0" smtClean="0">
                <a:solidFill>
                  <a:schemeClr val="accent2">
                    <a:lumMod val="75000"/>
                  </a:schemeClr>
                </a:solidFill>
              </a:rPr>
              <a:t>эквивалентной</a:t>
            </a: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100" b="1" i="1" dirty="0" smtClean="0">
                <a:solidFill>
                  <a:schemeClr val="accent2">
                    <a:lumMod val="75000"/>
                  </a:schemeClr>
                </a:solidFill>
              </a:rPr>
              <a:t>замены: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</a:rPr>
              <a:t>"Если утверждение </a:t>
            </a:r>
            <a:r>
              <a:rPr lang="en-US" sz="2100" b="1" dirty="0" smtClean="0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</a:rPr>
              <a:t> истинно и в него входит утверждение y, о котором известно, что оно эквивалентно другому утверждению </a:t>
            </a:r>
            <a:r>
              <a:rPr lang="en-US" sz="2100" b="1" dirty="0" smtClean="0">
                <a:solidFill>
                  <a:schemeClr val="accent2">
                    <a:lumMod val="75000"/>
                  </a:schemeClr>
                </a:solidFill>
              </a:rPr>
              <a:t>z</a:t>
            </a: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</a:rPr>
              <a:t>, то истинно и утверждение, полученное из </a:t>
            </a:r>
            <a:r>
              <a:rPr lang="en-US" sz="2100" b="1" dirty="0" smtClean="0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</a:rPr>
              <a:t> заменой любых вхождений y на </a:t>
            </a:r>
            <a:r>
              <a:rPr lang="en-US" sz="2100" b="1" dirty="0" smtClean="0">
                <a:solidFill>
                  <a:schemeClr val="accent2">
                    <a:lumMod val="75000"/>
                  </a:schemeClr>
                </a:solidFill>
              </a:rPr>
              <a:t>z</a:t>
            </a: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</a:rPr>
              <a:t>". Это правило аналогично часто используемому в математике правилу замены "на равное"</a:t>
            </a:r>
            <a:endParaRPr lang="ru-RU" sz="21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b="1" i="1" dirty="0" smtClean="0">
                <a:solidFill>
                  <a:schemeClr val="accent2">
                    <a:lumMod val="75000"/>
                  </a:schemeClr>
                </a:solidFill>
              </a:rPr>
              <a:t>И т. д</a:t>
            </a:r>
            <a:endParaRPr lang="ru-RU" sz="21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b="1" i="1" smtClean="0">
                <a:solidFill>
                  <a:srgbClr val="000099"/>
                </a:solidFill>
              </a:rPr>
              <a:t>Формализация математических теорий.</a:t>
            </a:r>
            <a:br>
              <a:rPr lang="ru-RU" sz="3800" b="1" i="1" smtClean="0">
                <a:solidFill>
                  <a:srgbClr val="000099"/>
                </a:solidFill>
              </a:rPr>
            </a:br>
            <a:endParaRPr lang="ru-RU" sz="3800" b="1" i="1" smtClean="0">
              <a:solidFill>
                <a:srgbClr val="000099"/>
              </a:solidFill>
            </a:endParaRPr>
          </a:p>
        </p:txBody>
      </p:sp>
      <p:sp>
        <p:nvSpPr>
          <p:cNvPr id="287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893175" cy="558958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2500" smtClean="0"/>
              <a:t>Для формализации математической теории нужно выполнить следующие шаги: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2500" smtClean="0"/>
              <a:t>1) Ввести </a:t>
            </a:r>
            <a:r>
              <a:rPr lang="ru-RU" sz="2500" i="1" smtClean="0">
                <a:solidFill>
                  <a:schemeClr val="tx1"/>
                </a:solidFill>
              </a:rPr>
              <a:t>символы</a:t>
            </a:r>
            <a:r>
              <a:rPr lang="ru-RU" sz="2500" smtClean="0"/>
              <a:t>, которые необходимы для записи предложений теории.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2500" smtClean="0"/>
              <a:t>2) С помощью этих символов графически изобразить предложения теории в виде строк символов - </a:t>
            </a:r>
            <a:r>
              <a:rPr lang="ru-RU" sz="2500" i="1" smtClean="0">
                <a:solidFill>
                  <a:schemeClr val="tx1"/>
                </a:solidFill>
              </a:rPr>
              <a:t>формул</a:t>
            </a:r>
            <a:r>
              <a:rPr lang="ru-RU" sz="2500" smtClean="0"/>
              <a:t>. При этом нужно выделить некоторые из этих формул в качестве </a:t>
            </a:r>
            <a:r>
              <a:rPr lang="ru-RU" sz="2500" i="1" u="sng" smtClean="0"/>
              <a:t>аксиом</a:t>
            </a:r>
            <a:r>
              <a:rPr lang="ru-RU" sz="2500" smtClean="0"/>
              <a:t> теории.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2500" smtClean="0"/>
              <a:t>3) Следующий шаг более трудный - описать те </a:t>
            </a:r>
            <a:r>
              <a:rPr lang="ru-RU" sz="2500" i="1" smtClean="0">
                <a:solidFill>
                  <a:schemeClr val="tx1"/>
                </a:solidFill>
              </a:rPr>
              <a:t>средства логики</a:t>
            </a:r>
            <a:r>
              <a:rPr lang="ru-RU" sz="2500" smtClean="0"/>
              <a:t> (правила вывода), которые применяются для получения теорем.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2500" smtClean="0">
                <a:solidFill>
                  <a:srgbClr val="000099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5250"/>
            <a:ext cx="8785101" cy="6667500"/>
          </a:xfrm>
          <a:prstGeom prst="rect">
            <a:avLst/>
          </a:prstGeom>
          <a:effectLst>
            <a:glow rad="127000">
              <a:srgbClr val="FFFFFF">
                <a:alpha val="13000"/>
              </a:srgbClr>
            </a:glow>
          </a:effectLst>
        </p:spPr>
      </p:pic>
      <p:sp>
        <p:nvSpPr>
          <p:cNvPr id="2887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60350"/>
            <a:ext cx="7440613" cy="6264275"/>
          </a:xfrm>
          <a:solidFill>
            <a:srgbClr val="FFFFFF">
              <a:alpha val="72000"/>
            </a:srgbClr>
          </a:solidFill>
        </p:spPr>
        <p:txBody>
          <a:bodyPr/>
          <a:lstStyle/>
          <a:p>
            <a:pPr marL="892175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sz="2000" b="1" dirty="0" smtClean="0"/>
              <a:t>Решающего успеха в деле формализации логики добился в 1847 году английский математик </a:t>
            </a:r>
            <a:r>
              <a:rPr lang="ru-RU" sz="2000" b="1" i="1" u="sng" dirty="0" smtClean="0"/>
              <a:t>Джордж Буль</a:t>
            </a:r>
            <a:r>
              <a:rPr lang="ru-RU" sz="2000" b="1" dirty="0" smtClean="0"/>
              <a:t> (1815-1864), построив </a:t>
            </a:r>
            <a:r>
              <a:rPr lang="ru-RU" sz="2000" b="1" i="1" dirty="0" smtClean="0"/>
              <a:t>алгебру логики</a:t>
            </a:r>
            <a:r>
              <a:rPr lang="ru-RU" sz="2000" b="1" dirty="0" smtClean="0"/>
              <a:t>, названную в его честь </a:t>
            </a:r>
            <a:r>
              <a:rPr lang="ru-RU" sz="2000" b="1" i="1" dirty="0" smtClean="0"/>
              <a:t>булевой</a:t>
            </a:r>
            <a:r>
              <a:rPr lang="ru-RU" sz="2000" b="1" dirty="0" smtClean="0"/>
              <a:t>. Он превратил математическую логику в </a:t>
            </a:r>
            <a:r>
              <a:rPr lang="ru-RU" sz="2000" b="1" i="1" u="sng" dirty="0" smtClean="0"/>
              <a:t>алгебру высказываний</a:t>
            </a:r>
            <a:r>
              <a:rPr lang="ru-RU" sz="2000" b="1" dirty="0" smtClean="0"/>
              <a:t>. </a:t>
            </a:r>
          </a:p>
          <a:p>
            <a:pPr marL="892175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sz="2000" b="1" dirty="0" smtClean="0"/>
              <a:t>Булева алгебра - наука о действиях над высказываниями (суждениями). </a:t>
            </a:r>
          </a:p>
          <a:p>
            <a:pPr marL="892175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sz="2000" b="1" dirty="0" smtClean="0"/>
              <a:t>Буль произвел революцию в науке, о которой сам не подозревал. То, во что он превратил логику, было в дальнейшем положено в основу построения электронно-вычислительных устройств. Из всей логики именно Булева алгебра получила самое большое практическое применение в технике. </a:t>
            </a:r>
          </a:p>
        </p:txBody>
      </p:sp>
      <p:pic>
        <p:nvPicPr>
          <p:cNvPr id="28877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492375"/>
            <a:ext cx="2014538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chemeClr val="tx1"/>
                </a:solidFill>
              </a:rPr>
              <a:t>Алгебра высказываний</a:t>
            </a:r>
          </a:p>
        </p:txBody>
      </p:sp>
      <p:sp>
        <p:nvSpPr>
          <p:cNvPr id="289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557338"/>
            <a:ext cx="7707312" cy="5184775"/>
          </a:xfrm>
        </p:spPr>
        <p:txBody>
          <a:bodyPr/>
          <a:lstStyle/>
          <a:p>
            <a:pPr eaLnBrk="1" hangingPunct="1"/>
            <a:r>
              <a:rPr lang="ru-RU" sz="2400" b="1" i="1" smtClean="0">
                <a:solidFill>
                  <a:schemeClr val="tx1"/>
                </a:solidFill>
              </a:rPr>
              <a:t>Алгебра высказываний</a:t>
            </a:r>
            <a:r>
              <a:rPr lang="ru-RU" sz="2400" b="1" smtClean="0"/>
              <a:t> или </a:t>
            </a:r>
            <a:r>
              <a:rPr lang="ru-RU" sz="2400" b="1" i="1" smtClean="0">
                <a:solidFill>
                  <a:schemeClr val="tx1"/>
                </a:solidFill>
              </a:rPr>
              <a:t>булева алгебра</a:t>
            </a:r>
            <a:r>
              <a:rPr lang="ru-RU" sz="2400" b="1" smtClean="0"/>
              <a:t> рассматривает способ образования одних высказываний из других, более простых, с помощью так называемых </a:t>
            </a:r>
            <a:r>
              <a:rPr lang="ru-RU" sz="2400" b="1" i="1" smtClean="0">
                <a:solidFill>
                  <a:schemeClr val="tx1"/>
                </a:solidFill>
              </a:rPr>
              <a:t>логических операций</a:t>
            </a:r>
            <a:r>
              <a:rPr lang="ru-RU" sz="2400" b="1" smtClean="0"/>
              <a:t>. Поскольку высказывания рассматриваются только с точки зрения их логического значения (</a:t>
            </a:r>
            <a:r>
              <a:rPr lang="ru-RU" sz="2400" b="1" i="1" smtClean="0"/>
              <a:t>И-истина</a:t>
            </a:r>
            <a:r>
              <a:rPr lang="ru-RU" sz="2400" b="1" smtClean="0"/>
              <a:t> или </a:t>
            </a:r>
            <a:r>
              <a:rPr lang="ru-RU" sz="2400" b="1" i="1" smtClean="0"/>
              <a:t>Л-ложь</a:t>
            </a:r>
            <a:r>
              <a:rPr lang="ru-RU" sz="2400" b="1" smtClean="0"/>
              <a:t>), то и логические операции рассматриваются как средство вычисления логического значения сложного высказывания по логическим значениям составляющих его простых высказываний.</a:t>
            </a:r>
          </a:p>
          <a:p>
            <a:pPr eaLnBrk="1" hangingPunct="1"/>
            <a:endParaRPr lang="ru-RU" sz="2400" b="1" smtClean="0"/>
          </a:p>
        </p:txBody>
      </p:sp>
      <p:sp>
        <p:nvSpPr>
          <p:cNvPr id="289795" name="Rectangle 159"/>
          <p:cNvSpPr>
            <a:spLocks noChangeArrowheads="1"/>
          </p:cNvSpPr>
          <p:nvPr/>
        </p:nvSpPr>
        <p:spPr bwMode="auto">
          <a:xfrm>
            <a:off x="-4579938" y="463708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692150"/>
            <a:ext cx="7010400" cy="22320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i="1" dirty="0" smtClean="0"/>
              <a:t>Высказыванием (суждением)</a:t>
            </a:r>
            <a:r>
              <a:rPr lang="ru-RU" i="1" dirty="0" smtClean="0"/>
              <a:t> называется предложение, которое является или может оказаться либо </a:t>
            </a:r>
            <a:r>
              <a:rPr lang="ru-RU" b="1" i="1" dirty="0" smtClean="0"/>
              <a:t>истинным</a:t>
            </a:r>
            <a:r>
              <a:rPr lang="ru-RU" i="1" dirty="0" smtClean="0"/>
              <a:t>, либо </a:t>
            </a:r>
            <a:r>
              <a:rPr lang="ru-RU" b="1" i="1" dirty="0" smtClean="0"/>
              <a:t>ложным</a:t>
            </a:r>
            <a:r>
              <a:rPr lang="ru-RU" dirty="0" smtClean="0"/>
              <a:t> 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2908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636838"/>
            <a:ext cx="81153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0819" name="Rectangle 5"/>
          <p:cNvSpPr>
            <a:spLocks noChangeArrowheads="1"/>
          </p:cNvSpPr>
          <p:nvPr/>
        </p:nvSpPr>
        <p:spPr bwMode="auto">
          <a:xfrm>
            <a:off x="468313" y="5203825"/>
            <a:ext cx="8351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>
                <a:solidFill>
                  <a:schemeClr val="tx2"/>
                </a:solidFill>
              </a:rPr>
              <a:t>Высказыванием</a:t>
            </a:r>
            <a:r>
              <a:rPr lang="ru-RU" altLang="ru-RU" sz="2000" i="1">
                <a:solidFill>
                  <a:schemeClr val="tx2"/>
                </a:solidFill>
              </a:rPr>
              <a:t> </a:t>
            </a:r>
            <a:r>
              <a:rPr lang="ru-RU" altLang="ru-RU" sz="2000">
                <a:solidFill>
                  <a:schemeClr val="tx2"/>
                </a:solidFill>
              </a:rPr>
              <a:t>может быть любое повествовательное предложение. Например: «Январь – зимний месяц» –  И, «Земля имеет форму куба» – Л.</a:t>
            </a:r>
            <a:endParaRPr lang="ru-RU" sz="20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3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01600"/>
            <a:ext cx="7010400" cy="1527175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chemeClr val="tx1"/>
                </a:solidFill>
              </a:rPr>
              <a:t>Пусть </a:t>
            </a:r>
            <a:r>
              <a:rPr lang="ru-RU" sz="2000" b="1" i="1" smtClean="0">
                <a:solidFill>
                  <a:schemeClr val="tx1"/>
                </a:solidFill>
              </a:rPr>
              <a:t>А</a:t>
            </a:r>
            <a:r>
              <a:rPr lang="ru-RU" sz="2000" b="1" smtClean="0">
                <a:solidFill>
                  <a:schemeClr val="tx1"/>
                </a:solidFill>
              </a:rPr>
              <a:t> и </a:t>
            </a:r>
            <a:r>
              <a:rPr lang="ru-RU" sz="2000" b="1" i="1" smtClean="0">
                <a:solidFill>
                  <a:schemeClr val="tx1"/>
                </a:solidFill>
              </a:rPr>
              <a:t>В</a:t>
            </a:r>
            <a:r>
              <a:rPr lang="ru-RU" sz="2000" b="1" smtClean="0">
                <a:solidFill>
                  <a:schemeClr val="tx1"/>
                </a:solidFill>
              </a:rPr>
              <a:t> обозначают некоторые произвольные высказывания. Обычно в логике рассматривают следующие логические операции над этими высказываниями:</a:t>
            </a:r>
            <a:br>
              <a:rPr lang="ru-RU" sz="2000" b="1" smtClean="0">
                <a:solidFill>
                  <a:schemeClr val="tx1"/>
                </a:solidFill>
              </a:rPr>
            </a:br>
            <a:endParaRPr lang="ru-RU" sz="2000" b="1" smtClean="0">
              <a:solidFill>
                <a:schemeClr val="tx1"/>
              </a:solidFill>
            </a:endParaRPr>
          </a:p>
        </p:txBody>
      </p:sp>
      <p:graphicFrame>
        <p:nvGraphicFramePr>
          <p:cNvPr id="44131" name="Group 99"/>
          <p:cNvGraphicFramePr>
            <a:graphicFrameLocks noGrp="1"/>
          </p:cNvGraphicFramePr>
          <p:nvPr>
            <p:ph idx="1"/>
          </p:nvPr>
        </p:nvGraphicFramePr>
        <p:xfrm>
          <a:off x="0" y="1341438"/>
          <a:ext cx="9144000" cy="4770120"/>
        </p:xfrm>
        <a:graphic>
          <a:graphicData uri="http://schemas.openxmlformats.org/drawingml/2006/table">
            <a:tbl>
              <a:tblPr/>
              <a:tblGrid>
                <a:gridCol w="1296988"/>
                <a:gridCol w="2051050"/>
                <a:gridCol w="2789237"/>
                <a:gridCol w="3006725"/>
              </a:tblGrid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Операция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операции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Краткое прочтение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полученного высказывания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Полное прочтение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полученного высказывания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¬</a:t>
                      </a: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</a:t>
                      </a: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или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отрицание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</a:t>
                      </a: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неверно, что </a:t>
                      </a: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Ù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(или А&amp;В)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конъюнкция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верно, что </a:t>
                      </a: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и верно, что </a:t>
                      </a: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Ú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дизъюнкция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или </a:t>
                      </a: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верно, что </a:t>
                      </a: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или верно, что </a:t>
                      </a: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81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А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</a:t>
                      </a: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исключающая дизъюнкция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или </a:t>
                      </a: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(но не </a:t>
                      </a: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верно, что </a:t>
                      </a: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или верно, что </a:t>
                      </a: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(но не одновременно)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эквивалентность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эквивалентно </a:t>
                      </a: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верно, что </a:t>
                      </a: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тогда и только тогда, когда верно, что </a:t>
                      </a: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®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Импликация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влечёт </a:t>
                      </a: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- 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условие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B-следствие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если верно, что </a:t>
                      </a: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то верно, что </a:t>
                      </a: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4176" name="Text Box 49"/>
          <p:cNvSpPr txBox="1">
            <a:spLocks noChangeArrowheads="1"/>
          </p:cNvSpPr>
          <p:nvPr/>
        </p:nvSpPr>
        <p:spPr bwMode="auto">
          <a:xfrm>
            <a:off x="395288" y="6027738"/>
            <a:ext cx="8569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Можно попытаться прочесть полученные высказывания, когда </a:t>
            </a:r>
            <a:r>
              <a:rPr lang="ru-RU" b="1" i="1"/>
              <a:t>A</a:t>
            </a:r>
            <a:r>
              <a:rPr lang="ru-RU" b="1"/>
              <a:t> - это высказывание </a:t>
            </a:r>
            <a:r>
              <a:rPr lang="ru-RU" b="1" i="1"/>
              <a:t>"Шумел камыш"</a:t>
            </a:r>
            <a:r>
              <a:rPr lang="ru-RU" b="1"/>
              <a:t>, а </a:t>
            </a:r>
            <a:r>
              <a:rPr lang="ru-RU" b="1" i="1"/>
              <a:t>B</a:t>
            </a:r>
            <a:r>
              <a:rPr lang="ru-RU" b="1"/>
              <a:t> - высказывание </a:t>
            </a:r>
            <a:r>
              <a:rPr lang="ru-RU" b="1" i="1"/>
              <a:t>"Деревья гнулись"</a:t>
            </a:r>
            <a:r>
              <a:rPr lang="ru-RU" b="1"/>
              <a:t>.</a:t>
            </a:r>
          </a:p>
        </p:txBody>
      </p:sp>
      <p:sp>
        <p:nvSpPr>
          <p:cNvPr id="44177" name="Rectangle 101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4132" name="Object 100"/>
          <p:cNvGraphicFramePr>
            <a:graphicFrameLocks noChangeAspect="1"/>
          </p:cNvGraphicFramePr>
          <p:nvPr/>
        </p:nvGraphicFramePr>
        <p:xfrm>
          <a:off x="1042988" y="2278063"/>
          <a:ext cx="254000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6" name="Формула" r:id="rId3" imgW="164957" imgH="190335" progId="Equation.3">
                  <p:embed/>
                </p:oleObj>
              </mc:Choice>
              <mc:Fallback>
                <p:oleObj name="Формула" r:id="rId3" imgW="164957" imgH="190335" progId="Equation.3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278063"/>
                        <a:ext cx="254000" cy="287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2420888"/>
            <a:ext cx="7010400" cy="4114800"/>
          </a:xfrm>
        </p:spPr>
        <p:txBody>
          <a:bodyPr/>
          <a:lstStyle/>
          <a:p>
            <a:pPr eaLnBrk="1" hangingPunct="1"/>
            <a:r>
              <a:rPr lang="ru-RU" dirty="0" smtClean="0"/>
              <a:t>Таблица, которая определяет, какие значения принимают высказывания, полученные с помощью этих логических операций, если исходные высказывания принимают значения  </a:t>
            </a:r>
            <a:r>
              <a:rPr lang="ru-RU" i="1" dirty="0" smtClean="0"/>
              <a:t>И</a:t>
            </a:r>
            <a:r>
              <a:rPr lang="ru-RU" dirty="0" smtClean="0"/>
              <a:t> или </a:t>
            </a:r>
            <a:r>
              <a:rPr lang="ru-RU" i="1" dirty="0" smtClean="0"/>
              <a:t>Л</a:t>
            </a:r>
            <a:r>
              <a:rPr lang="ru-RU" dirty="0" smtClean="0"/>
              <a:t>, называется </a:t>
            </a:r>
            <a:r>
              <a:rPr lang="ru-RU" b="1" i="1" dirty="0" smtClean="0">
                <a:solidFill>
                  <a:schemeClr val="tx1"/>
                </a:solidFill>
              </a:rPr>
              <a:t>таблицей истинности</a:t>
            </a:r>
            <a:r>
              <a:rPr lang="ru-RU" dirty="0" smtClean="0"/>
              <a:t>.</a:t>
            </a:r>
          </a:p>
        </p:txBody>
      </p:sp>
      <p:pic>
        <p:nvPicPr>
          <p:cNvPr id="271362" name="Picture 2" descr="https://sun6-23.userapi.com/impf/c851120/v851120991/26aaa/M0xjGRIHDFs.jpg?size=1280x599&amp;quality=96&amp;sign=edd26d5a2a4663e6255268c432b87e0f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0"/>
                    </a14:imgEffect>
                    <a14:imgEffect>
                      <a14:brightnessContrast bright="-16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0"/>
            <a:ext cx="3960440" cy="185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8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8938"/>
            <a:ext cx="7010400" cy="1527175"/>
          </a:xfrm>
        </p:spPr>
        <p:txBody>
          <a:bodyPr/>
          <a:lstStyle/>
          <a:p>
            <a:pPr algn="ctr" eaLnBrk="1" hangingPunct="1"/>
            <a:r>
              <a:rPr lang="ru-RU" sz="3000" smtClean="0"/>
              <a:t>Так выглядит </a:t>
            </a:r>
            <a:r>
              <a:rPr lang="ru-RU" sz="3000" b="1" i="1" smtClean="0">
                <a:solidFill>
                  <a:schemeClr val="bg2"/>
                </a:solidFill>
              </a:rPr>
              <a:t>таблица истинности</a:t>
            </a:r>
            <a:r>
              <a:rPr lang="ru-RU" sz="3000" smtClean="0"/>
              <a:t/>
            </a:r>
            <a:br>
              <a:rPr lang="ru-RU" sz="3000" smtClean="0"/>
            </a:br>
            <a:r>
              <a:rPr lang="ru-RU" sz="3000" smtClean="0"/>
              <a:t>для элементарных логических операций:</a:t>
            </a:r>
          </a:p>
        </p:txBody>
      </p:sp>
      <p:pic>
        <p:nvPicPr>
          <p:cNvPr id="293890" name="Picture 4"/>
          <p:cNvPicPr>
            <a:picLocks noChangeAspect="1" noChangeArrowheads="1"/>
          </p:cNvPicPr>
          <p:nvPr/>
        </p:nvPicPr>
        <p:blipFill>
          <a:blip r:embed="rId2"/>
          <a:srcRect l="2962" t="35219" r="1807" b="25107"/>
          <a:stretch>
            <a:fillRect/>
          </a:stretch>
        </p:blipFill>
        <p:spPr bwMode="auto">
          <a:xfrm>
            <a:off x="1331913" y="2420938"/>
            <a:ext cx="7056437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476250"/>
            <a:ext cx="7296150" cy="5761038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ru-RU" sz="2400" smtClean="0">
                <a:solidFill>
                  <a:schemeClr val="tx1"/>
                </a:solidFill>
              </a:rPr>
              <a:t>Сложные формулы</a:t>
            </a:r>
            <a:r>
              <a:rPr lang="ru-RU" sz="2400" smtClean="0"/>
              <a:t> состоят из нескольких логических операций (например, </a:t>
            </a:r>
            <a:r>
              <a:rPr lang="ru-RU" sz="2400" i="1" smtClean="0">
                <a:latin typeface="Times New Roman" pitchFamily="18" charset="0"/>
              </a:rPr>
              <a:t>(А</a:t>
            </a:r>
            <a:r>
              <a:rPr lang="en-US" sz="2000" smtClean="0">
                <a:cs typeface="Arial" charset="0"/>
              </a:rPr>
              <a:t>V</a:t>
            </a:r>
            <a:r>
              <a:rPr lang="ru-RU" sz="2400" i="1" smtClean="0">
                <a:latin typeface="Times New Roman" pitchFamily="18" charset="0"/>
              </a:rPr>
              <a:t>В)</a:t>
            </a:r>
            <a:r>
              <a:rPr lang="el-GR" sz="2000" smtClean="0">
                <a:cs typeface="Arial" charset="0"/>
              </a:rPr>
              <a:t>Λ</a:t>
            </a:r>
            <a:r>
              <a:rPr lang="ru-RU" sz="2400" i="1" smtClean="0">
                <a:latin typeface="Times New Roman" pitchFamily="18" charset="0"/>
              </a:rPr>
              <a:t>В</a:t>
            </a:r>
            <a:r>
              <a:rPr lang="el-GR" sz="2400" i="1" smtClean="0">
                <a:latin typeface="Times New Roman" pitchFamily="18" charset="0"/>
                <a:cs typeface="Arial" charset="0"/>
              </a:rPr>
              <a:t>→</a:t>
            </a:r>
            <a:r>
              <a:rPr lang="ru-RU" sz="2400" i="1" smtClean="0">
                <a:latin typeface="Times New Roman" pitchFamily="18" charset="0"/>
              </a:rPr>
              <a:t>С</a:t>
            </a:r>
            <a:r>
              <a:rPr lang="ru-RU" sz="2400" smtClean="0"/>
              <a:t>).</a:t>
            </a:r>
            <a:r>
              <a:rPr lang="ru-RU" sz="2000" smtClean="0"/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lang="ru-RU" sz="2800" b="1" smtClean="0">
                <a:solidFill>
                  <a:srgbClr val="6600CC"/>
                </a:solidFill>
              </a:rPr>
              <a:t>Все операции выполняются в порядке возрастания "старшинства":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sz="2800" b="1" smtClean="0">
                <a:solidFill>
                  <a:srgbClr val="6600CC"/>
                </a:solidFill>
              </a:rPr>
              <a:t>¬, </a:t>
            </a:r>
            <a:r>
              <a:rPr lang="el-GR" sz="2800" b="1" smtClean="0">
                <a:solidFill>
                  <a:srgbClr val="6600CC"/>
                </a:solidFill>
                <a:cs typeface="Arial" charset="0"/>
              </a:rPr>
              <a:t>Λ </a:t>
            </a:r>
            <a:r>
              <a:rPr lang="ru-RU" sz="2800" b="1" smtClean="0">
                <a:solidFill>
                  <a:srgbClr val="6600CC"/>
                </a:solidFill>
              </a:rPr>
              <a:t>,</a:t>
            </a:r>
            <a:r>
              <a:rPr lang="el-GR" sz="2800" b="1" smtClean="0">
                <a:solidFill>
                  <a:srgbClr val="6600CC"/>
                </a:solidFill>
                <a:cs typeface="Arial" charset="0"/>
              </a:rPr>
              <a:t> </a:t>
            </a:r>
            <a:r>
              <a:rPr lang="en-US" sz="2800" b="1" smtClean="0">
                <a:solidFill>
                  <a:srgbClr val="6600CC"/>
                </a:solidFill>
                <a:cs typeface="Arial" charset="0"/>
              </a:rPr>
              <a:t>V</a:t>
            </a:r>
            <a:r>
              <a:rPr lang="ru-RU" sz="2800" b="1" smtClean="0">
                <a:solidFill>
                  <a:srgbClr val="6600CC"/>
                </a:solidFill>
              </a:rPr>
              <a:t>, </a:t>
            </a:r>
            <a:r>
              <a:rPr lang="el-GR" sz="2800" b="1" smtClean="0">
                <a:solidFill>
                  <a:srgbClr val="6600CC"/>
                </a:solidFill>
                <a:cs typeface="Arial" charset="0"/>
              </a:rPr>
              <a:t>→</a:t>
            </a:r>
            <a:r>
              <a:rPr lang="ru-RU" sz="2800" b="1" smtClean="0">
                <a:solidFill>
                  <a:srgbClr val="6600CC"/>
                </a:solidFill>
              </a:rPr>
              <a:t>, </a:t>
            </a:r>
            <a:r>
              <a:rPr lang="el-GR" sz="2800" b="1" smtClean="0">
                <a:solidFill>
                  <a:srgbClr val="6600CC"/>
                </a:solidFill>
                <a:cs typeface="Arial" charset="0"/>
              </a:rPr>
              <a:t>↔</a:t>
            </a:r>
            <a:endParaRPr lang="ru-RU" sz="2800" b="1" smtClean="0">
              <a:solidFill>
                <a:srgbClr val="6600CC"/>
              </a:solidFill>
            </a:endParaRP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sz="2400" smtClean="0"/>
              <a:t>Этот порядок может быть изменен с помощью скобок</a:t>
            </a:r>
          </a:p>
          <a:p>
            <a:pPr eaLnBrk="1" hangingPunct="1">
              <a:lnSpc>
                <a:spcPct val="120000"/>
              </a:lnSpc>
            </a:pPr>
            <a:r>
              <a:rPr lang="ru-RU" sz="2400" smtClean="0"/>
              <a:t>Когда переменные принимают различные значения </a:t>
            </a:r>
            <a:r>
              <a:rPr lang="ru-RU" sz="2400" i="1" smtClean="0"/>
              <a:t>И</a:t>
            </a:r>
            <a:r>
              <a:rPr lang="ru-RU" sz="2400" smtClean="0"/>
              <a:t> и </a:t>
            </a:r>
            <a:r>
              <a:rPr lang="ru-RU" sz="2400" i="1" smtClean="0"/>
              <a:t>Л</a:t>
            </a:r>
            <a:r>
              <a:rPr lang="ru-RU" sz="2400" smtClean="0"/>
              <a:t>, формула тоже принимает какие-то логические значения, определяемые элементарными логическими операциями.</a:t>
            </a:r>
          </a:p>
          <a:p>
            <a:pPr eaLnBrk="1" hangingPunct="1">
              <a:lnSpc>
                <a:spcPct val="120000"/>
              </a:lnSpc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5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905000"/>
            <a:ext cx="7634287" cy="4114800"/>
          </a:xfrm>
        </p:spPr>
        <p:txBody>
          <a:bodyPr/>
          <a:lstStyle/>
          <a:p>
            <a:pPr eaLnBrk="1" hangingPunct="1"/>
            <a:r>
              <a:rPr lang="ru-RU" sz="2200" smtClean="0"/>
              <a:t>Пример: Составить таблицу истинности для сложного высказывания:</a:t>
            </a:r>
          </a:p>
        </p:txBody>
      </p:sp>
      <p:pic>
        <p:nvPicPr>
          <p:cNvPr id="295939" name="Picture 4"/>
          <p:cNvPicPr>
            <a:picLocks noChangeAspect="1" noChangeArrowheads="1"/>
          </p:cNvPicPr>
          <p:nvPr/>
        </p:nvPicPr>
        <p:blipFill>
          <a:blip r:embed="rId2"/>
          <a:srcRect l="4352" t="14529"/>
          <a:stretch>
            <a:fillRect/>
          </a:stretch>
        </p:blipFill>
        <p:spPr bwMode="auto">
          <a:xfrm>
            <a:off x="900113" y="2708275"/>
            <a:ext cx="792003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tx1"/>
                </a:solidFill>
              </a:rPr>
              <a:t>Значение темы</a:t>
            </a:r>
          </a:p>
        </p:txBody>
      </p:sp>
      <p:sp>
        <p:nvSpPr>
          <p:cNvPr id="29698" name="Содержимое 2"/>
          <p:cNvSpPr>
            <a:spLocks noGrp="1"/>
          </p:cNvSpPr>
          <p:nvPr>
            <p:ph idx="4294967295"/>
          </p:nvPr>
        </p:nvSpPr>
        <p:spPr>
          <a:xfrm>
            <a:off x="1042988" y="1835150"/>
            <a:ext cx="7010400" cy="4114800"/>
          </a:xfrm>
        </p:spPr>
        <p:txBody>
          <a:bodyPr/>
          <a:lstStyle/>
          <a:p>
            <a:pPr algn="just" eaLnBrk="1" hangingPunct="1"/>
            <a:r>
              <a:rPr lang="ru-RU" altLang="ru-RU" sz="2200" smtClean="0"/>
              <a:t>Математические рассуждения позволяют правильно устанавливать причинно-следственные связи, математический язык формирует правильную и логическую речь. Каждый культурный  (как минимум образованный) человек должен иметь представление об основных математических понятиях и идеях. Причем, речь идет именно о понятиях, а не о конкретных формулах.</a:t>
            </a:r>
          </a:p>
          <a:p>
            <a:pPr algn="just" eaLnBrk="1" hangingPunct="1"/>
            <a:r>
              <a:rPr lang="ru-RU" altLang="ru-RU" sz="2200" smtClean="0"/>
              <a:t>Ряд процедур, которые позволяют формализовать некоторые понятия и связи, рассматривается в рамках </a:t>
            </a:r>
            <a:r>
              <a:rPr lang="ru-RU" altLang="ru-RU" sz="2200" b="1" i="1" smtClean="0">
                <a:solidFill>
                  <a:schemeClr val="tx1"/>
                </a:solidFill>
              </a:rPr>
              <a:t>дискретной математики.</a:t>
            </a:r>
          </a:p>
          <a:p>
            <a:pPr eaLnBrk="1" hangingPunct="1"/>
            <a:endParaRPr lang="ru-RU" altLang="ru-RU" sz="2600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7620000" cy="1527175"/>
          </a:xfrm>
        </p:spPr>
        <p:txBody>
          <a:bodyPr/>
          <a:lstStyle/>
          <a:p>
            <a:pPr eaLnBrk="1" hangingPunct="1"/>
            <a:r>
              <a:rPr lang="ru-RU" sz="2600" smtClean="0"/>
              <a:t>Используя  обозначения для логических операций можно записать </a:t>
            </a:r>
            <a:r>
              <a:rPr lang="ru-RU" sz="2600" b="1" i="1" smtClean="0"/>
              <a:t>некоторые законы логики</a:t>
            </a:r>
            <a:r>
              <a:rPr lang="ru-RU" sz="2600" smtClean="0"/>
              <a:t>, например:</a:t>
            </a:r>
            <a:r>
              <a:rPr lang="ru-RU" sz="2600" b="1" smtClean="0"/>
              <a:t/>
            </a:r>
            <a:br>
              <a:rPr lang="ru-RU" sz="2600" b="1" smtClean="0"/>
            </a:br>
            <a:endParaRPr lang="ru-RU" sz="2600" b="1" smtClean="0"/>
          </a:p>
        </p:txBody>
      </p:sp>
      <p:sp>
        <p:nvSpPr>
          <p:cNvPr id="296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8925"/>
            <a:ext cx="8964612" cy="5183188"/>
          </a:xfrm>
        </p:spPr>
        <p:txBody>
          <a:bodyPr/>
          <a:lstStyle/>
          <a:p>
            <a:pPr indent="377825" eaLnBrk="1" hangingPunct="1">
              <a:lnSpc>
                <a:spcPct val="90000"/>
              </a:lnSpc>
            </a:pPr>
            <a:r>
              <a:rPr lang="ru-RU" sz="2000" b="1" dirty="0" smtClean="0"/>
              <a:t>¬(</a:t>
            </a:r>
            <a:r>
              <a:rPr lang="ru-RU" sz="2000" b="1" i="1" dirty="0" smtClean="0"/>
              <a:t>А </a:t>
            </a:r>
            <a:r>
              <a:rPr lang="el-GR" sz="2000" dirty="0" smtClean="0">
                <a:cs typeface="Arial" charset="0"/>
              </a:rPr>
              <a:t>Λ</a:t>
            </a:r>
            <a:r>
              <a:rPr lang="en-US" sz="2000" b="1" dirty="0" smtClean="0">
                <a:cs typeface="Arial" charset="0"/>
              </a:rPr>
              <a:t> </a:t>
            </a:r>
            <a:r>
              <a:rPr lang="ru-RU" sz="2000" b="1" dirty="0" smtClean="0"/>
              <a:t>¬</a:t>
            </a:r>
            <a:r>
              <a:rPr lang="ru-RU" sz="2000" b="1" i="1" dirty="0" smtClean="0"/>
              <a:t>А</a:t>
            </a:r>
            <a:r>
              <a:rPr lang="ru-RU" sz="2000" b="1" dirty="0" smtClean="0"/>
              <a:t>)</a:t>
            </a:r>
            <a:r>
              <a:rPr lang="ru-RU" sz="2000" dirty="0" smtClean="0"/>
              <a:t> - </a:t>
            </a:r>
            <a:r>
              <a:rPr lang="ru-RU" sz="2000" i="1" dirty="0" smtClean="0"/>
              <a:t>закон противоречия </a:t>
            </a:r>
            <a:r>
              <a:rPr lang="ru-RU" sz="2000" dirty="0" smtClean="0"/>
              <a:t>("Никакое высказывание не может быть одновременно и истинным, и ложным");</a:t>
            </a:r>
            <a:endParaRPr lang="ru-RU" sz="2000" b="1" dirty="0" smtClean="0"/>
          </a:p>
          <a:p>
            <a:pPr indent="377825" eaLnBrk="1" hangingPunct="1">
              <a:lnSpc>
                <a:spcPct val="90000"/>
              </a:lnSpc>
            </a:pPr>
            <a:r>
              <a:rPr lang="ru-RU" sz="2000" b="1" dirty="0" smtClean="0"/>
              <a:t>(</a:t>
            </a:r>
            <a:r>
              <a:rPr lang="ru-RU" sz="2000" b="1" i="1" dirty="0" smtClean="0"/>
              <a:t>А</a:t>
            </a:r>
            <a:r>
              <a:rPr lang="ru-RU" sz="2000" dirty="0" smtClean="0">
                <a:cs typeface="Arial" charset="0"/>
              </a:rPr>
              <a:t>→</a:t>
            </a:r>
            <a:r>
              <a:rPr lang="ru-RU" sz="2000" b="1" i="1" dirty="0" smtClean="0"/>
              <a:t>В</a:t>
            </a:r>
            <a:r>
              <a:rPr lang="ru-RU" sz="2000" b="1" dirty="0" smtClean="0"/>
              <a:t>) </a:t>
            </a:r>
            <a:r>
              <a:rPr lang="ru-RU" sz="2000" i="1" dirty="0" smtClean="0">
                <a:cs typeface="Arial" charset="0"/>
              </a:rPr>
              <a:t>↔</a:t>
            </a:r>
            <a:r>
              <a:rPr lang="ru-RU" sz="2000" b="1" dirty="0" smtClean="0"/>
              <a:t>(¬</a:t>
            </a:r>
            <a:r>
              <a:rPr lang="ru-RU" sz="2000" b="1" i="1" dirty="0" smtClean="0"/>
              <a:t>В</a:t>
            </a:r>
            <a:r>
              <a:rPr lang="ru-RU" sz="2000" dirty="0" smtClean="0">
                <a:cs typeface="Arial" charset="0"/>
              </a:rPr>
              <a:t>→</a:t>
            </a:r>
            <a:r>
              <a:rPr lang="ru-RU" sz="2000" b="1" dirty="0" smtClean="0"/>
              <a:t>¬</a:t>
            </a:r>
            <a:r>
              <a:rPr lang="ru-RU" sz="2000" b="1" i="1" dirty="0" smtClean="0"/>
              <a:t>А</a:t>
            </a:r>
            <a:r>
              <a:rPr lang="ru-RU" sz="2000" b="1" dirty="0" smtClean="0"/>
              <a:t>)</a:t>
            </a:r>
            <a:r>
              <a:rPr lang="ru-RU" sz="2000" dirty="0" smtClean="0"/>
              <a:t> - </a:t>
            </a:r>
            <a:r>
              <a:rPr lang="ru-RU" sz="2000" i="1" dirty="0" smtClean="0"/>
              <a:t>закон контрапозиции </a:t>
            </a:r>
            <a:r>
              <a:rPr lang="ru-RU" sz="2000" dirty="0" smtClean="0"/>
              <a:t>(используется для доказательства "от противного");</a:t>
            </a:r>
            <a:endParaRPr lang="ru-RU" sz="2000" b="1" i="1" dirty="0" smtClean="0"/>
          </a:p>
          <a:p>
            <a:pPr indent="377825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b="1" i="1" dirty="0" smtClean="0">
                <a:solidFill>
                  <a:schemeClr val="tx1"/>
                </a:solidFill>
              </a:rPr>
              <a:t>Свойства операций</a:t>
            </a:r>
            <a:r>
              <a:rPr lang="ru-RU" sz="2000" dirty="0" smtClean="0">
                <a:solidFill>
                  <a:schemeClr val="tx1"/>
                </a:solidFill>
              </a:rPr>
              <a:t>: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indent="377825" eaLnBrk="1" hangingPunct="1">
              <a:lnSpc>
                <a:spcPct val="90000"/>
              </a:lnSpc>
            </a:pPr>
            <a:r>
              <a:rPr lang="ru-RU" sz="2000" b="1" dirty="0" smtClean="0"/>
              <a:t>¬¬</a:t>
            </a:r>
            <a:r>
              <a:rPr lang="ru-RU" sz="2000" b="1" i="1" dirty="0" smtClean="0"/>
              <a:t>А</a:t>
            </a:r>
            <a:r>
              <a:rPr lang="ru-RU" sz="2000" i="1" dirty="0" smtClean="0">
                <a:cs typeface="Arial" charset="0"/>
              </a:rPr>
              <a:t>↔</a:t>
            </a:r>
            <a:r>
              <a:rPr lang="ru-RU" sz="2000" b="1" i="1" dirty="0" smtClean="0"/>
              <a:t>А</a:t>
            </a:r>
            <a:r>
              <a:rPr lang="ru-RU" sz="2000" b="1" dirty="0" smtClean="0"/>
              <a:t> </a:t>
            </a:r>
            <a:r>
              <a:rPr lang="ru-RU" sz="2000" dirty="0" smtClean="0"/>
              <a:t>- </a:t>
            </a:r>
            <a:r>
              <a:rPr lang="ru-RU" sz="2000" i="1" dirty="0" smtClean="0"/>
              <a:t>закон двойного отрицания </a:t>
            </a:r>
            <a:r>
              <a:rPr lang="ru-RU" sz="2000" dirty="0" smtClean="0"/>
              <a:t>(«отрицание отрицания");</a:t>
            </a:r>
            <a:endParaRPr lang="ru-RU" sz="2000" b="1" dirty="0" smtClean="0"/>
          </a:p>
          <a:p>
            <a:pPr indent="377825" eaLnBrk="1" hangingPunct="1">
              <a:lnSpc>
                <a:spcPct val="90000"/>
              </a:lnSpc>
            </a:pPr>
            <a:r>
              <a:rPr lang="ru-RU" sz="2000" b="1" dirty="0" smtClean="0"/>
              <a:t>¬(</a:t>
            </a:r>
            <a:r>
              <a:rPr lang="ru-RU" sz="2000" b="1" i="1" dirty="0" smtClean="0"/>
              <a:t>А </a:t>
            </a:r>
            <a:r>
              <a:rPr lang="el-GR" sz="2000" dirty="0" smtClean="0">
                <a:cs typeface="Arial" charset="0"/>
              </a:rPr>
              <a:t>Λ</a:t>
            </a:r>
            <a:r>
              <a:rPr lang="ru-RU" sz="2000" b="1" dirty="0" smtClean="0"/>
              <a:t> </a:t>
            </a:r>
            <a:r>
              <a:rPr lang="ru-RU" sz="2000" b="1" i="1" dirty="0" smtClean="0"/>
              <a:t>В</a:t>
            </a:r>
            <a:r>
              <a:rPr lang="ru-RU" sz="2000" b="1" dirty="0" smtClean="0"/>
              <a:t>)</a:t>
            </a:r>
            <a:r>
              <a:rPr lang="ru-RU" sz="2000" i="1" dirty="0" smtClean="0">
                <a:cs typeface="Arial" charset="0"/>
              </a:rPr>
              <a:t>↔</a:t>
            </a:r>
            <a:r>
              <a:rPr lang="ru-RU" sz="2000" b="1" dirty="0" smtClean="0"/>
              <a:t>(¬</a:t>
            </a:r>
            <a:r>
              <a:rPr lang="ru-RU" sz="2000" b="1" i="1" dirty="0" smtClean="0"/>
              <a:t>А </a:t>
            </a:r>
            <a:r>
              <a:rPr lang="en-US" sz="2000" b="1" dirty="0" smtClean="0">
                <a:cs typeface="Arial" charset="0"/>
              </a:rPr>
              <a:t>V</a:t>
            </a:r>
            <a:r>
              <a:rPr lang="ru-RU" sz="2000" b="1" dirty="0" smtClean="0"/>
              <a:t> ¬</a:t>
            </a:r>
            <a:r>
              <a:rPr lang="ru-RU" sz="2000" b="1" i="1" dirty="0" smtClean="0"/>
              <a:t>В</a:t>
            </a:r>
            <a:r>
              <a:rPr lang="ru-RU" sz="2000" b="1" dirty="0" smtClean="0"/>
              <a:t>)</a:t>
            </a:r>
            <a:r>
              <a:rPr lang="ru-RU" sz="2000" dirty="0" smtClean="0"/>
              <a:t>, </a:t>
            </a:r>
            <a:r>
              <a:rPr lang="ru-RU" sz="2000" b="1" dirty="0" smtClean="0"/>
              <a:t>¬(</a:t>
            </a:r>
            <a:r>
              <a:rPr lang="ru-RU" sz="2000" b="1" i="1" dirty="0" smtClean="0"/>
              <a:t>А </a:t>
            </a:r>
            <a:r>
              <a:rPr lang="en-US" sz="2000" b="1" dirty="0" smtClean="0">
                <a:cs typeface="Arial" charset="0"/>
              </a:rPr>
              <a:t>V</a:t>
            </a:r>
            <a:r>
              <a:rPr lang="ru-RU" sz="2000" b="1" dirty="0" smtClean="0"/>
              <a:t> </a:t>
            </a:r>
            <a:r>
              <a:rPr lang="ru-RU" sz="2000" b="1" i="1" dirty="0" smtClean="0"/>
              <a:t>В</a:t>
            </a:r>
            <a:r>
              <a:rPr lang="ru-RU" sz="2000" b="1" dirty="0" smtClean="0"/>
              <a:t>)</a:t>
            </a:r>
            <a:r>
              <a:rPr lang="ru-RU" sz="2000" i="1" dirty="0" smtClean="0">
                <a:cs typeface="Arial" charset="0"/>
              </a:rPr>
              <a:t>↔</a:t>
            </a:r>
            <a:r>
              <a:rPr lang="ru-RU" sz="2000" b="1" dirty="0" smtClean="0"/>
              <a:t>(¬</a:t>
            </a:r>
            <a:r>
              <a:rPr lang="ru-RU" sz="2000" b="1" i="1" dirty="0" smtClean="0"/>
              <a:t>А </a:t>
            </a:r>
            <a:r>
              <a:rPr lang="el-GR" sz="2000" dirty="0" smtClean="0">
                <a:cs typeface="Arial" charset="0"/>
              </a:rPr>
              <a:t>Λ</a:t>
            </a:r>
            <a:r>
              <a:rPr lang="ru-RU" sz="2000" b="1" dirty="0" smtClean="0"/>
              <a:t> ¬</a:t>
            </a:r>
            <a:r>
              <a:rPr lang="ru-RU" sz="2000" b="1" i="1" dirty="0" smtClean="0"/>
              <a:t>В</a:t>
            </a:r>
            <a:r>
              <a:rPr lang="ru-RU" sz="2000" b="1" dirty="0" smtClean="0"/>
              <a:t>)</a:t>
            </a:r>
            <a:r>
              <a:rPr lang="ru-RU" sz="2000" dirty="0" smtClean="0"/>
              <a:t> - </a:t>
            </a:r>
            <a:r>
              <a:rPr lang="ru-RU" sz="2000" i="1" dirty="0" smtClean="0"/>
              <a:t>законы</a:t>
            </a:r>
            <a:r>
              <a:rPr lang="ru-RU" sz="2000" b="1" dirty="0" smtClean="0"/>
              <a:t> </a:t>
            </a:r>
            <a:r>
              <a:rPr lang="ru-RU" sz="2000" i="1" dirty="0" smtClean="0"/>
              <a:t>Де Моргана</a:t>
            </a:r>
            <a:r>
              <a:rPr lang="ru-RU" sz="2000" dirty="0" smtClean="0"/>
              <a:t>;</a:t>
            </a:r>
            <a:endParaRPr lang="ru-RU" sz="2000" i="1" dirty="0" smtClean="0"/>
          </a:p>
          <a:p>
            <a:pPr indent="377825" eaLnBrk="1" hangingPunct="1">
              <a:lnSpc>
                <a:spcPct val="90000"/>
              </a:lnSpc>
            </a:pPr>
            <a:r>
              <a:rPr lang="ru-RU" sz="2000" i="1" dirty="0" smtClean="0"/>
              <a:t>коммутативность</a:t>
            </a:r>
            <a:r>
              <a:rPr lang="ru-RU" sz="2000" dirty="0" smtClean="0"/>
              <a:t>; </a:t>
            </a:r>
            <a:r>
              <a:rPr lang="ru-RU" sz="2000" i="1" dirty="0" smtClean="0"/>
              <a:t>ассоциативность</a:t>
            </a:r>
            <a:r>
              <a:rPr lang="ru-RU" sz="2000" dirty="0" smtClean="0"/>
              <a:t>; </a:t>
            </a:r>
            <a:r>
              <a:rPr lang="ru-RU" sz="2000" i="1" dirty="0" smtClean="0"/>
              <a:t>дистрибутивность </a:t>
            </a:r>
            <a:r>
              <a:rPr lang="ru-RU" sz="2000" dirty="0" smtClean="0"/>
              <a:t>конъюнкции и дизъюнкции;</a:t>
            </a:r>
          </a:p>
          <a:p>
            <a:pPr indent="377825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b="1" i="1" dirty="0" smtClean="0">
                <a:solidFill>
                  <a:schemeClr val="tx1"/>
                </a:solidFill>
              </a:rPr>
              <a:t>Замена операций</a:t>
            </a:r>
            <a:r>
              <a:rPr lang="ru-RU" sz="2200" b="1" dirty="0" smtClean="0"/>
              <a:t>:</a:t>
            </a:r>
          </a:p>
          <a:p>
            <a:pPr indent="377825" eaLnBrk="1" hangingPunct="1">
              <a:lnSpc>
                <a:spcPct val="90000"/>
              </a:lnSpc>
            </a:pPr>
            <a:r>
              <a:rPr lang="ru-RU" sz="2000" b="1" dirty="0" smtClean="0"/>
              <a:t>(</a:t>
            </a:r>
            <a:r>
              <a:rPr lang="ru-RU" sz="2000" b="1" i="1" dirty="0" smtClean="0"/>
              <a:t>А</a:t>
            </a:r>
            <a:r>
              <a:rPr lang="ru-RU" sz="2000" i="1" dirty="0" smtClean="0">
                <a:cs typeface="Arial" charset="0"/>
              </a:rPr>
              <a:t>↔</a:t>
            </a:r>
            <a:r>
              <a:rPr lang="ru-RU" sz="2000" b="1" i="1" dirty="0" smtClean="0"/>
              <a:t>В</a:t>
            </a:r>
            <a:r>
              <a:rPr lang="ru-RU" sz="2000" b="1" dirty="0" smtClean="0"/>
              <a:t>) </a:t>
            </a:r>
            <a:r>
              <a:rPr lang="ru-RU" sz="2000" i="1" dirty="0" smtClean="0">
                <a:cs typeface="Arial" charset="0"/>
              </a:rPr>
              <a:t>↔</a:t>
            </a:r>
            <a:r>
              <a:rPr lang="ru-RU" sz="2000" b="1" dirty="0" smtClean="0"/>
              <a:t>(</a:t>
            </a:r>
            <a:r>
              <a:rPr lang="ru-RU" sz="2000" b="1" i="1" dirty="0" smtClean="0"/>
              <a:t>А</a:t>
            </a:r>
            <a:r>
              <a:rPr lang="ru-RU" sz="2000" dirty="0" smtClean="0">
                <a:cs typeface="Arial" charset="0"/>
              </a:rPr>
              <a:t>→</a:t>
            </a:r>
            <a:r>
              <a:rPr lang="ru-RU" sz="2000" b="1" i="1" dirty="0" smtClean="0"/>
              <a:t>В</a:t>
            </a:r>
            <a:r>
              <a:rPr lang="ru-RU" sz="2000" b="1" dirty="0" smtClean="0"/>
              <a:t>)</a:t>
            </a:r>
            <a:r>
              <a:rPr lang="el-GR" sz="2000" dirty="0" smtClean="0">
                <a:cs typeface="Arial" charset="0"/>
              </a:rPr>
              <a:t>Λ</a:t>
            </a:r>
            <a:r>
              <a:rPr lang="ru-RU" sz="2000" b="1" dirty="0" smtClean="0"/>
              <a:t>(</a:t>
            </a:r>
            <a:r>
              <a:rPr lang="ru-RU" sz="2000" b="1" i="1" dirty="0" smtClean="0"/>
              <a:t>В</a:t>
            </a:r>
            <a:r>
              <a:rPr lang="ru-RU" sz="2000" dirty="0" smtClean="0">
                <a:cs typeface="Arial" charset="0"/>
              </a:rPr>
              <a:t>→</a:t>
            </a:r>
            <a:r>
              <a:rPr lang="ru-RU" sz="2000" b="1" i="1" dirty="0" smtClean="0"/>
              <a:t>А</a:t>
            </a:r>
            <a:r>
              <a:rPr lang="ru-RU" sz="2000" b="1" dirty="0" smtClean="0"/>
              <a:t>)</a:t>
            </a:r>
            <a:r>
              <a:rPr lang="ru-RU" sz="2000" dirty="0" smtClean="0"/>
              <a:t>;</a:t>
            </a:r>
            <a:endParaRPr lang="ru-RU" sz="2000" b="1" dirty="0" smtClean="0"/>
          </a:p>
          <a:p>
            <a:pPr indent="377825" eaLnBrk="1" hangingPunct="1">
              <a:lnSpc>
                <a:spcPct val="90000"/>
              </a:lnSpc>
            </a:pPr>
            <a:r>
              <a:rPr lang="ru-RU" sz="2000" b="1" dirty="0" smtClean="0"/>
              <a:t>(</a:t>
            </a:r>
            <a:r>
              <a:rPr lang="ru-RU" sz="2000" b="1" i="1" dirty="0" smtClean="0"/>
              <a:t>А</a:t>
            </a:r>
            <a:r>
              <a:rPr lang="ru-RU" sz="2000" dirty="0" smtClean="0">
                <a:cs typeface="Arial" charset="0"/>
              </a:rPr>
              <a:t>→</a:t>
            </a:r>
            <a:r>
              <a:rPr lang="ru-RU" sz="2000" b="1" i="1" dirty="0" smtClean="0"/>
              <a:t>В</a:t>
            </a:r>
            <a:r>
              <a:rPr lang="ru-RU" sz="2000" b="1" dirty="0" smtClean="0"/>
              <a:t>) </a:t>
            </a:r>
            <a:r>
              <a:rPr lang="ru-RU" sz="2000" i="1" dirty="0" smtClean="0">
                <a:cs typeface="Arial" charset="0"/>
              </a:rPr>
              <a:t>↔</a:t>
            </a:r>
            <a:r>
              <a:rPr lang="ru-RU" sz="2000" b="1" dirty="0" smtClean="0"/>
              <a:t>(¬</a:t>
            </a:r>
            <a:r>
              <a:rPr lang="ru-RU" sz="2000" b="1" i="1" dirty="0" smtClean="0"/>
              <a:t>А </a:t>
            </a:r>
            <a:r>
              <a:rPr lang="en-US" sz="2000" b="1" dirty="0" smtClean="0">
                <a:cs typeface="Arial" charset="0"/>
              </a:rPr>
              <a:t>V</a:t>
            </a:r>
            <a:r>
              <a:rPr lang="ru-RU" sz="2000" b="1" dirty="0" smtClean="0"/>
              <a:t> </a:t>
            </a:r>
            <a:r>
              <a:rPr lang="ru-RU" sz="2000" b="1" i="1" dirty="0" smtClean="0"/>
              <a:t>В</a:t>
            </a:r>
            <a:r>
              <a:rPr lang="ru-RU" sz="2000" b="1" dirty="0" smtClean="0"/>
              <a:t>)</a:t>
            </a:r>
            <a:r>
              <a:rPr lang="ru-RU" sz="2000" dirty="0" smtClean="0"/>
              <a:t>;</a:t>
            </a:r>
          </a:p>
          <a:p>
            <a:pPr indent="377825" eaLnBrk="1" hangingPunct="1">
              <a:lnSpc>
                <a:spcPct val="90000"/>
              </a:lnSpc>
            </a:pPr>
            <a:r>
              <a:rPr lang="ru-RU" sz="2000" b="1" dirty="0" smtClean="0"/>
              <a:t>(</a:t>
            </a:r>
            <a:r>
              <a:rPr lang="ru-RU" sz="2000" b="1" i="1" dirty="0" smtClean="0"/>
              <a:t>А </a:t>
            </a:r>
            <a:r>
              <a:rPr lang="el-GR" sz="2000" dirty="0" smtClean="0">
                <a:cs typeface="Arial" charset="0"/>
              </a:rPr>
              <a:t>Λ</a:t>
            </a:r>
            <a:r>
              <a:rPr lang="ru-RU" sz="2000" b="1" dirty="0" smtClean="0"/>
              <a:t> </a:t>
            </a:r>
            <a:r>
              <a:rPr lang="ru-RU" sz="2000" b="1" i="1" dirty="0" smtClean="0"/>
              <a:t>В</a:t>
            </a:r>
            <a:r>
              <a:rPr lang="ru-RU" sz="2000" b="1" dirty="0" smtClean="0"/>
              <a:t>) </a:t>
            </a:r>
            <a:r>
              <a:rPr lang="ru-RU" sz="2000" i="1" dirty="0" smtClean="0">
                <a:cs typeface="Arial" charset="0"/>
              </a:rPr>
              <a:t>↔</a:t>
            </a:r>
            <a:r>
              <a:rPr lang="ru-RU" sz="2000" b="1" dirty="0" smtClean="0"/>
              <a:t>¬(¬</a:t>
            </a:r>
            <a:r>
              <a:rPr lang="ru-RU" sz="2000" b="1" i="1" dirty="0" smtClean="0"/>
              <a:t>А </a:t>
            </a:r>
            <a:r>
              <a:rPr lang="en-US" sz="2000" b="1" dirty="0" smtClean="0">
                <a:cs typeface="Arial" charset="0"/>
              </a:rPr>
              <a:t>V</a:t>
            </a:r>
            <a:r>
              <a:rPr lang="ru-RU" sz="2000" b="1" dirty="0" smtClean="0"/>
              <a:t> ¬</a:t>
            </a:r>
            <a:r>
              <a:rPr lang="ru-RU" sz="2000" b="1" i="1" dirty="0" smtClean="0"/>
              <a:t>В</a:t>
            </a:r>
            <a:r>
              <a:rPr lang="ru-RU" sz="2000" b="1" dirty="0" smtClean="0"/>
              <a:t>)</a:t>
            </a:r>
            <a:r>
              <a:rPr lang="ru-RU" sz="2000" dirty="0" smtClean="0"/>
              <a:t>;</a:t>
            </a:r>
            <a:endParaRPr lang="ru-RU" sz="2000" b="1" dirty="0" smtClean="0"/>
          </a:p>
          <a:p>
            <a:pPr indent="377825" eaLnBrk="1" hangingPunct="1">
              <a:lnSpc>
                <a:spcPct val="90000"/>
              </a:lnSpc>
            </a:pPr>
            <a:r>
              <a:rPr lang="ru-RU" sz="2000" b="1" dirty="0" smtClean="0"/>
              <a:t>(</a:t>
            </a:r>
            <a:r>
              <a:rPr lang="ru-RU" sz="2000" b="1" i="1" dirty="0" smtClean="0"/>
              <a:t>А </a:t>
            </a:r>
            <a:r>
              <a:rPr lang="en-US" sz="2000" b="1" dirty="0" smtClean="0">
                <a:cs typeface="Arial" charset="0"/>
              </a:rPr>
              <a:t>V</a:t>
            </a:r>
            <a:r>
              <a:rPr lang="ru-RU" sz="2000" b="1" dirty="0" smtClean="0"/>
              <a:t> </a:t>
            </a:r>
            <a:r>
              <a:rPr lang="ru-RU" sz="2000" b="1" i="1" dirty="0" smtClean="0"/>
              <a:t>В</a:t>
            </a:r>
            <a:r>
              <a:rPr lang="ru-RU" sz="2000" b="1" dirty="0" smtClean="0"/>
              <a:t>) </a:t>
            </a:r>
            <a:r>
              <a:rPr lang="ru-RU" sz="2000" i="1" dirty="0" smtClean="0">
                <a:cs typeface="Arial" charset="0"/>
              </a:rPr>
              <a:t>↔</a:t>
            </a:r>
            <a:r>
              <a:rPr lang="ru-RU" sz="2000" b="1" dirty="0" smtClean="0"/>
              <a:t>¬(¬</a:t>
            </a:r>
            <a:r>
              <a:rPr lang="ru-RU" sz="2000" b="1" i="1" dirty="0" smtClean="0"/>
              <a:t>А </a:t>
            </a:r>
            <a:r>
              <a:rPr lang="el-GR" sz="2000" dirty="0" smtClean="0">
                <a:cs typeface="Arial" charset="0"/>
              </a:rPr>
              <a:t>Λ</a:t>
            </a:r>
            <a:r>
              <a:rPr lang="ru-RU" sz="2000" b="1" dirty="0" smtClean="0"/>
              <a:t> ¬</a:t>
            </a:r>
            <a:r>
              <a:rPr lang="ru-RU" sz="2000" b="1" i="1" dirty="0" smtClean="0"/>
              <a:t>В</a:t>
            </a:r>
            <a:r>
              <a:rPr lang="ru-RU" sz="2000" b="1" dirty="0" smtClean="0"/>
              <a:t>)</a:t>
            </a:r>
            <a:r>
              <a:rPr lang="ru-RU" sz="2000" dirty="0" smtClean="0"/>
              <a:t> - (по де Моргану)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5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8475" y="1600200"/>
            <a:ext cx="8145463" cy="4525963"/>
          </a:xfrm>
        </p:spPr>
      </p:pic>
      <p:sp>
        <p:nvSpPr>
          <p:cNvPr id="318466" name="Oval 3"/>
          <p:cNvSpPr>
            <a:spLocks noChangeArrowheads="1"/>
          </p:cNvSpPr>
          <p:nvPr/>
        </p:nvSpPr>
        <p:spPr bwMode="auto">
          <a:xfrm>
            <a:off x="8101013" y="5876925"/>
            <a:ext cx="863600" cy="836613"/>
          </a:xfrm>
          <a:prstGeom prst="ellipse">
            <a:avLst/>
          </a:prstGeom>
          <a:solidFill>
            <a:srgbClr val="999966"/>
          </a:solidFill>
          <a:ln w="571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chemeClr val="folHlink"/>
                </a:solidFill>
                <a:latin typeface="Verdana" pitchFamily="34" charset="0"/>
              </a:rPr>
              <a:t>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9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188913"/>
            <a:ext cx="7010400" cy="1527175"/>
          </a:xfrm>
        </p:spPr>
        <p:txBody>
          <a:bodyPr/>
          <a:lstStyle/>
          <a:p>
            <a:pPr eaLnBrk="1" hangingPunct="1"/>
            <a:r>
              <a:rPr lang="ru-RU" sz="3000" smtClean="0"/>
              <a:t>Таблица истинности и логические действия в </a:t>
            </a:r>
            <a:r>
              <a:rPr lang="ru-RU" sz="3000" i="1" smtClean="0"/>
              <a:t>арифметическом виде</a:t>
            </a:r>
            <a:br>
              <a:rPr lang="ru-RU" sz="3000" i="1" smtClean="0"/>
            </a:br>
            <a:r>
              <a:rPr lang="ru-RU" sz="3000" i="1" smtClean="0"/>
              <a:t>(</a:t>
            </a:r>
            <a:r>
              <a:rPr lang="ru-RU" sz="2400" i="1" smtClean="0"/>
              <a:t>Эрнст </a:t>
            </a:r>
            <a:r>
              <a:rPr lang="ru-RU" sz="2400" b="1" i="1" smtClean="0"/>
              <a:t>Шрёдер</a:t>
            </a:r>
            <a:r>
              <a:rPr lang="ru-RU" sz="2400" i="1" smtClean="0"/>
              <a:t> «исчисление высказываний»):</a:t>
            </a:r>
          </a:p>
        </p:txBody>
      </p:sp>
      <p:pic>
        <p:nvPicPr>
          <p:cNvPr id="319491" name="Picture 6"/>
          <p:cNvPicPr>
            <a:picLocks noChangeAspect="1" noChangeArrowheads="1"/>
          </p:cNvPicPr>
          <p:nvPr/>
        </p:nvPicPr>
        <p:blipFill>
          <a:blip r:embed="rId2"/>
          <a:srcRect l="32364" t="30847" r="19710" b="49042"/>
          <a:stretch>
            <a:fillRect/>
          </a:stretch>
        </p:blipFill>
        <p:spPr bwMode="auto">
          <a:xfrm>
            <a:off x="1835150" y="1844675"/>
            <a:ext cx="583247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492" name="Oval 5"/>
          <p:cNvSpPr>
            <a:spLocks noChangeArrowheads="1"/>
          </p:cNvSpPr>
          <p:nvPr/>
        </p:nvSpPr>
        <p:spPr bwMode="auto">
          <a:xfrm>
            <a:off x="8101013" y="115888"/>
            <a:ext cx="863600" cy="836612"/>
          </a:xfrm>
          <a:prstGeom prst="ellipse">
            <a:avLst/>
          </a:prstGeom>
          <a:solidFill>
            <a:srgbClr val="999966"/>
          </a:solidFill>
          <a:ln w="571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folHlink"/>
                </a:solidFill>
                <a:latin typeface="Verdana" pitchFamily="34" charset="0"/>
              </a:rPr>
              <a:t>Ф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77072"/>
            <a:ext cx="8543925" cy="201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5" name="Rectangle 2"/>
          <p:cNvSpPr>
            <a:spLocks noGrp="1" noChangeArrowheads="1"/>
          </p:cNvSpPr>
          <p:nvPr>
            <p:ph type="title"/>
          </p:nvPr>
        </p:nvSpPr>
        <p:spPr>
          <a:xfrm>
            <a:off x="1560998" y="1988840"/>
            <a:ext cx="7010400" cy="1527175"/>
          </a:xfrm>
        </p:spPr>
        <p:txBody>
          <a:bodyPr/>
          <a:lstStyle/>
          <a:p>
            <a:pPr eaLnBrk="1" hangingPunct="1"/>
            <a:r>
              <a:rPr lang="ru-RU" sz="2200" b="1" dirty="0" smtClean="0"/>
              <a:t>С помощью таблицы истинности проверим закон «отрицания </a:t>
            </a:r>
            <a:r>
              <a:rPr lang="ru-RU" sz="2200" b="1" dirty="0" err="1" smtClean="0"/>
              <a:t>отрицания</a:t>
            </a:r>
            <a:r>
              <a:rPr lang="ru-RU" sz="2200" b="1" dirty="0" smtClean="0"/>
              <a:t>»: </a:t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Де Моргана </a:t>
            </a:r>
            <a:r>
              <a:rPr lang="ru-RU" sz="2400" b="1" dirty="0"/>
              <a:t>¬(</a:t>
            </a:r>
            <a:r>
              <a:rPr lang="ru-RU" sz="2400" b="1" i="1" dirty="0"/>
              <a:t>А </a:t>
            </a:r>
            <a:r>
              <a:rPr lang="en-US" sz="2400" b="1" dirty="0">
                <a:cs typeface="Arial" charset="0"/>
              </a:rPr>
              <a:t>V</a:t>
            </a:r>
            <a:r>
              <a:rPr lang="ru-RU" sz="2400" b="1" dirty="0"/>
              <a:t> </a:t>
            </a:r>
            <a:r>
              <a:rPr lang="ru-RU" sz="2400" b="1" i="1" dirty="0"/>
              <a:t>В</a:t>
            </a:r>
            <a:r>
              <a:rPr lang="ru-RU" sz="2400" b="1" dirty="0"/>
              <a:t>)</a:t>
            </a:r>
            <a:r>
              <a:rPr lang="ru-RU" sz="2400" i="1" dirty="0">
                <a:cs typeface="Arial" charset="0"/>
              </a:rPr>
              <a:t>↔</a:t>
            </a:r>
            <a:r>
              <a:rPr lang="ru-RU" sz="2400" b="1" dirty="0"/>
              <a:t>(¬</a:t>
            </a:r>
            <a:r>
              <a:rPr lang="ru-RU" sz="2400" b="1" i="1" dirty="0"/>
              <a:t>А </a:t>
            </a:r>
            <a:r>
              <a:rPr lang="el-GR" sz="2400" dirty="0">
                <a:cs typeface="Arial" charset="0"/>
              </a:rPr>
              <a:t>Λ</a:t>
            </a:r>
            <a:r>
              <a:rPr lang="ru-RU" sz="2400" b="1" dirty="0"/>
              <a:t> ¬</a:t>
            </a:r>
            <a:r>
              <a:rPr lang="ru-RU" sz="2400" b="1" i="1" dirty="0"/>
              <a:t>В</a:t>
            </a:r>
            <a:r>
              <a:rPr lang="ru-RU" sz="2400" b="1" dirty="0"/>
              <a:t>)</a:t>
            </a:r>
            <a:r>
              <a:rPr lang="ru-RU" sz="2400" dirty="0"/>
              <a:t> </a:t>
            </a:r>
            <a:r>
              <a:rPr lang="ru-RU" sz="2200" b="1" dirty="0" smtClean="0"/>
              <a:t>:</a:t>
            </a: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 smtClean="0"/>
          </a:p>
        </p:txBody>
      </p:sp>
      <p:graphicFrame>
        <p:nvGraphicFramePr>
          <p:cNvPr id="58403" name="Group 3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728585"/>
              </p:ext>
            </p:extLst>
          </p:nvPr>
        </p:nvGraphicFramePr>
        <p:xfrm>
          <a:off x="2843808" y="1709201"/>
          <a:ext cx="3600399" cy="1503638"/>
        </p:xfrm>
        <a:graphic>
          <a:graphicData uri="http://schemas.openxmlformats.org/drawingml/2006/table">
            <a:tbl>
              <a:tblPr/>
              <a:tblGrid>
                <a:gridCol w="645648"/>
                <a:gridCol w="692838"/>
                <a:gridCol w="877309"/>
                <a:gridCol w="1384604"/>
              </a:tblGrid>
              <a:tr h="353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¬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¬¬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¬¬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А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↔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4437112"/>
            <a:ext cx="5200867" cy="1924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09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88913"/>
            <a:ext cx="7010400" cy="1527175"/>
          </a:xfrm>
        </p:spPr>
        <p:txBody>
          <a:bodyPr/>
          <a:lstStyle/>
          <a:p>
            <a:pPr eaLnBrk="1" hangingPunct="1"/>
            <a:r>
              <a:rPr lang="ru-RU" sz="2600" smtClean="0"/>
              <a:t>Для чего нужны таблицы истинности? - решать логические задачки. </a:t>
            </a:r>
            <a:br>
              <a:rPr lang="ru-RU" sz="2600" smtClean="0"/>
            </a:br>
            <a:endParaRPr lang="ru-RU" sz="2600" smtClean="0"/>
          </a:p>
        </p:txBody>
      </p:sp>
      <p:sp>
        <p:nvSpPr>
          <p:cNvPr id="299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8713787" cy="5040312"/>
          </a:xfrm>
        </p:spPr>
        <p:txBody>
          <a:bodyPr/>
          <a:lstStyle/>
          <a:p>
            <a:pPr marL="0" indent="360363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smtClean="0"/>
              <a:t>Пример. Аня, Вика и Сергей решили пойти в кино. Учитель, хорошо знавший ребят, высказал предложения:</a:t>
            </a:r>
          </a:p>
          <a:p>
            <a:pPr marL="0" indent="360363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smtClean="0"/>
              <a:t>Аня пойдет в кино только тогда, когда пойдут Вика и Сергей;</a:t>
            </a:r>
          </a:p>
          <a:p>
            <a:pPr marL="0" indent="360363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smtClean="0"/>
              <a:t>Аня и Сергей пойдут в кино вместе или же оба останутся дома;</a:t>
            </a:r>
          </a:p>
          <a:p>
            <a:pPr marL="0" indent="360363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smtClean="0"/>
              <a:t>чтобы Сергей пошел в кино, необходимо, чтобы пошла Вика.</a:t>
            </a:r>
          </a:p>
          <a:p>
            <a:pPr marL="0" indent="360363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smtClean="0"/>
              <a:t>Когда ребята пошли в кино, оказалось, что учитель немного ошибся: из трех его утверждений истинными оказались только два. Кто из ребят пошел в кино? </a:t>
            </a:r>
            <a:endParaRPr lang="ru-RU" sz="1900" u="sng" smtClean="0"/>
          </a:p>
          <a:p>
            <a:pPr marL="0" indent="360363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u="sng" smtClean="0"/>
              <a:t>Решение</a:t>
            </a:r>
            <a:r>
              <a:rPr lang="ru-RU" sz="1900" smtClean="0"/>
              <a:t>:</a:t>
            </a:r>
          </a:p>
          <a:p>
            <a:pPr marL="0" indent="360363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smtClean="0"/>
              <a:t>Обозначим простые высказывания:</a:t>
            </a:r>
          </a:p>
          <a:p>
            <a:pPr marL="0" indent="360363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smtClean="0"/>
              <a:t>А - Аня пойдет в кино;</a:t>
            </a:r>
          </a:p>
          <a:p>
            <a:pPr marL="0" indent="360363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smtClean="0"/>
              <a:t>В - Вика пойдет в кино;</a:t>
            </a:r>
          </a:p>
          <a:p>
            <a:pPr marL="0" indent="360363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smtClean="0"/>
              <a:t>С - Сергей пойдет в кино.</a:t>
            </a:r>
          </a:p>
          <a:p>
            <a:pPr marL="0" indent="360363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smtClean="0"/>
              <a:t>Каждое составное высказывание можно выразить в виде формулы – логического выражения.</a:t>
            </a:r>
          </a:p>
          <a:p>
            <a:pPr marL="0" indent="360363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smtClean="0"/>
              <a:t>А&lt;=&gt;(В⋀С)</a:t>
            </a:r>
          </a:p>
          <a:p>
            <a:pPr marL="0" indent="360363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smtClean="0"/>
              <a:t>(A⋀C)˅(¬А⋀¬С) </a:t>
            </a:r>
          </a:p>
          <a:p>
            <a:pPr marL="0" indent="360363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900" smtClean="0"/>
              <a:t> С&lt;=&gt;В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0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00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268413"/>
            <a:ext cx="867568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67544" y="6381328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0099"/>
                </a:solidFill>
              </a:rPr>
              <a:t>? Как можно физически реализовать логическую операцию?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1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33375"/>
            <a:ext cx="8640762" cy="6119813"/>
          </a:xfrm>
          <a:solidFill>
            <a:schemeClr val="bg1"/>
          </a:solidFill>
        </p:spPr>
        <p:txBody>
          <a:bodyPr/>
          <a:lstStyle/>
          <a:p>
            <a:pPr indent="376238">
              <a:buFont typeface="Wingdings" pitchFamily="2" charset="2"/>
              <a:buNone/>
            </a:pPr>
            <a:r>
              <a:rPr lang="ru-RU" sz="1900" dirty="0" smtClean="0"/>
              <a:t>В одном королевстве король решил испытать заключенных, дав им шанс оказаться на свободе — или быть съеденным тигром. Он позвал трех заключенных и сказал:</a:t>
            </a:r>
          </a:p>
          <a:p>
            <a:pPr indent="376238">
              <a:buFont typeface="Wingdings" pitchFamily="2" charset="2"/>
              <a:buNone/>
            </a:pPr>
            <a:r>
              <a:rPr lang="ru-RU" sz="1900" dirty="0" smtClean="0"/>
              <a:t>— Каждый из вас предстанет перед двумя дверями. Может оказаться, что в одной комнате будет принцесса, а в другой тигр. Может оказаться, что в обеих принцессы, а может быть, в обеих тигр. На дверях будут таблички, по ним вы сможете понять, жену ли вы обретете или смерть от дикого зверя.</a:t>
            </a:r>
          </a:p>
          <a:p>
            <a:pPr indent="376238">
              <a:buFont typeface="Wingdings" pitchFamily="2" charset="2"/>
              <a:buNone/>
            </a:pPr>
            <a:r>
              <a:rPr lang="ru-RU" sz="1900" dirty="0" smtClean="0"/>
              <a:t>К дверям подошел первый заключенный. На первой двери он прочел: «В этой комнате принцесса, тигр в другой». Заключенный перевел взгляд на вторую дверь и прочел: «В одной из этих комнат тигр; кроме того, в одной из этих комнат находится принцесса».</a:t>
            </a:r>
          </a:p>
          <a:p>
            <a:pPr indent="376238">
              <a:buFont typeface="Wingdings" pitchFamily="2" charset="2"/>
              <a:buNone/>
            </a:pPr>
            <a:r>
              <a:rPr lang="ru-RU" sz="1900" dirty="0" smtClean="0"/>
              <a:t>— Правда ли, что написано на дверях, — спросил заключенный у короля.</a:t>
            </a:r>
          </a:p>
          <a:p>
            <a:pPr indent="376238">
              <a:buFont typeface="Wingdings" pitchFamily="2" charset="2"/>
              <a:buNone/>
            </a:pPr>
            <a:r>
              <a:rPr lang="ru-RU" sz="1900" dirty="0" smtClean="0"/>
              <a:t>— Одна из надписей правдива, а на другой табличке написана ложь, — ответил король.</a:t>
            </a:r>
          </a:p>
          <a:p>
            <a:pPr indent="376238">
              <a:buFont typeface="Wingdings" pitchFamily="2" charset="2"/>
              <a:buNone/>
            </a:pPr>
            <a:r>
              <a:rPr lang="ru-RU" sz="1900" dirty="0" smtClean="0"/>
              <a:t>Какую комнату выбрать заключенному, чтобы не быть съеденным тигром?</a:t>
            </a:r>
          </a:p>
          <a:p>
            <a:pPr indent="376238" algn="r">
              <a:buFont typeface="Wingdings" pitchFamily="2" charset="2"/>
              <a:buNone/>
            </a:pPr>
            <a:r>
              <a:rPr lang="ru-RU" sz="2500" b="1" dirty="0" smtClean="0"/>
              <a:t>-Д/З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1" name="Picture 324"/>
          <p:cNvPicPr>
            <a:picLocks noChangeAspect="1" noChangeArrowheads="1"/>
          </p:cNvPicPr>
          <p:nvPr/>
        </p:nvPicPr>
        <p:blipFill>
          <a:blip r:embed="rId2"/>
          <a:srcRect t="2930" b="2950"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5" name="Содержимое 2"/>
          <p:cNvSpPr>
            <a:spLocks noGrp="1"/>
          </p:cNvSpPr>
          <p:nvPr>
            <p:ph idx="4294967295"/>
          </p:nvPr>
        </p:nvSpPr>
        <p:spPr>
          <a:xfrm>
            <a:off x="755650" y="260350"/>
            <a:ext cx="7491413" cy="5429250"/>
          </a:xfrm>
        </p:spPr>
        <p:txBody>
          <a:bodyPr/>
          <a:lstStyle/>
          <a:p>
            <a:pPr algn="just" eaLnBrk="1" hangingPunct="1"/>
            <a:r>
              <a:rPr lang="ru-RU" altLang="ru-RU" sz="2400" smtClean="0"/>
              <a:t>Закон тождества</a:t>
            </a:r>
            <a:r>
              <a:rPr lang="ru-RU" altLang="ru-RU" sz="2400" i="1" smtClean="0"/>
              <a:t> </a:t>
            </a:r>
            <a:r>
              <a:rPr lang="ru-RU" altLang="ru-RU" sz="2400" smtClean="0"/>
              <a:t>говорит, что высказывание не меняет своего истинностного значения на протяжении всего рассуждения, в котором это высказывание встречается.</a:t>
            </a:r>
          </a:p>
          <a:p>
            <a:pPr algn="just" eaLnBrk="1" hangingPunct="1"/>
            <a:r>
              <a:rPr lang="ru-RU" altLang="ru-RU" sz="2400" smtClean="0"/>
              <a:t>Закон противоречия</a:t>
            </a:r>
            <a:r>
              <a:rPr lang="ru-RU" altLang="ru-RU" sz="2400" i="1" smtClean="0"/>
              <a:t> </a:t>
            </a:r>
            <a:r>
              <a:rPr lang="ru-RU" altLang="ru-RU" sz="2400" smtClean="0"/>
              <a:t>устанавливает, что никакое высказывание не может быть истинным одновременно со своим отрицанием. </a:t>
            </a:r>
          </a:p>
          <a:p>
            <a:pPr algn="just" eaLnBrk="1" hangingPunct="1"/>
            <a:r>
              <a:rPr lang="ru-RU" altLang="ru-RU" sz="2400" smtClean="0"/>
              <a:t>Закон исключенного третьего</a:t>
            </a:r>
            <a:r>
              <a:rPr lang="ru-RU" altLang="ru-RU" sz="2400" i="1" smtClean="0"/>
              <a:t> </a:t>
            </a:r>
            <a:r>
              <a:rPr lang="ru-RU" altLang="ru-RU" sz="2400" smtClean="0"/>
              <a:t>утверждает, что для каждого высказывания имеются лишь две возможности: высказывание истинно или ложно, третьего не дано. </a:t>
            </a:r>
          </a:p>
          <a:p>
            <a:pPr algn="just" eaLnBrk="1" hangingPunct="1"/>
            <a:r>
              <a:rPr lang="ru-RU" altLang="ru-RU" sz="2400" smtClean="0"/>
              <a:t>Закон снятия двойного отрицания</a:t>
            </a:r>
            <a:r>
              <a:rPr lang="ru-RU" altLang="ru-RU" sz="2400" i="1" smtClean="0"/>
              <a:t> </a:t>
            </a:r>
            <a:r>
              <a:rPr lang="ru-RU" altLang="ru-RU" sz="2400" smtClean="0"/>
              <a:t>отмечает, что отрицать отрицание какого–либо высказывания – то же, что утверждать это высказывание.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400" smtClean="0"/>
              <a:t> 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29" name="Содержимое 2"/>
          <p:cNvSpPr>
            <a:spLocks noGrp="1"/>
          </p:cNvSpPr>
          <p:nvPr>
            <p:ph idx="4294967295"/>
          </p:nvPr>
        </p:nvSpPr>
        <p:spPr>
          <a:xfrm>
            <a:off x="395288" y="142875"/>
            <a:ext cx="8596312" cy="6096000"/>
          </a:xfrm>
        </p:spPr>
        <p:txBody>
          <a:bodyPr/>
          <a:lstStyle/>
          <a:p>
            <a:pPr algn="just" eaLnBrk="1" hangingPunct="1"/>
            <a:r>
              <a:rPr lang="ru-RU" altLang="ru-RU" sz="2400" smtClean="0"/>
              <a:t>Закон идемпотентности</a:t>
            </a:r>
            <a:r>
              <a:rPr lang="ru-RU" altLang="ru-RU" sz="2400" i="1" smtClean="0"/>
              <a:t> </a:t>
            </a:r>
            <a:r>
              <a:rPr lang="ru-RU" altLang="ru-RU" sz="2400" smtClean="0"/>
              <a:t>говорит, что конъюнкция одинаковых высказываний равносильна одному из них; аналогично дизъюнкция одинаковых высказываний равносильна одному высказыванию.</a:t>
            </a:r>
          </a:p>
          <a:p>
            <a:pPr algn="just" eaLnBrk="1" hangingPunct="1"/>
            <a:r>
              <a:rPr lang="ru-RU" altLang="ru-RU" sz="2400" smtClean="0"/>
              <a:t>Закон коммутативности</a:t>
            </a:r>
            <a:r>
              <a:rPr lang="ru-RU" altLang="ru-RU" sz="2400" i="1" smtClean="0"/>
              <a:t> </a:t>
            </a:r>
            <a:r>
              <a:rPr lang="ru-RU" altLang="ru-RU" sz="2400" smtClean="0"/>
              <a:t>показывает, что и в конъюнкции, и в дизъюнкции высказывания можно менять местами.</a:t>
            </a:r>
          </a:p>
          <a:p>
            <a:pPr algn="just" eaLnBrk="1" hangingPunct="1"/>
            <a:r>
              <a:rPr lang="ru-RU" altLang="ru-RU" sz="2400" smtClean="0"/>
              <a:t>Закон ассоциативности</a:t>
            </a:r>
            <a:r>
              <a:rPr lang="ru-RU" altLang="ru-RU" sz="2400" i="1" smtClean="0"/>
              <a:t> </a:t>
            </a:r>
            <a:r>
              <a:rPr lang="ru-RU" altLang="ru-RU" sz="2400" smtClean="0"/>
              <a:t>устанавливает правила объединения высказываний в конъюнкциях и дизъюнкциях в группы с помощью скобок.</a:t>
            </a:r>
          </a:p>
          <a:p>
            <a:pPr algn="just" eaLnBrk="1" hangingPunct="1"/>
            <a:r>
              <a:rPr lang="ru-RU" altLang="ru-RU" sz="2400" smtClean="0"/>
              <a:t>Закон дистрибутивности</a:t>
            </a:r>
            <a:r>
              <a:rPr lang="ru-RU" altLang="ru-RU" sz="2400" i="1" smtClean="0"/>
              <a:t> </a:t>
            </a:r>
            <a:r>
              <a:rPr lang="ru-RU" altLang="ru-RU" sz="2400" smtClean="0"/>
              <a:t>объясняет правила раскрытия скобок и говорит, что по отношению к дистрибутивности конъюнкция и дизъюнкция совершенно «равноправны».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1900725"/>
            <a:ext cx="2124236" cy="16660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5379958"/>
            <a:ext cx="4422240" cy="1412776"/>
          </a:xfrm>
          <a:prstGeom prst="rect">
            <a:avLst/>
          </a:prstGeom>
        </p:spPr>
      </p:pic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36378" y="43551"/>
            <a:ext cx="7010400" cy="1150938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tx1"/>
                </a:solidFill>
              </a:rPr>
              <a:t>Дискретная математика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7743" y="1265158"/>
            <a:ext cx="6979035" cy="4114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sz="2600" dirty="0" smtClean="0"/>
              <a:t> — часть математики, изучающая дискретные математические структуры, такие, как графы и утверждения в логике, активно использующая понятия теории множеств.</a:t>
            </a:r>
          </a:p>
          <a:p>
            <a:pPr eaLnBrk="1" hangingPunct="1"/>
            <a:r>
              <a:rPr lang="ru-RU" sz="2600" dirty="0" smtClean="0"/>
              <a:t>В широком смысле, дискретной математикой могут считаться охваченными значительные части алгебры, теории чисел, математической логики, теории множеств.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548" y="5378983"/>
            <a:ext cx="1923883" cy="12645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4092043"/>
            <a:ext cx="1823926" cy="1287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3" name="Содержимое 2"/>
          <p:cNvSpPr>
            <a:spLocks noGrp="1"/>
          </p:cNvSpPr>
          <p:nvPr>
            <p:ph idx="4294967295"/>
          </p:nvPr>
        </p:nvSpPr>
        <p:spPr>
          <a:xfrm>
            <a:off x="323850" y="214313"/>
            <a:ext cx="8667750" cy="6024562"/>
          </a:xfrm>
        </p:spPr>
        <p:txBody>
          <a:bodyPr/>
          <a:lstStyle/>
          <a:p>
            <a:pPr algn="just" eaLnBrk="1" hangingPunct="1"/>
            <a:r>
              <a:rPr lang="ru-RU" altLang="ru-RU" sz="2400" smtClean="0"/>
              <a:t>Законы Де Моргана</a:t>
            </a:r>
            <a:r>
              <a:rPr lang="ru-RU" altLang="ru-RU" sz="2400" i="1" smtClean="0"/>
              <a:t> </a:t>
            </a:r>
            <a:r>
              <a:rPr lang="ru-RU" altLang="ru-RU" sz="2400" smtClean="0"/>
              <a:t>звучат так: «Отрицание конъюнкции равносильно дизъюнкции отрицаний; отрицание дизъюнкции равносильно конъюнкции отрицаний». </a:t>
            </a:r>
          </a:p>
          <a:p>
            <a:pPr algn="just" eaLnBrk="1" hangingPunct="1"/>
            <a:r>
              <a:rPr lang="ru-RU" altLang="ru-RU" sz="2400" smtClean="0"/>
              <a:t>Законы сочленения переменной с константой</a:t>
            </a:r>
            <a:r>
              <a:rPr lang="ru-RU" altLang="ru-RU" sz="2400" i="1" smtClean="0"/>
              <a:t> </a:t>
            </a:r>
            <a:r>
              <a:rPr lang="ru-RU" altLang="ru-RU" sz="2400" smtClean="0"/>
              <a:t>показывают, что получится в результате, если конъюнктивно или дизъюнктивно к переменной присоединить логическую константу (И или Л).</a:t>
            </a:r>
          </a:p>
          <a:p>
            <a:pPr algn="just" eaLnBrk="1" hangingPunct="1"/>
            <a:r>
              <a:rPr lang="ru-RU" altLang="ru-RU" sz="2400" smtClean="0"/>
              <a:t>Закон поглощения и закон склеивания</a:t>
            </a:r>
            <a:r>
              <a:rPr lang="ru-RU" altLang="ru-RU" sz="2400" i="1" smtClean="0"/>
              <a:t> </a:t>
            </a:r>
            <a:r>
              <a:rPr lang="ru-RU" altLang="ru-RU" sz="2400" smtClean="0"/>
              <a:t>предлагают комбинации, очень удобные при решении логических задач.</a:t>
            </a:r>
          </a:p>
          <a:p>
            <a:pPr algn="just" eaLnBrk="1" hangingPunct="1"/>
            <a:r>
              <a:rPr lang="ru-RU" altLang="ru-RU" sz="2400" smtClean="0"/>
              <a:t>Замена импликации</a:t>
            </a:r>
            <a:r>
              <a:rPr lang="ru-RU" altLang="ru-RU" sz="2400" i="1" smtClean="0"/>
              <a:t> </a:t>
            </a:r>
            <a:r>
              <a:rPr lang="ru-RU" altLang="ru-RU" sz="2400" smtClean="0"/>
              <a:t>дает возможность выразить импликацию через дизъюнкцию и отрицание либо через конъюнкцию и отрицание.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7" name="Содержимое 2"/>
          <p:cNvSpPr>
            <a:spLocks noGrp="1"/>
          </p:cNvSpPr>
          <p:nvPr>
            <p:ph idx="4294967295"/>
          </p:nvPr>
        </p:nvSpPr>
        <p:spPr>
          <a:xfrm>
            <a:off x="1908175" y="1728788"/>
            <a:ext cx="6867525" cy="24209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100" smtClean="0"/>
              <a:t>	На основе равносильностей сложные выражения приводятся к более простому виду – так называемой дизъюнктивной</a:t>
            </a:r>
            <a:r>
              <a:rPr lang="ru-RU" altLang="ru-RU" sz="2100" i="1" smtClean="0"/>
              <a:t> </a:t>
            </a:r>
            <a:r>
              <a:rPr lang="ru-RU" altLang="ru-RU" sz="2100" smtClean="0"/>
              <a:t>(или конъюнктивной) нормальной форме</a:t>
            </a:r>
            <a:r>
              <a:rPr lang="ru-RU" altLang="ru-RU" sz="2100" i="1" smtClean="0"/>
              <a:t> </a:t>
            </a:r>
            <a:r>
              <a:rPr lang="ru-RU" altLang="ru-RU" sz="2100" smtClean="0"/>
              <a:t>(сокращенно: д.н.ф. и к.н.ф.).</a:t>
            </a:r>
          </a:p>
          <a:p>
            <a:pPr eaLnBrk="1" hangingPunct="1"/>
            <a:endParaRPr lang="ru-RU" altLang="ru-RU" sz="2100" smtClean="0"/>
          </a:p>
        </p:txBody>
      </p:sp>
      <p:sp>
        <p:nvSpPr>
          <p:cNvPr id="306178" name="Oval 3"/>
          <p:cNvSpPr>
            <a:spLocks noChangeArrowheads="1"/>
          </p:cNvSpPr>
          <p:nvPr/>
        </p:nvSpPr>
        <p:spPr bwMode="auto">
          <a:xfrm>
            <a:off x="8101013" y="71438"/>
            <a:ext cx="863600" cy="8366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/>
              <a:t>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1" name="Содержимое 2"/>
          <p:cNvSpPr>
            <a:spLocks noGrp="1"/>
          </p:cNvSpPr>
          <p:nvPr>
            <p:ph idx="4294967295"/>
          </p:nvPr>
        </p:nvSpPr>
        <p:spPr>
          <a:xfrm>
            <a:off x="1908175" y="404813"/>
            <a:ext cx="7011988" cy="5810250"/>
          </a:xfrm>
        </p:spPr>
        <p:txBody>
          <a:bodyPr/>
          <a:lstStyle/>
          <a:p>
            <a:pPr eaLnBrk="1" hangingPunct="1"/>
            <a:r>
              <a:rPr lang="ru-RU" altLang="ru-RU" sz="2100" smtClean="0"/>
              <a:t>Дизъюнктивная нормальная форма</a:t>
            </a:r>
            <a:r>
              <a:rPr lang="ru-RU" altLang="ru-RU" sz="2100" i="1" smtClean="0"/>
              <a:t> </a:t>
            </a:r>
            <a:r>
              <a:rPr lang="ru-RU" altLang="ru-RU" sz="2100" smtClean="0"/>
              <a:t>представляет собой дизъюнкцию конъюнкций переменных и их отрицаний либо конъюнкцию самих переменных. </a:t>
            </a:r>
          </a:p>
          <a:p>
            <a:pPr eaLnBrk="1" hangingPunct="1"/>
            <a:endParaRPr lang="ru-RU" altLang="ru-RU" sz="2100" smtClean="0"/>
          </a:p>
          <a:p>
            <a:pPr eaLnBrk="1" hangingPunct="1"/>
            <a:r>
              <a:rPr lang="ru-RU" altLang="ru-RU" sz="2100" smtClean="0"/>
              <a:t>Конъюнктивной нормальной формой</a:t>
            </a:r>
            <a:r>
              <a:rPr lang="ru-RU" altLang="ru-RU" sz="2100" i="1" smtClean="0"/>
              <a:t> </a:t>
            </a:r>
            <a:r>
              <a:rPr lang="ru-RU" altLang="ru-RU" sz="2100" smtClean="0"/>
              <a:t>называется конъюнкция дизъюнкций переменных и их отрицаний либо дизъюнкция самих переменных. </a:t>
            </a:r>
          </a:p>
          <a:p>
            <a:pPr eaLnBrk="1" hangingPunct="1"/>
            <a:endParaRPr lang="ru-RU" altLang="ru-RU" sz="2100" smtClean="0"/>
          </a:p>
          <a:p>
            <a:pPr eaLnBrk="1" hangingPunct="1"/>
            <a:r>
              <a:rPr lang="ru-RU" altLang="ru-RU" sz="2100" smtClean="0"/>
              <a:t>Теорема 1. Любую формулу (любое высказывание) можно привести к д.н.ф.</a:t>
            </a:r>
          </a:p>
          <a:p>
            <a:pPr eaLnBrk="1" hangingPunct="1"/>
            <a:r>
              <a:rPr lang="ru-RU" altLang="ru-RU" sz="2100" smtClean="0"/>
              <a:t>Теорема 2. Любая формула может быть представлена в к.н.ф.</a:t>
            </a:r>
          </a:p>
          <a:p>
            <a:pPr eaLnBrk="1" hangingPunct="1"/>
            <a:endParaRPr lang="ru-RU" altLang="ru-RU" smtClean="0"/>
          </a:p>
        </p:txBody>
      </p:sp>
      <p:sp>
        <p:nvSpPr>
          <p:cNvPr id="307202" name="Oval 3"/>
          <p:cNvSpPr>
            <a:spLocks noChangeArrowheads="1"/>
          </p:cNvSpPr>
          <p:nvPr/>
        </p:nvSpPr>
        <p:spPr bwMode="auto">
          <a:xfrm>
            <a:off x="8101013" y="5805488"/>
            <a:ext cx="863600" cy="8366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/>
              <a:t>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82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8227" name="Picture 4"/>
          <p:cNvPicPr>
            <a:picLocks noChangeAspect="1" noChangeArrowheads="1"/>
          </p:cNvPicPr>
          <p:nvPr/>
        </p:nvPicPr>
        <p:blipFill>
          <a:blip r:embed="rId2"/>
          <a:srcRect l="15755" t="38503" r="42905" b="12500"/>
          <a:stretch>
            <a:fillRect/>
          </a:stretch>
        </p:blipFill>
        <p:spPr bwMode="auto">
          <a:xfrm>
            <a:off x="468313" y="620713"/>
            <a:ext cx="8424862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28" name="Oval 5"/>
          <p:cNvSpPr>
            <a:spLocks noChangeArrowheads="1"/>
          </p:cNvSpPr>
          <p:nvPr/>
        </p:nvSpPr>
        <p:spPr bwMode="auto">
          <a:xfrm>
            <a:off x="8101013" y="0"/>
            <a:ext cx="863600" cy="8366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/>
              <a:t>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9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09251" name="Picture 4"/>
          <p:cNvPicPr>
            <a:picLocks noChangeAspect="1" noChangeArrowheads="1"/>
          </p:cNvPicPr>
          <p:nvPr/>
        </p:nvPicPr>
        <p:blipFill>
          <a:blip r:embed="rId2"/>
          <a:srcRect l="19196" t="36420" r="36024" b="21585"/>
          <a:stretch>
            <a:fillRect/>
          </a:stretch>
        </p:blipFill>
        <p:spPr bwMode="auto">
          <a:xfrm>
            <a:off x="468313" y="1628775"/>
            <a:ext cx="7127875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253" name="Oval 6"/>
          <p:cNvSpPr>
            <a:spLocks noChangeArrowheads="1"/>
          </p:cNvSpPr>
          <p:nvPr/>
        </p:nvSpPr>
        <p:spPr bwMode="auto">
          <a:xfrm>
            <a:off x="8101013" y="0"/>
            <a:ext cx="863600" cy="8366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/>
              <a:t>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Кванторы</a:t>
            </a:r>
          </a:p>
        </p:txBody>
      </p:sp>
      <p:sp>
        <p:nvSpPr>
          <p:cNvPr id="310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435975" cy="45259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200" smtClean="0"/>
              <a:t>Математическая теория состоит из утверждений относительно разных математических объектов, которые могут быть как истинными, так и ложными. </a:t>
            </a:r>
            <a:br>
              <a:rPr lang="ru-RU" sz="2200" smtClean="0"/>
            </a:br>
            <a:r>
              <a:rPr lang="ru-RU" sz="2200" smtClean="0"/>
              <a:t>3 &gt; 2 - истина.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200" i="1" smtClean="0"/>
              <a:t>х</a:t>
            </a:r>
            <a:r>
              <a:rPr lang="ru-RU" sz="2200" i="1" baseline="30000" smtClean="0"/>
              <a:t>2 </a:t>
            </a:r>
            <a:r>
              <a:rPr lang="en-US" sz="2200" i="1" smtClean="0"/>
              <a:t>&lt;</a:t>
            </a:r>
            <a:r>
              <a:rPr lang="ru-RU" sz="2200" i="1" smtClean="0"/>
              <a:t> 0 </a:t>
            </a:r>
            <a:r>
              <a:rPr lang="ru-RU" sz="2200" smtClean="0"/>
              <a:t>- ложь. </a:t>
            </a:r>
            <a:br>
              <a:rPr lang="ru-RU" sz="2200" smtClean="0"/>
            </a:br>
            <a:r>
              <a:rPr lang="ru-RU" sz="2200" smtClean="0"/>
              <a:t>Это простые утверждения. </a:t>
            </a:r>
            <a:br>
              <a:rPr lang="ru-RU" sz="2200" smtClean="0"/>
            </a:br>
            <a:r>
              <a:rPr lang="ru-RU" sz="2200" smtClean="0"/>
              <a:t/>
            </a:r>
            <a:br>
              <a:rPr lang="ru-RU" sz="2200" smtClean="0"/>
            </a:br>
            <a:r>
              <a:rPr lang="ru-RU" sz="2200" smtClean="0"/>
              <a:t>Рассмотрим теперь утверждение х </a:t>
            </a:r>
            <a:r>
              <a:rPr lang="en-US" sz="2200" smtClean="0"/>
              <a:t>&gt;</a:t>
            </a:r>
            <a:r>
              <a:rPr lang="ru-RU" sz="2200" smtClean="0"/>
              <a:t> </a:t>
            </a:r>
            <a:r>
              <a:rPr lang="en-US" sz="2200" smtClean="0"/>
              <a:t>1</a:t>
            </a:r>
            <a:r>
              <a:rPr lang="ru-RU" sz="2200" smtClean="0"/>
              <a:t>. Истина это или ложь, зависит от того, каков </a:t>
            </a:r>
            <a:r>
              <a:rPr lang="en-US" sz="2200" smtClean="0"/>
              <a:t>x</a:t>
            </a:r>
            <a:r>
              <a:rPr lang="ru-RU" sz="2200" smtClean="0"/>
              <a:t>: для одних </a:t>
            </a:r>
            <a:r>
              <a:rPr lang="en-US" sz="2200" i="1" smtClean="0"/>
              <a:t>x </a:t>
            </a:r>
            <a:r>
              <a:rPr lang="ru-RU" sz="2200" smtClean="0"/>
              <a:t>это утверждение истинно, для других - ложно. </a:t>
            </a:r>
            <a:br>
              <a:rPr lang="ru-RU" sz="2200" smtClean="0"/>
            </a:br>
            <a:r>
              <a:rPr lang="ru-RU" sz="2200" smtClean="0"/>
              <a:t/>
            </a:r>
            <a:br>
              <a:rPr lang="ru-RU" sz="2200" smtClean="0"/>
            </a:br>
            <a:r>
              <a:rPr lang="ru-RU" sz="2200" smtClean="0"/>
              <a:t>Утверждения, истинность которых зависит от некоторых переменных, называются </a:t>
            </a:r>
            <a:r>
              <a:rPr lang="ru-RU" sz="2200" b="1" i="1" smtClean="0"/>
              <a:t>предикатами</a:t>
            </a:r>
            <a:r>
              <a:rPr lang="ru-RU" sz="2200" smtClean="0"/>
              <a:t>. С предикатами тесно связаны </a:t>
            </a:r>
            <a:r>
              <a:rPr lang="ru-RU" sz="2200" b="1" i="1" smtClean="0"/>
              <a:t>кванторы</a:t>
            </a:r>
            <a:r>
              <a:rPr lang="ru-RU" sz="2200" smtClean="0"/>
              <a:t> - символы, позволяющие строить из предикатов конкретные математические утверждения. </a:t>
            </a:r>
            <a:br>
              <a:rPr lang="ru-RU" sz="2200" smtClean="0"/>
            </a:br>
            <a:r>
              <a:rPr lang="ru-RU" sz="2200" smtClean="0"/>
              <a:t/>
            </a:r>
            <a:br>
              <a:rPr lang="ru-RU" sz="2200" smtClean="0"/>
            </a:br>
            <a:r>
              <a:rPr lang="ru-RU" sz="2200" smtClean="0"/>
              <a:t>Кванторы используются для сокращения записи и повышения наглядности некоторых математических формулировок.</a:t>
            </a:r>
            <a:br>
              <a:rPr lang="ru-RU" sz="2200" smtClean="0"/>
            </a:br>
            <a:r>
              <a:rPr lang="ru-RU" sz="2200" smtClean="0"/>
              <a:t/>
            </a:r>
            <a:br>
              <a:rPr lang="ru-RU" sz="2200" smtClean="0"/>
            </a:br>
            <a:endParaRPr lang="ru-RU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chemeClr val="hlink"/>
                </a:solidFill>
              </a:rPr>
              <a:t>Кванторов всего два:</a:t>
            </a:r>
          </a:p>
        </p:txBody>
      </p:sp>
      <p:sp>
        <p:nvSpPr>
          <p:cNvPr id="311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784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3600" b="1" smtClean="0">
                <a:solidFill>
                  <a:schemeClr val="hlink"/>
                </a:solidFill>
                <a:sym typeface="Symbol" pitchFamily="18" charset="2"/>
              </a:rPr>
              <a:t></a:t>
            </a:r>
            <a:r>
              <a:rPr lang="ru-RU" sz="2800" b="1" i="1" smtClean="0">
                <a:solidFill>
                  <a:schemeClr val="hlink"/>
                </a:solidFill>
              </a:rPr>
              <a:t> </a:t>
            </a:r>
            <a:r>
              <a:rPr lang="ru-RU" sz="2800" b="1" smtClean="0">
                <a:solidFill>
                  <a:schemeClr val="hlink"/>
                </a:solidFill>
              </a:rPr>
              <a:t> </a:t>
            </a:r>
            <a:r>
              <a:rPr lang="ru-RU" sz="2000" smtClean="0"/>
              <a:t>- </a:t>
            </a:r>
            <a:r>
              <a:rPr lang="ru-RU" sz="2000" b="1" i="1" smtClean="0"/>
              <a:t>квантор всеобщности</a:t>
            </a:r>
            <a:r>
              <a:rPr lang="ru-RU" sz="2000" smtClean="0"/>
              <a:t>.</a:t>
            </a:r>
            <a:br>
              <a:rPr lang="ru-RU" sz="2000" smtClean="0"/>
            </a:br>
            <a:r>
              <a:rPr lang="ru-RU" sz="2000" smtClean="0"/>
              <a:t>Читается "для каждого", или "для любого", или "любой" в зависимости от контекста.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Например:</a:t>
            </a:r>
            <a:br>
              <a:rPr lang="ru-RU" sz="2000" smtClean="0"/>
            </a:br>
            <a:endParaRPr lang="ru-RU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3600" b="1" smtClean="0">
                <a:solidFill>
                  <a:schemeClr val="hlink"/>
                </a:solidFill>
                <a:sym typeface="Symbol" pitchFamily="18" charset="2"/>
              </a:rPr>
              <a:t></a:t>
            </a:r>
            <a:r>
              <a:rPr lang="ru-RU" sz="2000" smtClean="0"/>
              <a:t> -</a:t>
            </a:r>
            <a:r>
              <a:rPr lang="ru-RU" sz="2000" b="1" i="1" smtClean="0"/>
              <a:t> квантор существования.</a:t>
            </a:r>
            <a:r>
              <a:rPr lang="ru-RU" sz="2000" smtClean="0"/>
              <a:t> </a:t>
            </a:r>
            <a:br>
              <a:rPr lang="ru-RU" sz="2000" smtClean="0"/>
            </a:br>
            <a:r>
              <a:rPr lang="ru-RU" sz="2000" smtClean="0"/>
              <a:t>Читается "существует", "найдется".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 Например: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Кванторы часто комбинируют. </a:t>
            </a:r>
            <a:br>
              <a:rPr lang="ru-RU" sz="2000" smtClean="0"/>
            </a:br>
            <a:r>
              <a:rPr lang="ru-RU" sz="2000" smtClean="0"/>
              <a:t>Например:</a:t>
            </a:r>
          </a:p>
        </p:txBody>
      </p:sp>
      <p:pic>
        <p:nvPicPr>
          <p:cNvPr id="31129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565400"/>
            <a:ext cx="2919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30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3789363"/>
            <a:ext cx="25527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30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5084763"/>
            <a:ext cx="411480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302" name="Oval 7"/>
          <p:cNvSpPr>
            <a:spLocks noChangeArrowheads="1"/>
          </p:cNvSpPr>
          <p:nvPr/>
        </p:nvSpPr>
        <p:spPr bwMode="auto">
          <a:xfrm>
            <a:off x="8101013" y="0"/>
            <a:ext cx="863600" cy="8366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/>
              <a:t>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chemeClr val="hlink"/>
                </a:solidFill>
              </a:rPr>
              <a:t>Предикаты</a:t>
            </a:r>
            <a:endParaRPr lang="ru-RU" altLang="ru-RU" smtClean="0">
              <a:solidFill>
                <a:schemeClr val="hlink"/>
              </a:solidFill>
            </a:endParaRPr>
          </a:p>
        </p:txBody>
      </p:sp>
      <p:sp>
        <p:nvSpPr>
          <p:cNvPr id="312322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Функция, все значения которой принадлежат множеству {И,Л}, называется предикатом</a:t>
            </a:r>
            <a:r>
              <a:rPr lang="ru-RU" altLang="ru-RU" i="1" smtClean="0"/>
              <a:t>. </a:t>
            </a:r>
          </a:p>
          <a:p>
            <a:pPr eaLnBrk="1" hangingPunct="1"/>
            <a:r>
              <a:rPr lang="ru-RU" altLang="ru-RU" smtClean="0"/>
              <a:t>Буквы </a:t>
            </a:r>
            <a:r>
              <a:rPr lang="ru-RU" altLang="ru-RU" i="1" smtClean="0"/>
              <a:t>Р, </a:t>
            </a:r>
            <a:r>
              <a:rPr lang="en-US" altLang="ru-RU" i="1" smtClean="0"/>
              <a:t>R </a:t>
            </a:r>
            <a:r>
              <a:rPr lang="ru-RU" altLang="ru-RU" smtClean="0"/>
              <a:t>и т.д., обозначающие предикаты, называются предикатными символами</a:t>
            </a:r>
            <a:r>
              <a:rPr lang="ru-RU" altLang="ru-RU" i="1" smtClean="0"/>
              <a:t>.</a:t>
            </a:r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sp>
        <p:nvSpPr>
          <p:cNvPr id="312323" name="Oval 4"/>
          <p:cNvSpPr>
            <a:spLocks noChangeArrowheads="1"/>
          </p:cNvSpPr>
          <p:nvPr/>
        </p:nvSpPr>
        <p:spPr bwMode="auto">
          <a:xfrm>
            <a:off x="8101013" y="0"/>
            <a:ext cx="863600" cy="8366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/>
              <a:t>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sz="3800" b="1" smtClean="0">
                <a:solidFill>
                  <a:schemeClr val="hlink"/>
                </a:solidFill>
              </a:rPr>
              <a:t>Способы задания предикатов:</a:t>
            </a:r>
            <a:endParaRPr lang="ru-RU" altLang="ru-RU" sz="3800" smtClean="0">
              <a:solidFill>
                <a:schemeClr val="hlink"/>
              </a:solidFill>
            </a:endParaRPr>
          </a:p>
        </p:txBody>
      </p:sp>
      <p:sp>
        <p:nvSpPr>
          <p:cNvPr id="313346" name="Содержимое 2"/>
          <p:cNvSpPr>
            <a:spLocks noGrp="1"/>
          </p:cNvSpPr>
          <p:nvPr>
            <p:ph idx="4294967295"/>
          </p:nvPr>
        </p:nvSpPr>
        <p:spPr>
          <a:xfrm>
            <a:off x="1476375" y="2014538"/>
            <a:ext cx="7056438" cy="4510087"/>
          </a:xfrm>
        </p:spPr>
        <p:txBody>
          <a:bodyPr/>
          <a:lstStyle/>
          <a:p>
            <a:pPr eaLnBrk="1" hangingPunct="1"/>
            <a:r>
              <a:rPr lang="ru-RU" altLang="ru-RU" sz="2300" smtClean="0"/>
              <a:t>с помощью высказывательной формы</a:t>
            </a:r>
          </a:p>
          <a:p>
            <a:pPr eaLnBrk="1" hangingPunct="1"/>
            <a:r>
              <a:rPr lang="ru-RU" altLang="ru-RU" sz="2300" smtClean="0"/>
              <a:t>с помощью формулы, т. е. заданием интерпретации предикатного символа</a:t>
            </a:r>
          </a:p>
          <a:p>
            <a:pPr algn="just" eaLnBrk="1" hangingPunct="1"/>
            <a:r>
              <a:rPr lang="ru-RU" altLang="ru-RU" sz="2300" smtClean="0"/>
              <a:t>с помощью таблицы. Такой способ годится только для предикатов, область  определения которых  – конечное множество. Областью определения предиката может быть любое множество. Если же предикат при каком-нибудь наборе входящих переменных теряет смысл, то принято считать, что этому набору соответствует значение Л.</a:t>
            </a:r>
          </a:p>
          <a:p>
            <a:pPr eaLnBrk="1" hangingPunct="1"/>
            <a:endParaRPr lang="ru-RU" altLang="ru-RU" smtClean="0"/>
          </a:p>
        </p:txBody>
      </p:sp>
      <p:sp>
        <p:nvSpPr>
          <p:cNvPr id="313347" name="Oval 4"/>
          <p:cNvSpPr>
            <a:spLocks noChangeArrowheads="1"/>
          </p:cNvSpPr>
          <p:nvPr/>
        </p:nvSpPr>
        <p:spPr bwMode="auto">
          <a:xfrm>
            <a:off x="8101013" y="0"/>
            <a:ext cx="863600" cy="8366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/>
              <a:t>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smtClean="0"/>
              <a:t>Пример.</a:t>
            </a:r>
          </a:p>
        </p:txBody>
      </p:sp>
      <p:sp>
        <p:nvSpPr>
          <p:cNvPr id="3153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sz="2200" dirty="0" smtClean="0"/>
              <a:t>Предикат задан </a:t>
            </a:r>
            <a:r>
              <a:rPr lang="ru-RU" sz="2200" dirty="0" err="1" smtClean="0"/>
              <a:t>высказывательной</a:t>
            </a:r>
            <a:r>
              <a:rPr lang="ru-RU" sz="2200" dirty="0" smtClean="0"/>
              <a:t> формой </a:t>
            </a:r>
            <a:r>
              <a:rPr lang="ru-RU" sz="2200" i="1" dirty="0" smtClean="0"/>
              <a:t>х </a:t>
            </a:r>
            <a:r>
              <a:rPr lang="ru-RU" sz="2200" dirty="0" smtClean="0"/>
              <a:t>массивнее</a:t>
            </a:r>
            <a:r>
              <a:rPr lang="ru-RU" sz="2200" i="1" dirty="0" smtClean="0"/>
              <a:t> у.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sz="2200" dirty="0" smtClean="0"/>
              <a:t>Область определения </a:t>
            </a:r>
            <a:r>
              <a:rPr lang="ru-RU" sz="2200" i="1" dirty="0" smtClean="0"/>
              <a:t>х: </a:t>
            </a:r>
            <a:r>
              <a:rPr lang="ru-RU" sz="2200" i="1" dirty="0" err="1" smtClean="0"/>
              <a:t>М</a:t>
            </a:r>
            <a:r>
              <a:rPr lang="ru-RU" sz="2200" i="1" baseline="-25000" dirty="0" err="1" smtClean="0"/>
              <a:t>х</a:t>
            </a:r>
            <a:r>
              <a:rPr lang="ru-RU" sz="2200" i="1" dirty="0" smtClean="0"/>
              <a:t> = </a:t>
            </a:r>
            <a:r>
              <a:rPr lang="ru-RU" sz="2200" dirty="0" smtClean="0"/>
              <a:t>{Земля, Сатурн}.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sz="2200" dirty="0" smtClean="0"/>
              <a:t>Область определения </a:t>
            </a:r>
            <a:r>
              <a:rPr lang="ru-RU" sz="2200" i="1" dirty="0" smtClean="0"/>
              <a:t>у: </a:t>
            </a:r>
            <a:r>
              <a:rPr lang="ru-RU" sz="2200" i="1" dirty="0" err="1" smtClean="0"/>
              <a:t>М</a:t>
            </a:r>
            <a:r>
              <a:rPr lang="ru-RU" sz="2200" i="1" baseline="-25000" dirty="0" err="1" smtClean="0"/>
              <a:t>у</a:t>
            </a:r>
            <a:r>
              <a:rPr lang="ru-RU" sz="2200" i="1" dirty="0" smtClean="0"/>
              <a:t> </a:t>
            </a:r>
            <a:r>
              <a:rPr lang="ru-RU" sz="2200" dirty="0" smtClean="0"/>
              <a:t>= {</a:t>
            </a:r>
            <a:r>
              <a:rPr lang="ru-RU" sz="2200" dirty="0" err="1" smtClean="0"/>
              <a:t>Меркурий,Юпитер</a:t>
            </a:r>
            <a:r>
              <a:rPr lang="ru-RU" sz="2200" dirty="0" smtClean="0"/>
              <a:t>}.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sz="2200" dirty="0" smtClean="0"/>
              <a:t>Найти множество истинности </a:t>
            </a:r>
            <a:r>
              <a:rPr lang="en-US" sz="2200" i="1" dirty="0" smtClean="0"/>
              <a:t>R</a:t>
            </a:r>
            <a:r>
              <a:rPr lang="ru-RU" sz="2200" i="1" dirty="0" smtClean="0"/>
              <a:t>*:</a:t>
            </a:r>
            <a:r>
              <a:rPr lang="ru-RU" sz="2200" dirty="0" smtClean="0"/>
              <a:t>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ru-RU" sz="2200" dirty="0" smtClean="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sz="2200" dirty="0" smtClean="0"/>
              <a:t>Решение: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sz="2200" dirty="0" smtClean="0"/>
              <a:t>{(</a:t>
            </a:r>
            <a:r>
              <a:rPr lang="ru-RU" sz="2200" dirty="0" err="1" smtClean="0"/>
              <a:t>Земля,Меркурий</a:t>
            </a:r>
            <a:r>
              <a:rPr lang="ru-RU" sz="2200" dirty="0" smtClean="0"/>
              <a:t>), (</a:t>
            </a:r>
            <a:r>
              <a:rPr lang="ru-RU" sz="2200" dirty="0" err="1" smtClean="0"/>
              <a:t>Сатурн,Меркурий</a:t>
            </a:r>
            <a:r>
              <a:rPr lang="ru-RU" sz="2200" dirty="0" smtClean="0"/>
              <a:t>)}</a:t>
            </a:r>
          </a:p>
        </p:txBody>
      </p:sp>
      <p:sp>
        <p:nvSpPr>
          <p:cNvPr id="315395" name="Oval 4"/>
          <p:cNvSpPr>
            <a:spLocks noChangeArrowheads="1"/>
          </p:cNvSpPr>
          <p:nvPr/>
        </p:nvSpPr>
        <p:spPr bwMode="auto">
          <a:xfrm>
            <a:off x="8101013" y="0"/>
            <a:ext cx="863600" cy="8366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/>
              <a:t>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46" name="Picture 10" descr="https://users.physics.ox.ac.uk/~Steane/graph_theory/tiefighte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6" t="16440" r="12125" b="19856"/>
          <a:stretch/>
        </p:blipFill>
        <p:spPr bwMode="auto">
          <a:xfrm>
            <a:off x="5759623" y="28787"/>
            <a:ext cx="338437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Теория графов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450" y="2261035"/>
            <a:ext cx="8640960" cy="430212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…анализ </a:t>
            </a:r>
            <a:r>
              <a:rPr lang="ru-RU" sz="2400" dirty="0"/>
              <a:t>и синтез цепей и систем, сетевое планирование и управление, исследование операций, выбор оптимальных маршрутов и потоков в сетях, моделирование жизнедеятельности организмов, исследование случайных </a:t>
            </a:r>
            <a:r>
              <a:rPr lang="ru-RU" sz="2400" dirty="0" smtClean="0"/>
              <a:t>процессов... </a:t>
            </a:r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Теория </a:t>
            </a:r>
            <a:r>
              <a:rPr lang="ru-RU" sz="2400" dirty="0"/>
              <a:t>графов тесно связана с такими разделами математики, как </a:t>
            </a:r>
            <a:r>
              <a:rPr lang="ru-RU" sz="2400" i="1" dirty="0"/>
              <a:t>теория множеств, теория матриц, математическая логика и теория </a:t>
            </a:r>
            <a:r>
              <a:rPr lang="ru-RU" sz="2400" i="1" dirty="0" smtClean="0"/>
              <a:t>вероятностей </a:t>
            </a:r>
            <a:r>
              <a:rPr lang="ru-RU" sz="2400" dirty="0" smtClean="0"/>
              <a:t>- для представления </a:t>
            </a:r>
            <a:r>
              <a:rPr lang="ru-RU" sz="2400" dirty="0"/>
              <a:t>различных математических </a:t>
            </a:r>
            <a:r>
              <a:rPr lang="ru-RU" sz="2400" dirty="0" smtClean="0"/>
              <a:t>объектов.</a:t>
            </a:r>
            <a:endParaRPr lang="ru-RU" sz="2400" dirty="0"/>
          </a:p>
        </p:txBody>
      </p:sp>
      <p:sp>
        <p:nvSpPr>
          <p:cNvPr id="10" name="AutoShape 8" descr="https://users.physics.ox.ac.uk/~Steane/graph_theory/tiefighte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7270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sz="3400" b="1" dirty="0" smtClean="0">
                <a:solidFill>
                  <a:schemeClr val="hlink"/>
                </a:solidFill>
              </a:rPr>
              <a:t>Итак, нами изучены:</a:t>
            </a:r>
          </a:p>
        </p:txBody>
      </p:sp>
      <p:sp>
        <p:nvSpPr>
          <p:cNvPr id="321538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ru-RU" altLang="ru-RU" sz="1800" dirty="0" smtClean="0"/>
              <a:t>Определение дискретной математики, теории графов.</a:t>
            </a:r>
          </a:p>
          <a:p>
            <a:pPr eaLnBrk="1" hangingPunct="1"/>
            <a:r>
              <a:rPr lang="ru-RU" altLang="ru-RU" sz="1800" dirty="0" smtClean="0"/>
              <a:t>Элементы теории множеств. Множества чисел. Алгебраические операции над множествами. </a:t>
            </a:r>
          </a:p>
          <a:p>
            <a:pPr eaLnBrk="1" hangingPunct="1"/>
            <a:r>
              <a:rPr lang="ru-RU" altLang="ru-RU" sz="1800" dirty="0" smtClean="0"/>
              <a:t>Множества и отношения. Нечёткие множества. Характеристическая функция. </a:t>
            </a:r>
          </a:p>
          <a:p>
            <a:pPr eaLnBrk="1" hangingPunct="1"/>
            <a:r>
              <a:rPr lang="ru-RU" altLang="ru-RU" sz="1800" dirty="0" smtClean="0"/>
              <a:t>Логические операции.</a:t>
            </a:r>
          </a:p>
          <a:p>
            <a:pPr eaLnBrk="1" hangingPunct="1"/>
            <a:r>
              <a:rPr lang="ru-RU" altLang="ru-RU" sz="1800" dirty="0" smtClean="0"/>
              <a:t>Формулы логики высказывания. Логическая равносильность. Логическое следование. Нормальные формы формул.</a:t>
            </a:r>
          </a:p>
          <a:p>
            <a:pPr eaLnBrk="1" hangingPunct="1"/>
            <a:r>
              <a:rPr lang="ru-RU" altLang="ru-RU" sz="1800" dirty="0" smtClean="0"/>
              <a:t>Понятия кванторов и предикатов.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400" b="1" kern="0" dirty="0" smtClean="0">
                <a:solidFill>
                  <a:schemeClr val="hlink"/>
                </a:solidFill>
              </a:rPr>
              <a:t>Вопросы для самоконтроля: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2204864"/>
            <a:ext cx="7634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Какие разделы дискретной математики Вы можете назвать?</a:t>
            </a:r>
          </a:p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Какие значения может принимать логическая переменная?</a:t>
            </a:r>
          </a:p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Какие операции с множествами Вы запомнили?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793652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b="1" smtClean="0">
                <a:solidFill>
                  <a:schemeClr val="hlink"/>
                </a:solidFill>
              </a:rPr>
              <a:t>Рекомендованная литература:</a:t>
            </a:r>
          </a:p>
        </p:txBody>
      </p:sp>
      <p:sp>
        <p:nvSpPr>
          <p:cNvPr id="322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5483" y="1412776"/>
            <a:ext cx="7010400" cy="4114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000" dirty="0" smtClean="0"/>
              <a:t>Жолков С.Ю. Математика и информатика для гуманитариев. М.: Альфа-М, Инфра-М, 2005. – 527 с.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000" dirty="0" smtClean="0"/>
              <a:t>Козлов В.Н. Математика и информатика. – СПб.: Питер, 2004. – 266 с.</a:t>
            </a:r>
          </a:p>
          <a:p>
            <a:pPr marL="609600" indent="-609600" algn="just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000" dirty="0" smtClean="0"/>
              <a:t>Ганичева, А.В. Математика для психологов /</a:t>
            </a:r>
            <a:r>
              <a:rPr lang="en-US" sz="2000" dirty="0" smtClean="0"/>
              <a:t>A</a:t>
            </a:r>
            <a:r>
              <a:rPr lang="ru-RU" sz="2000" dirty="0" smtClean="0"/>
              <a:t>.В. Ганичева, В.П. Козлов. – М.: Аспект Пресс, 2005. – 239с.</a:t>
            </a:r>
          </a:p>
          <a:p>
            <a:pPr marL="609600" indent="-609600" algn="just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000" dirty="0"/>
              <a:t>Романова, Н. Ю. А. Н. </a:t>
            </a:r>
            <a:r>
              <a:rPr lang="ru-RU" sz="2000" dirty="0" err="1"/>
              <a:t>Лукьянчук</a:t>
            </a:r>
            <a:r>
              <a:rPr lang="ru-RU" sz="2000" dirty="0"/>
              <a:t>, Т. В. </a:t>
            </a:r>
            <a:r>
              <a:rPr lang="ru-RU" sz="2000" dirty="0" smtClean="0"/>
              <a:t>Рожко. Математика</a:t>
            </a:r>
            <a:r>
              <a:rPr lang="ru-RU" sz="2000" dirty="0"/>
              <a:t>, статистические методы и математическое моделирование в психологии : учебное пособие для обучающихся по специальности 37.05.01 Клиническая психология / Н.Ю. Романова, </a:t>
            </a:r>
            <a:r>
              <a:rPr lang="ru-RU" sz="2000" dirty="0" smtClean="0"/>
              <a:t>; </a:t>
            </a:r>
            <a:r>
              <a:rPr lang="ru-RU" sz="2000" dirty="0"/>
              <a:t>Красноярский медицинский университет. - Красноярск : </a:t>
            </a:r>
            <a:r>
              <a:rPr lang="ru-RU" sz="2000" dirty="0" err="1"/>
              <a:t>КрасГМУ</a:t>
            </a:r>
            <a:r>
              <a:rPr lang="ru-RU" sz="2000" dirty="0"/>
              <a:t>, 2022. - 82 с. </a:t>
            </a:r>
            <a:r>
              <a:rPr lang="ru-RU" sz="2000"/>
              <a:t>- </a:t>
            </a:r>
            <a:r>
              <a:rPr lang="ru-RU" sz="2000" smtClean="0"/>
              <a:t>http</a:t>
            </a:r>
            <a:r>
              <a:rPr lang="ru-RU" sz="2000" dirty="0"/>
              <a:t>://krasgmu.ru/index.php?page[common]=elib&amp;cat=catalog&amp;res_id=120003</a:t>
            </a:r>
            <a:endParaRPr lang="ru-RU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219700" y="2636838"/>
            <a:ext cx="3240088" cy="885825"/>
          </a:xfrm>
        </p:spPr>
        <p:txBody>
          <a:bodyPr/>
          <a:lstStyle/>
          <a:p>
            <a:pPr eaLnBrk="1" hangingPunct="1"/>
            <a:r>
              <a:rPr lang="ru-RU" altLang="ru-RU" sz="2600" b="1" smtClean="0">
                <a:solidFill>
                  <a:schemeClr val="hlink"/>
                </a:solidFill>
              </a:rPr>
              <a:t>БЛАГОДАРЮ</a:t>
            </a:r>
            <a:br>
              <a:rPr lang="ru-RU" altLang="ru-RU" sz="2600" b="1" smtClean="0">
                <a:solidFill>
                  <a:schemeClr val="hlink"/>
                </a:solidFill>
              </a:rPr>
            </a:br>
            <a:r>
              <a:rPr lang="ru-RU" altLang="ru-RU" sz="2600" b="1" smtClean="0">
                <a:solidFill>
                  <a:schemeClr val="hlink"/>
                </a:solidFill>
              </a:rPr>
              <a:t>ЗА ВНИМАНИЕ!</a:t>
            </a:r>
          </a:p>
        </p:txBody>
      </p:sp>
      <p:pic>
        <p:nvPicPr>
          <p:cNvPr id="323586" name="Picture 6" descr="logo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030788" y="157163"/>
            <a:ext cx="3924300" cy="1196975"/>
          </a:xfrm>
        </p:spPr>
      </p:pic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3" cstate="print"/>
          <a:srcRect l="27962"/>
          <a:stretch/>
        </p:blipFill>
        <p:spPr bwMode="auto">
          <a:xfrm>
            <a:off x="555427" y="2060848"/>
            <a:ext cx="4124286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188640"/>
            <a:ext cx="7010400" cy="583116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/>
              <a:t>Многие задачи сводятся к рассмотрению совокупности объектов, существенные свойства которых описываются </a:t>
            </a:r>
            <a:r>
              <a:rPr lang="ru-RU" sz="2400" b="1" i="1" dirty="0"/>
              <a:t>связями между ними</a:t>
            </a:r>
            <a:r>
              <a:rPr lang="ru-RU" sz="2400" dirty="0"/>
              <a:t>. </a:t>
            </a:r>
            <a:endParaRPr lang="ru-RU" sz="2400" dirty="0" smtClean="0"/>
          </a:p>
          <a:p>
            <a:pPr marL="0" indent="0" algn="just">
              <a:buNone/>
            </a:pPr>
            <a:endParaRPr lang="ru-RU" sz="2400" dirty="0"/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772816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400" dirty="0"/>
              <a:t>Например, глядя на карту автомобильных дорог, можно интересоваться только тем, имеется ли связь между некоторыми населенными пунктами, отвлекаясь от конфигурации и качества дорог, расстояний и других подробностей. Интерес могут представлять различные связи и отношения между людьми, событиями, состояниями и </a:t>
            </a:r>
            <a:r>
              <a:rPr lang="ru-RU" sz="2400" dirty="0" smtClean="0"/>
              <a:t>вообще </a:t>
            </a:r>
            <a:r>
              <a:rPr lang="ru-RU" sz="2400" dirty="0"/>
              <a:t>между любыми объектами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323528" y="4581128"/>
            <a:ext cx="2818507" cy="1891906"/>
            <a:chOff x="7689" y="7915"/>
            <a:chExt cx="3615" cy="2436"/>
          </a:xfrm>
        </p:grpSpPr>
        <p:pic>
          <p:nvPicPr>
            <p:cNvPr id="271363" name="Рисунок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75" t="22545"/>
            <a:stretch>
              <a:fillRect/>
            </a:stretch>
          </p:blipFill>
          <p:spPr bwMode="auto">
            <a:xfrm>
              <a:off x="7689" y="7915"/>
              <a:ext cx="3615" cy="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7689" y="9955"/>
              <a:ext cx="3615" cy="3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Кенигсбергские мосты</a:t>
              </a:r>
              <a:endPara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961" y="4697442"/>
            <a:ext cx="3604989" cy="14680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6876" y="4916466"/>
            <a:ext cx="1852386" cy="155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79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b="1" smtClean="0">
                <a:solidFill>
                  <a:schemeClr val="tx1"/>
                </a:solidFill>
              </a:rPr>
              <a:t>Элементы теории множеств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800"/>
            <a:ext cx="5148064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dirty="0" smtClean="0"/>
              <a:t>Согласно теории множеств, единственным объектом конструирования любых математических систем является </a:t>
            </a:r>
            <a:r>
              <a:rPr lang="ru-RU" b="1" dirty="0" smtClean="0">
                <a:solidFill>
                  <a:srgbClr val="CC0000"/>
                </a:solidFill>
              </a:rPr>
              <a:t>множество</a:t>
            </a:r>
            <a:r>
              <a:rPr lang="ru-RU" dirty="0" smtClean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775" y="2996952"/>
            <a:ext cx="3171625" cy="367240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76375" y="188913"/>
            <a:ext cx="7389813" cy="6553200"/>
          </a:xfrm>
        </p:spPr>
        <p:txBody>
          <a:bodyPr/>
          <a:lstStyle/>
          <a:p>
            <a:pPr marL="0" indent="536575" eaLnBrk="1" hangingPunct="1">
              <a:spcBef>
                <a:spcPct val="35000"/>
              </a:spcBef>
              <a:buFont typeface="Wingdings" pitchFamily="2" charset="2"/>
              <a:buNone/>
            </a:pPr>
            <a:r>
              <a:rPr lang="ru-RU" sz="2100" b="1" dirty="0" smtClean="0"/>
              <a:t>Понятие множества является неопределяемым понятием, но может быть пояснено при помощи примеров. </a:t>
            </a:r>
          </a:p>
          <a:p>
            <a:pPr marL="0" indent="536575" eaLnBrk="1" hangingPunct="1">
              <a:spcBef>
                <a:spcPct val="35000"/>
              </a:spcBef>
              <a:buFont typeface="Wingdings" pitchFamily="2" charset="2"/>
              <a:buNone/>
            </a:pPr>
            <a:r>
              <a:rPr lang="ru-RU" sz="2100" b="1" dirty="0" smtClean="0"/>
              <a:t>Например, «все двоечники центрального района», «все вершины треугольника», «все буквы русского алфавита». </a:t>
            </a:r>
            <a:endParaRPr lang="en-US" sz="2100" b="1" dirty="0" smtClean="0"/>
          </a:p>
          <a:p>
            <a:pPr marL="0" indent="536575" eaLnBrk="1" hangingPunct="1">
              <a:spcBef>
                <a:spcPct val="35000"/>
              </a:spcBef>
              <a:buFont typeface="Wingdings" pitchFamily="2" charset="2"/>
              <a:buNone/>
            </a:pPr>
            <a:r>
              <a:rPr lang="ru-RU" sz="2100" b="1" dirty="0" smtClean="0"/>
              <a:t>Следуя Кантору, понятие «множество» можно определить так:</a:t>
            </a:r>
            <a:r>
              <a:rPr lang="en-US" sz="2100" b="1" dirty="0" smtClean="0"/>
              <a:t> </a:t>
            </a:r>
          </a:p>
          <a:p>
            <a:pPr marL="0" indent="536575" algn="ctr" eaLnBrk="1" hangingPunct="1">
              <a:lnSpc>
                <a:spcPct val="120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ru-RU" sz="2800" b="1" i="1" dirty="0" smtClean="0"/>
              <a:t>Множество</a:t>
            </a:r>
            <a:r>
              <a:rPr lang="en-US" sz="2800" b="1" i="1" dirty="0" smtClean="0"/>
              <a:t> </a:t>
            </a:r>
            <a:r>
              <a:rPr lang="ru-RU" sz="2800" b="1" i="1" dirty="0" smtClean="0"/>
              <a:t>- совокупность объектов, обладающих определенным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свойством</a:t>
            </a:r>
            <a:r>
              <a:rPr lang="ru-RU" sz="2800" b="1" i="1" dirty="0" smtClean="0"/>
              <a:t>, объединенных в единое целое. </a:t>
            </a:r>
          </a:p>
          <a:p>
            <a:pPr marL="0" indent="536575" eaLnBrk="1" hangingPunct="1">
              <a:lnSpc>
                <a:spcPct val="120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ru-RU" sz="2100" b="1" dirty="0" smtClean="0"/>
              <a:t>Если </a:t>
            </a:r>
            <a:r>
              <a:rPr lang="ru-RU" sz="2100" b="1" i="1" dirty="0" smtClean="0">
                <a:solidFill>
                  <a:schemeClr val="accent1">
                    <a:lumMod val="50000"/>
                  </a:schemeClr>
                </a:solidFill>
              </a:rPr>
              <a:t>элемент </a:t>
            </a:r>
            <a:r>
              <a:rPr lang="en-US" sz="2100" b="1" i="1" dirty="0" smtClean="0">
                <a:solidFill>
                  <a:schemeClr val="accent1">
                    <a:lumMod val="50000"/>
                  </a:schemeClr>
                </a:solidFill>
              </a:rPr>
              <a:t>x </a:t>
            </a:r>
            <a:r>
              <a:rPr lang="ru-RU" sz="2100" b="1" dirty="0" smtClean="0"/>
              <a:t>принадлежит </a:t>
            </a:r>
            <a:r>
              <a:rPr lang="ru-RU" sz="2100" b="1" i="1" dirty="0">
                <a:solidFill>
                  <a:schemeClr val="accent1">
                    <a:lumMod val="50000"/>
                  </a:schemeClr>
                </a:solidFill>
              </a:rPr>
              <a:t>множеству </a:t>
            </a:r>
            <a:r>
              <a:rPr lang="en-US" sz="2100" b="1" i="1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ru-RU" sz="2100" b="1" dirty="0" smtClean="0"/>
              <a:t>, то это обозначается: </a:t>
            </a:r>
          </a:p>
          <a:p>
            <a:pPr marL="0" indent="536575" eaLnBrk="1" hangingPunct="1">
              <a:lnSpc>
                <a:spcPct val="120000"/>
              </a:lnSpc>
              <a:spcBef>
                <a:spcPct val="35000"/>
              </a:spcBef>
              <a:buFont typeface="Wingdings" pitchFamily="2" charset="2"/>
              <a:buNone/>
            </a:pPr>
            <a:endParaRPr lang="ru-RU" sz="2100" b="1" dirty="0" smtClean="0"/>
          </a:p>
        </p:txBody>
      </p:sp>
      <p:sp>
        <p:nvSpPr>
          <p:cNvPr id="243718" name="Rectangle 3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43716" name="Object 4"/>
          <p:cNvGraphicFramePr>
            <a:graphicFrameLocks noChangeAspect="1"/>
          </p:cNvGraphicFramePr>
          <p:nvPr/>
        </p:nvGraphicFramePr>
        <p:xfrm>
          <a:off x="4572000" y="5949950"/>
          <a:ext cx="13684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50" name="Формула" r:id="rId3" imgW="419100" imgH="190500" progId="Equation.3">
                  <p:embed/>
                </p:oleObj>
              </mc:Choice>
              <mc:Fallback>
                <p:oleObj name="Формула" r:id="rId3" imgW="419100" imgH="1905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949950"/>
                        <a:ext cx="1368425" cy="6223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3719" name="Line 5"/>
          <p:cNvSpPr>
            <a:spLocks noChangeShapeType="1"/>
          </p:cNvSpPr>
          <p:nvPr/>
        </p:nvSpPr>
        <p:spPr bwMode="auto">
          <a:xfrm>
            <a:off x="250825" y="5300663"/>
            <a:ext cx="8713788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3720" name="Line 6"/>
          <p:cNvSpPr>
            <a:spLocks noChangeShapeType="1"/>
          </p:cNvSpPr>
          <p:nvPr/>
        </p:nvSpPr>
        <p:spPr bwMode="auto">
          <a:xfrm>
            <a:off x="179388" y="3213100"/>
            <a:ext cx="8497887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хо">
  <a:themeElements>
    <a:clrScheme name="Эхо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Эх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Эхо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1857</TotalTime>
  <Words>3026</Words>
  <Application>Microsoft Office PowerPoint</Application>
  <PresentationFormat>Экран (4:3)</PresentationFormat>
  <Paragraphs>331</Paragraphs>
  <Slides>63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63</vt:i4>
      </vt:variant>
    </vt:vector>
  </HeadingPairs>
  <TitlesOfParts>
    <vt:vector size="74" baseType="lpstr">
      <vt:lpstr>MS Mincho</vt:lpstr>
      <vt:lpstr>Arial</vt:lpstr>
      <vt:lpstr>Symbol</vt:lpstr>
      <vt:lpstr>Tahoma</vt:lpstr>
      <vt:lpstr>Times New Roman</vt:lpstr>
      <vt:lpstr>Verdana</vt:lpstr>
      <vt:lpstr>Wingdings</vt:lpstr>
      <vt:lpstr>Эхо</vt:lpstr>
      <vt:lpstr>Оформление по умолчанию</vt:lpstr>
      <vt:lpstr>Формула</vt:lpstr>
      <vt:lpstr>Equation</vt:lpstr>
      <vt:lpstr>© Составитель: доцент кафедры медицинской и биологической физики, к. ф.-м. н. Романова Н. Ю.</vt:lpstr>
      <vt:lpstr>Презентация PowerPoint</vt:lpstr>
      <vt:lpstr>План лекции</vt:lpstr>
      <vt:lpstr>Значение темы</vt:lpstr>
      <vt:lpstr>Дискретная математика</vt:lpstr>
      <vt:lpstr>Теория графов </vt:lpstr>
      <vt:lpstr>Презентация PowerPoint</vt:lpstr>
      <vt:lpstr>Элементы теории множеств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Ø</vt:lpstr>
      <vt:lpstr>Операции над множествами</vt:lpstr>
      <vt:lpstr>Для изображения операций на множествах используют диаграммы Эйлера - Венна</vt:lpstr>
      <vt:lpstr>Свойства операций над множествами</vt:lpstr>
      <vt:lpstr>Нечеткие множества</vt:lpstr>
      <vt:lpstr>Презентация PowerPoint</vt:lpstr>
      <vt:lpstr>Презентация PowerPoint</vt:lpstr>
      <vt:lpstr>Соответствия</vt:lpstr>
      <vt:lpstr>Декартово произведение множеств</vt:lpstr>
      <vt:lpstr>Презентация PowerPoint</vt:lpstr>
      <vt:lpstr>Мощность множеств</vt:lpstr>
      <vt:lpstr>Презентация PowerPoint</vt:lpstr>
      <vt:lpstr>Сравнение множеств</vt:lpstr>
      <vt:lpstr>Презентация PowerPoint</vt:lpstr>
      <vt:lpstr>Алгебра логики</vt:lpstr>
      <vt:lpstr>Презентация PowerPoint</vt:lpstr>
      <vt:lpstr>Презентация PowerPoint</vt:lpstr>
      <vt:lpstr>Формализация математических теорий. </vt:lpstr>
      <vt:lpstr>Презентация PowerPoint</vt:lpstr>
      <vt:lpstr>Алгебра высказываний</vt:lpstr>
      <vt:lpstr>Презентация PowerPoint</vt:lpstr>
      <vt:lpstr>Пусть А и В обозначают некоторые произвольные высказывания. Обычно в логике рассматривают следующие логические операции над этими высказываниями: </vt:lpstr>
      <vt:lpstr>Презентация PowerPoint</vt:lpstr>
      <vt:lpstr>Так выглядит таблица истинности для элементарных логических операций:</vt:lpstr>
      <vt:lpstr>Презентация PowerPoint</vt:lpstr>
      <vt:lpstr>Презентация PowerPoint</vt:lpstr>
      <vt:lpstr>Используя  обозначения для логических операций можно записать некоторые законы логики, например: </vt:lpstr>
      <vt:lpstr>Презентация PowerPoint</vt:lpstr>
      <vt:lpstr>Таблица истинности и логические действия в арифметическом виде (Эрнст Шрёдер «исчисление высказываний»):</vt:lpstr>
      <vt:lpstr>С помощью таблицы истинности проверим закон «отрицания отрицания»:         Де Моргана ¬(А V В)↔(¬А Λ ¬В) : </vt:lpstr>
      <vt:lpstr>Для чего нужны таблицы истинности? - решать логические задачки.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Кванторы</vt:lpstr>
      <vt:lpstr>Кванторов всего два:</vt:lpstr>
      <vt:lpstr>Предикаты</vt:lpstr>
      <vt:lpstr>Способы задания предикатов:</vt:lpstr>
      <vt:lpstr>Пример.</vt:lpstr>
      <vt:lpstr>Итак, нами изучены:</vt:lpstr>
      <vt:lpstr>Презентация PowerPoint</vt:lpstr>
      <vt:lpstr>Рекомендованная литература:</vt:lpstr>
      <vt:lpstr>БЛАГОДАРЮ ЗА ВНИМАНИЕ!</vt:lpstr>
    </vt:vector>
  </TitlesOfParts>
  <Company>ETK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Romanova</dc:creator>
  <cp:lastModifiedBy>user</cp:lastModifiedBy>
  <cp:revision>127</cp:revision>
  <dcterms:created xsi:type="dcterms:W3CDTF">2007-09-05T09:24:42Z</dcterms:created>
  <dcterms:modified xsi:type="dcterms:W3CDTF">2023-10-10T14:49:29Z</dcterms:modified>
</cp:coreProperties>
</file>