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2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82" r:id="rId18"/>
    <p:sldId id="280" r:id="rId19"/>
    <p:sldId id="281" r:id="rId20"/>
    <p:sldId id="271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2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14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199A3A3-5CDA-49A3-8710-8B933A0FFC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74DAB0-464D-4B5B-8478-A665A2835C7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B6064E8-B40B-44DB-9A44-8346E8D55325}" type="slidenum">
              <a:rPr lang="ru-RU" altLang="ru-RU" sz="1400"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E0BD080-2942-422A-8A9F-388FDA16F6E4}" type="slidenum">
              <a:rPr lang="ru-RU" altLang="ru-RU" sz="1400"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2150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724B22-EF49-4AE6-BE46-43398B062247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28176C-9926-4CA2-B870-D5F58546B2F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57B616-B3F7-4947-8C01-5171F3313D6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7024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19982-0916-4DBD-BCF5-681AEC21E607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F4F47-BFBC-4B83-8E16-7341900B02C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5B1F1-E9EA-419D-9CFA-DD9E52043D5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F4999E-6555-4D46-8963-98868463370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8FD15-F402-498E-8E16-1C900AAF5C6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5DC06B-0279-43E2-A51C-35148391E65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7BC980-7DC1-4DD4-8D6D-88B0A4A2836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E7BC0D-E1D2-4396-ABD2-C7364A65071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D6F030-E6F5-4FDF-907C-17D25FFA7DD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3ED913-8039-4048-8BB1-06F4FB35FD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81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62C610-913A-46AE-AC7F-7C1F0ED8E4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5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6625" y="301625"/>
            <a:ext cx="2260600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0987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917BF7-717B-4B51-B266-CC1B32840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999BCF-53AA-4BC2-9658-B94A9037B6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45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C335B3-D060-41EF-866C-3CCE4163A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73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48F4FF-F85C-4DEF-8237-963A9CA777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4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3713"/>
            <a:ext cx="4454525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11B0AF-27CC-4F7C-854D-01053EB0E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61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C9D92E-6C35-4427-8759-88EC0B7BB0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07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707A67-E323-49FC-9F64-1441BF72C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63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E71144-7FF5-4703-A361-0E6B97030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88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77920A-619D-4D7F-BBE4-06E0ED30B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29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79B68A-290A-4489-90EE-76DCAC9E1D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04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8BC6A6-0B77-4C71-B0E8-8DD9108D72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80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EF942E-61A8-4EB2-8FC0-0070E335A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60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3775" cy="643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3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C5AC8D-9FA3-4359-AC5F-7287F0B191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829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3E0FA5-4C3F-4624-B45C-3C757D1E5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383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2E1F70-E397-447C-A299-E12477644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815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6F0F3D-5103-40CB-AE1C-72CE07EBC0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81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39B4A6-F823-4BCC-9538-B500E6067C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41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6EA01F-A330-440E-A946-033CF837C9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520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B52BAF-08E9-4EA3-BE67-C64340083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418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41DE50-8DA9-4762-B869-067617306D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8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D2ABAA-EFB7-49D5-9307-B619BD4D14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173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7D3E57-5091-4A3B-B0B6-C813DC720A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11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E0507D-12C1-4CB3-B636-8FBC856836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196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9479B2-25CF-4FA8-9433-0007A5B127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90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5363" cy="6440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40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4E5C42-0374-498F-A231-EC318C06E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14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5000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0638" y="1768475"/>
            <a:ext cx="4446587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CCA1F0-68DE-4D76-A0B5-7E1375143F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09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252DBF-BA6D-47FB-BD9C-C22E4E759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0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9C32B5-5DB6-45DE-95C5-B7A5424A13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6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54C65E-C9B0-4CF2-B27A-96B57D098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82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2A09A6-7F06-4412-AD71-CB474E927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6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4397EE-9B0C-4217-8E23-8D77792C87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46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398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39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D139C64-D51D-4AA5-BF70-972AC8A09A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98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98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FC8CA0AD-B4CB-4F05-97F8-71854B3660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145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1450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1562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15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B5832BBA-CB12-48BE-BEFC-4211850D14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39975" y="2632982"/>
            <a:ext cx="7702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4400" b="1" dirty="0" smtClean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ПСИХОГРАГРАММА</a:t>
            </a:r>
            <a:r>
              <a:rPr lang="ru-RU" altLang="ru-RU" sz="3600" b="1" dirty="0" smtClean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ВРАЧ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»</a:t>
            </a:r>
          </a:p>
          <a:p>
            <a:pPr algn="ctr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 dirty="0">
              <a:solidFill>
                <a:srgbClr val="0000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200"/>
              <a:t>Кафедра педагогики и психологии</a:t>
            </a:r>
          </a:p>
          <a:p>
            <a:pPr algn="ctr">
              <a:buClrTx/>
              <a:buFontTx/>
              <a:buNone/>
            </a:pPr>
            <a:r>
              <a:rPr lang="ru-RU" altLang="ru-RU" sz="2200"/>
              <a:t> с курсом ПО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3325" y="6764338"/>
            <a:ext cx="2447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/>
              <a:t>Красноярск </a:t>
            </a:r>
            <a:r>
              <a:rPr lang="ru-RU" altLang="ru-RU" sz="2200" dirty="0" smtClean="0"/>
              <a:t>2021</a:t>
            </a:r>
            <a:endParaRPr lang="ru-RU" altLang="ru-RU" sz="2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872" y="4103006"/>
            <a:ext cx="8640762" cy="21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Практика </a:t>
            </a:r>
            <a:r>
              <a:rPr lang="ru-RU" alt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11 </a:t>
            </a:r>
            <a:endParaRPr lang="ru-RU" alt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31.05.01 - Лечебное дело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(Очное, Высшее образование, 6.0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Преподаватель: </a:t>
            </a: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3238" y="1357313"/>
            <a:ext cx="9575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85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7E0021"/>
                </a:solidFill>
              </a:rPr>
              <a:t>Работа врача не рекомендуется людям с заболеваниями: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нервно-психическими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сердечно-сосудистыми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опорно-двигательного аппарата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хроническими инфекционными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верхних дыхательных путей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аллергическими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зрительного, слухового анализаторов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речеголосового аппарата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76263" y="287338"/>
            <a:ext cx="82946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99"/>
                </a:solidFill>
              </a:rPr>
              <a:t>МЕДИЦИНСКИЕ ПРОТИВОПОКАЗАНИЯ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535488"/>
            <a:ext cx="152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31800" y="1177925"/>
            <a:ext cx="964723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научно-исследовательские институты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медицинские организации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здравпункты, амбулатории, фельдшерско-акушерские пункты)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образовательные организации (дошкольные, общеобразовательные, профессиональные, вузы, организации дополнительного образования)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социальные организации (приюты, дома престарелых и инвалидов, дома ребенка)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предприятия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правоохранительные органы (суды, детские приемники – распределители, колонии, прокуратура, районные управления внутренних дел)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МЧС, служба спасения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военные организации...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2625" y="215900"/>
            <a:ext cx="8966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ОБЛАСТИ ПРИМЕНЕНИЯ ПРОФЕССИОНАЛЬНЫХ МЕДИЦИНСКИХ  ЗНАНИЙ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095625" y="2806700"/>
            <a:ext cx="6408738" cy="30972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Структура профессиограммы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Содержание труда: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Должен знать: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Профессионально важные качества: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Квалификационные требования: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Медицинские противопоказания: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31800" y="360363"/>
            <a:ext cx="9504363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Профе́ссиогра́мма</a:t>
            </a:r>
            <a:r>
              <a:rPr lang="ru-RU" altLang="ru-RU" sz="2800"/>
              <a:t> (от лат. Professio — специальность + Gramma — запись) — система признаков, описывающих ту или иную профессию, а также включающая в себя перечень норм и требований, предъявляемых этой профессией или специальностью к работнику.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0363" y="5975350"/>
            <a:ext cx="921543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99"/>
                </a:solidFill>
              </a:rPr>
              <a:t>Психограмма </a:t>
            </a:r>
            <a:r>
              <a:rPr lang="ru-RU" altLang="ru-RU" sz="2600"/>
              <a:t>— важнейшая часть профессиограммы — характеристика требований, предъявляемых профессией (специальностью) к психологическим качествам человека.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52750"/>
            <a:ext cx="23764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967288" y="485775"/>
            <a:ext cx="4284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793750" y="1331913"/>
            <a:ext cx="8423275" cy="48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2. На 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основе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профессиограммы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Разработать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психограмму</a:t>
            </a:r>
            <a:endParaRPr lang="ru-RU" altLang="ru-RU" sz="4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Врач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в </a:t>
            </a:r>
            <a:r>
              <a:rPr lang="ru-RU" altLang="ru-RU" sz="2800" dirty="0">
                <a:solidFill>
                  <a:srgbClr val="000080"/>
                </a:solidFill>
                <a:latin typeface="Arial" panose="020B0604020202020204" pitchFamily="34" charset="0"/>
              </a:rPr>
              <a:t>соответствии с </a:t>
            </a: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предметом психологии, условиями профессиональной деятельности  и данными самодиагностики.</a:t>
            </a:r>
            <a:endParaRPr lang="ru-RU" altLang="ru-RU" sz="280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55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544459"/>
              </p:ext>
            </p:extLst>
          </p:nvPr>
        </p:nvGraphicFramePr>
        <p:xfrm>
          <a:off x="503808" y="1763612"/>
          <a:ext cx="9217023" cy="5409390"/>
        </p:xfrm>
        <a:graphic>
          <a:graphicData uri="http://schemas.openxmlformats.org/drawingml/2006/table">
            <a:tbl>
              <a:tblPr firstRow="1" firstCol="1" bandRow="1"/>
              <a:tblGrid>
                <a:gridCol w="3072341">
                  <a:extLst>
                    <a:ext uri="{9D8B030D-6E8A-4147-A177-3AD203B41FA5}">
                      <a16:colId xmlns:a16="http://schemas.microsoft.com/office/drawing/2014/main" val="432021342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3707214654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1150723418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Психические </a:t>
                      </a:r>
                      <a:r>
                        <a:rPr lang="ru-RU" sz="2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процессы: </a:t>
                      </a: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восприятие,</a:t>
                      </a:r>
                      <a:r>
                        <a:rPr lang="ru-RU" sz="2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внимание, память, мышление, интеллект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Темперамент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Задатки и способности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45784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Направленность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Личность </a:t>
                      </a:r>
                      <a:r>
                        <a:rPr lang="ru-RU" sz="2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Врача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Мотивация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495065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Эмоциональная сфера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Характер: Акцентуации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Воля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4683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1840" y="395461"/>
            <a:ext cx="8928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000" b="1" dirty="0">
                <a:solidFill>
                  <a:schemeClr val="tx1"/>
                </a:solidFill>
              </a:rPr>
              <a:t>Психограмма</a:t>
            </a:r>
            <a:r>
              <a:rPr lang="ru-RU" altLang="ru-RU" sz="3000" dirty="0">
                <a:solidFill>
                  <a:schemeClr val="tx1"/>
                </a:solidFill>
              </a:rPr>
              <a:t> – совокупность индивидуально-психологических </a:t>
            </a:r>
            <a:r>
              <a:rPr lang="ru-RU" altLang="ru-RU" sz="3000" dirty="0" smtClean="0">
                <a:solidFill>
                  <a:schemeClr val="tx1"/>
                </a:solidFill>
              </a:rPr>
              <a:t>требований к </a:t>
            </a:r>
            <a:r>
              <a:rPr lang="ru-RU" altLang="ru-RU" sz="3000" b="1" dirty="0">
                <a:solidFill>
                  <a:schemeClr val="tx1"/>
                </a:solidFill>
              </a:rPr>
              <a:t>личности </a:t>
            </a:r>
            <a:r>
              <a:rPr lang="ru-RU" altLang="ru-RU" sz="3000" b="1" dirty="0" smtClean="0">
                <a:solidFill>
                  <a:schemeClr val="tx1"/>
                </a:solidFill>
              </a:rPr>
              <a:t>врача</a:t>
            </a:r>
            <a:r>
              <a:rPr lang="ru-RU" altLang="ru-RU" sz="3000" b="1" dirty="0">
                <a:solidFill>
                  <a:schemeClr val="tx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0753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Я будущий врач. ПСИХОГРАММА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946039"/>
            <a:ext cx="9463301" cy="65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55501"/>
            <a:ext cx="9061450" cy="1249362"/>
          </a:xfrm>
        </p:spPr>
        <p:txBody>
          <a:bodyPr/>
          <a:lstStyle/>
          <a:p>
            <a:pPr algn="ctr"/>
            <a:r>
              <a:rPr lang="ru-RU" sz="3200" b="1" dirty="0" smtClean="0"/>
              <a:t>Методики оценки индивидуально-личностных качеств врача: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975462"/>
            <a:ext cx="9061450" cy="4979987"/>
          </a:xfrm>
        </p:spPr>
        <p:txBody>
          <a:bodyPr/>
          <a:lstStyle/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кратковременной и долговременной памяти - Методика 10 слов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темперамента </a:t>
            </a:r>
            <a:r>
              <a:rPr lang="ru-RU" sz="3000" dirty="0" err="1" smtClean="0"/>
              <a:t>Стреляу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устойчивости внимания - </a:t>
            </a:r>
            <a:r>
              <a:rPr lang="ru-RU" sz="3000" dirty="0"/>
              <a:t>Методика  </a:t>
            </a:r>
            <a:r>
              <a:rPr lang="ru-RU" sz="3000" dirty="0" err="1" smtClean="0"/>
              <a:t>Шульте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Личностная тревожность - Шкала </a:t>
            </a:r>
            <a:r>
              <a:rPr lang="ru-RU" sz="3000" dirty="0"/>
              <a:t>тревожности </a:t>
            </a:r>
            <a:r>
              <a:rPr lang="ru-RU" sz="3000" dirty="0" err="1" smtClean="0"/>
              <a:t>Спилбергера</a:t>
            </a:r>
            <a:r>
              <a:rPr lang="ru-RU" sz="3000" dirty="0" smtClean="0"/>
              <a:t>-Ханина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эмоциональной сферы - </a:t>
            </a:r>
            <a:r>
              <a:rPr lang="ru-RU" sz="3000" dirty="0" err="1" smtClean="0"/>
              <a:t>Торонтская</a:t>
            </a:r>
            <a:r>
              <a:rPr lang="ru-RU" sz="3000" dirty="0" smtClean="0"/>
              <a:t> </a:t>
            </a:r>
            <a:r>
              <a:rPr lang="ru-RU" sz="3000" dirty="0" err="1" smtClean="0"/>
              <a:t>Алекситимическая</a:t>
            </a:r>
            <a:r>
              <a:rPr lang="ru-RU" sz="3000" dirty="0" smtClean="0"/>
              <a:t> шкала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 Эмоционального интеллекта Д.В. Люсина..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волевых качеств - </a:t>
            </a:r>
            <a:r>
              <a:rPr lang="ru-RU" sz="3000" dirty="0"/>
              <a:t>Методика </a:t>
            </a:r>
            <a:r>
              <a:rPr lang="ru-RU" sz="3000" dirty="0" smtClean="0"/>
              <a:t>УСК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9516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1450" cy="668312"/>
          </a:xfrm>
        </p:spPr>
        <p:txBody>
          <a:bodyPr/>
          <a:lstStyle/>
          <a:p>
            <a:pPr algn="ctr"/>
            <a:r>
              <a:rPr lang="ru-RU" sz="3600" dirty="0" smtClean="0"/>
              <a:t>Кратко</a:t>
            </a:r>
            <a:r>
              <a:rPr lang="ru-RU" sz="3600" dirty="0"/>
              <a:t>: </a:t>
            </a:r>
            <a:r>
              <a:rPr lang="ru-RU" sz="3600" dirty="0" err="1"/>
              <a:t>результаты+выводы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187549"/>
            <a:ext cx="9061450" cy="4979987"/>
          </a:xfrm>
        </p:spPr>
        <p:txBody>
          <a:bodyPr/>
          <a:lstStyle/>
          <a:p>
            <a:pPr>
              <a:lnSpc>
                <a:spcPts val="29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Психические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процессы: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Ощущение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Восприятие (+ведущая  модальность)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внимание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память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мышление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интеллект</a:t>
            </a: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Темперамент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(Опросник Я.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Стреляу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Личностный опросник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Айзенка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Эмоционально-волевая сфера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(1. Методика САН. 2. Тест «Способность самоуправления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 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Методика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Спилбергера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-Ханина. 4. Тест мотивации достижения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А.Мехрабиан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Стиль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поведения)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Акцентуации (Опросник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Шмишека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900"/>
              </a:lnSpc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871663" y="3240088"/>
            <a:ext cx="7848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5400">
                <a:solidFill>
                  <a:srgbClr val="FF0066"/>
                </a:solidFill>
              </a:rPr>
              <a:t>Спасибо за внимание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15900"/>
            <a:ext cx="29813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414838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76713"/>
            <a:ext cx="2374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446463" y="5076825"/>
            <a:ext cx="32908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65138"/>
            <a:ext cx="4103688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60363"/>
            <a:ext cx="20066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4988" y="1279526"/>
            <a:ext cx="9431337" cy="44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84138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обследование </a:t>
            </a:r>
            <a:r>
              <a:rPr lang="ru-RU" altLang="ru-RU" sz="2800" dirty="0"/>
              <a:t>больных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установление </a:t>
            </a:r>
            <a:r>
              <a:rPr lang="ru-RU" altLang="ru-RU" sz="2800" dirty="0"/>
              <a:t>диагноза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проведение </a:t>
            </a:r>
            <a:r>
              <a:rPr lang="ru-RU" altLang="ru-RU" sz="2800" dirty="0"/>
              <a:t>лечения различных заболеваний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оказание </a:t>
            </a:r>
            <a:r>
              <a:rPr lang="ru-RU" altLang="ru-RU" sz="2800" dirty="0"/>
              <a:t>экстренной медицинской помощи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осуществление </a:t>
            </a:r>
            <a:r>
              <a:rPr lang="ru-RU" altLang="ru-RU" sz="2800" dirty="0"/>
              <a:t>профилактических, реабилитационных, экспертных мероприятий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внедрение </a:t>
            </a:r>
            <a:r>
              <a:rPr lang="ru-RU" altLang="ru-RU" sz="2800" dirty="0"/>
              <a:t>современных методов лечения и лекарственных препаратов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проведение </a:t>
            </a:r>
            <a:r>
              <a:rPr lang="ru-RU" altLang="ru-RU" sz="2800" dirty="0"/>
              <a:t>санитарно-просветительской деятельности среди </a:t>
            </a:r>
            <a:r>
              <a:rPr lang="ru-RU" altLang="ru-RU" sz="2800" dirty="0" smtClean="0"/>
              <a:t>населения…</a:t>
            </a:r>
            <a:endParaRPr lang="ru-RU" altLang="ru-RU" sz="2800" dirty="0"/>
          </a:p>
          <a:p>
            <a:pPr marL="212725">
              <a:lnSpc>
                <a:spcPct val="100000"/>
              </a:lnSpc>
              <a:spcAft>
                <a:spcPts val="425"/>
              </a:spcAft>
              <a:buClrTx/>
              <a:buSzPct val="45000"/>
              <a:buFontTx/>
              <a:buNone/>
            </a:pPr>
            <a:endParaRPr lang="ru-RU" altLang="ru-RU" sz="600" dirty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0363" y="279400"/>
            <a:ext cx="95313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Независимо от специализации и места трудовой деятельности, в обязанности врачей входят: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7824" y="6012085"/>
            <a:ext cx="8928992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Основная цель деятельности врача – это лечение больных людей и предупреждение заболеваний среди населения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60363" y="457200"/>
            <a:ext cx="9504362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Основные предметы труда</a:t>
            </a:r>
            <a:r>
              <a:rPr lang="ru-RU" altLang="ru-RU" sz="2800"/>
              <a:t> - </a:t>
            </a:r>
            <a:r>
              <a:rPr lang="ru-RU" altLang="ru-RU" sz="2800">
                <a:solidFill>
                  <a:srgbClr val="000066"/>
                </a:solidFill>
              </a:rPr>
              <a:t>человек</a:t>
            </a:r>
            <a:r>
              <a:rPr lang="ru-RU" altLang="ru-RU" sz="2800"/>
              <a:t> (медицинское обслуживание) и </a:t>
            </a:r>
            <a:r>
              <a:rPr lang="ru-RU" altLang="ru-RU" sz="2800">
                <a:solidFill>
                  <a:srgbClr val="000066"/>
                </a:solidFill>
              </a:rPr>
              <a:t>природа</a:t>
            </a:r>
            <a:r>
              <a:rPr lang="ru-RU" altLang="ru-RU" sz="2800"/>
              <a:t> (человек как биологический объект), сопутствующий – </a:t>
            </a:r>
            <a:r>
              <a:rPr lang="ru-RU" altLang="ru-RU" sz="2800">
                <a:solidFill>
                  <a:srgbClr val="000066"/>
                </a:solidFill>
              </a:rPr>
              <a:t>знаковая система</a:t>
            </a:r>
            <a:r>
              <a:rPr lang="ru-RU" altLang="ru-RU" sz="2800"/>
              <a:t> (тексты на русском и латинском языках, документы).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В своей работе врач использует </a:t>
            </a:r>
            <a:r>
              <a:rPr lang="ru-RU" altLang="ru-RU" sz="2800" b="1"/>
              <a:t>вещественные</a:t>
            </a:r>
            <a:r>
              <a:rPr lang="ru-RU" altLang="ru-RU" sz="2800"/>
              <a:t> (орудийные) </a:t>
            </a:r>
            <a:r>
              <a:rPr lang="ru-RU" altLang="ru-RU" sz="2800" b="1"/>
              <a:t>средства труда</a:t>
            </a:r>
            <a:r>
              <a:rPr lang="ru-RU" altLang="ru-RU" sz="2800"/>
              <a:t> - ручные (иглы, крючки, пинцет и др.), электрические, измерительные устройства (прибор для измерения давления и др.).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143500"/>
            <a:ext cx="4683125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76713"/>
            <a:ext cx="4822825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0725" y="576263"/>
            <a:ext cx="9183688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Основными являются его</a:t>
            </a:r>
            <a:r>
              <a:rPr lang="ru-RU" altLang="ru-RU" sz="2800" b="1"/>
              <a:t> невещественные</a:t>
            </a:r>
            <a:r>
              <a:rPr lang="ru-RU" altLang="ru-RU" sz="2800"/>
              <a:t> (функциональные) </a:t>
            </a:r>
            <a:r>
              <a:rPr lang="ru-RU" altLang="ru-RU" sz="2800" b="1"/>
              <a:t>средства</a:t>
            </a:r>
            <a:r>
              <a:rPr lang="ru-RU" altLang="ru-RU" sz="2800"/>
              <a:t> - аналитическое мышление, долговременная логическая и сенсорная память, произвольное внимание; общая хорошая координация движений тела, грамотная доступная, речь; а также органы чувств – зрение, слух, обоняние, осязание (хорошая пальцевая чувствительность)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751388"/>
            <a:ext cx="17287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816350"/>
            <a:ext cx="2376487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040313"/>
            <a:ext cx="248761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4675" y="431800"/>
            <a:ext cx="9217025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Особенности  работы врача: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повышенная ответственность – за жизнь и здоровье людей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постоянное общение с людьми и связанное с этим эмоциональное напряжение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физические нагрузки (необходимость работать длительное время в неудобном положении)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выполнение обязанностей в ночную смену, возможность экстренных вызовов к больным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возможность опасности, связанной с риском для здоровья больного и собственного (инфицирование)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нарушение социальной потребности в эстетических ощущениях при восприятии другого человека (возрастные и физические особенности пациента, нечистоплотность)</a:t>
            </a:r>
            <a:r>
              <a:rPr lang="ru-RU" altLang="ru-RU" sz="11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238" y="1114425"/>
            <a:ext cx="95758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нервно-психическая устойчивость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развитое словесно-логическое, аналитическое мышление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хорошая долговременная логическая и сенсорная память, (зрительная, слуховая, обонятельная, тактильная)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произвольное внимание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высокая координация кистей рук, пальцев, тонкая осязательная чувствительность пальцев рук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физическая выносливость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умение соизмерить и дозировать усилия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выносливость зрительного анализатора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четкая речь</a:t>
            </a:r>
            <a:r>
              <a:rPr lang="ru-RU" altLang="ru-RU" sz="1300"/>
              <a:t>.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20725" y="287338"/>
            <a:ext cx="907256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ТРЕБОВАНИЯ ПРОФЕССИИ К ИНДИВИДУАЛЬНЫМ СПОСОБНОСТЯМ СПЕЦИАЛИСТА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11750"/>
            <a:ext cx="187166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47700" y="1008063"/>
            <a:ext cx="8523288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5143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терпеливость и выдержанность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доброжелательность и приветливость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готовность в любое время оказать нуждающимся медицинскую помощь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ответственность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аккуратность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тактичность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оптимистичность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внимательность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бескорыстность</a:t>
            </a:r>
          </a:p>
          <a:p>
            <a:pPr marL="215900">
              <a:lnSpc>
                <a:spcPct val="100000"/>
              </a:lnSpc>
              <a:spcAft>
                <a:spcPts val="713"/>
              </a:spcAft>
              <a:buClrTx/>
              <a:buSzPct val="45000"/>
              <a:buFontTx/>
              <a:buNone/>
            </a:pPr>
            <a:endParaRPr lang="ru-RU" altLang="ru-RU" sz="3200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7338" y="415925"/>
            <a:ext cx="964723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ЛИЧНОСТНЫЕ КАЧЕСТВА, ИНТЕРЕСЫ И СКЛОННОСТИ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98863"/>
            <a:ext cx="280828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52525" y="1128713"/>
            <a:ext cx="8783638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49530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безответственность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невнимательность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эгоистичность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эмоциональная несдержанность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жестокость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брезгливость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нетерпимость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рассеянность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00050" y="360363"/>
            <a:ext cx="9391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193300"/>
                </a:solidFill>
              </a:rPr>
              <a:t>КАЧЕСТВА, ПРЕПЯТСТВУЮЩИЕ ЭФФЕКТИВНОСТИ ПРОФЕССИОНАЛЬНОЙ ДЕЯТЕЛЬНОСТИ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671888"/>
            <a:ext cx="38481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60363" y="1223963"/>
            <a:ext cx="95758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19685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425"/>
              </a:spcAft>
              <a:buClrTx/>
              <a:buSzPct val="45000"/>
              <a:buFontTx/>
              <a:buNone/>
            </a:pPr>
            <a:endParaRPr lang="ru-RU" altLang="ru-RU" sz="1000"/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стрессоустойчивость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умение управлять собой, личная организованность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социальный интеллект (умение понимать поведение других людей)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коммуникативные способности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способность правильно ориентироваться в экстремальных условиях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ответственность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способность сопереживать больным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уравновешенность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тактичность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76263" y="415925"/>
            <a:ext cx="92154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ТРЕБОВАНИЯ ПРОФЕССИИ К ЛИЧНОСТНЫМ СПОСОБНОСТЯМ И КАЧЕСТВАМ СПЕЦИАЛИСТА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464050"/>
            <a:ext cx="25193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34609</TotalTime>
  <Words>834</Words>
  <Application>Microsoft Office PowerPoint</Application>
  <PresentationFormat>Произвольный</PresentationFormat>
  <Paragraphs>157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Calibri</vt:lpstr>
      <vt:lpstr>Lucida Sans Unicode</vt:lpstr>
      <vt:lpstr>Times New Roman</vt:lpstr>
      <vt:lpstr>Tw Cen MT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будущий врач. ПСИХОГРАММА</vt:lpstr>
      <vt:lpstr>Методики оценки индивидуально-личностных качеств врача:</vt:lpstr>
      <vt:lpstr>Кратко: результаты+выводы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23</cp:revision>
  <cp:lastPrinted>1601-01-01T00:00:00Z</cp:lastPrinted>
  <dcterms:created xsi:type="dcterms:W3CDTF">2017-01-06T04:47:59Z</dcterms:created>
  <dcterms:modified xsi:type="dcterms:W3CDTF">2021-04-27T03:29:37Z</dcterms:modified>
</cp:coreProperties>
</file>