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3"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12/23/2019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6DFF08F-DC6B-4601-B491-B0F83F6DD2DA}" type="datetimeFigureOut">
              <a:rPr lang="en-US" dirty="0"/>
              <a:t>12/23/2019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5"/>
            <a:ext cx="493776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12/23/2019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12/23/2019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6DFF08F-DC6B-4601-B491-B0F83F6DD2DA}" type="datetimeFigureOut">
              <a:rPr lang="en-US" dirty="0"/>
              <a:t>12/23/2019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12/23/2019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base.consultant.ru/cons/cgi/online.cgi?req=doc;base=LAW;n=182060;fld=134;dst=1000000001,0;rnd=0.2334632873535156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ynerdocs.ru/4603414.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78513" y="1260389"/>
            <a:ext cx="9709117" cy="2231630"/>
          </a:xfrm>
        </p:spPr>
        <p:txBody>
          <a:bodyPr>
            <a:normAutofit/>
          </a:bodyPr>
          <a:lstStyle/>
          <a:p>
            <a:r>
              <a:rPr lang="ru-RU" sz="4000" dirty="0" smtClean="0">
                <a:cs typeface="Times New Roman" panose="02020603050405020304" pitchFamily="18" charset="0"/>
              </a:rPr>
              <a:t>Простая электронная подпись и возможности ее применения в медицинских информационных системах</a:t>
            </a:r>
            <a:endParaRPr lang="ru-RU" sz="4000" dirty="0">
              <a:cs typeface="Times New Roman" panose="02020603050405020304" pitchFamily="18" charset="0"/>
            </a:endParaRPr>
          </a:p>
        </p:txBody>
      </p:sp>
      <p:sp>
        <p:nvSpPr>
          <p:cNvPr id="3" name="Подзаголовок 2"/>
          <p:cNvSpPr>
            <a:spLocks noGrp="1"/>
          </p:cNvSpPr>
          <p:nvPr>
            <p:ph type="subTitle" idx="1"/>
          </p:nvPr>
        </p:nvSpPr>
        <p:spPr>
          <a:xfrm>
            <a:off x="6969211" y="4958129"/>
            <a:ext cx="4601131" cy="1143000"/>
          </a:xfrm>
        </p:spPr>
        <p:txBody>
          <a:bodyPr>
            <a:normAutofit fontScale="55000" lnSpcReduction="20000"/>
          </a:bodyPr>
          <a:lstStyle/>
          <a:p>
            <a:r>
              <a:rPr lang="ru-RU" sz="2500" b="1" dirty="0">
                <a:solidFill>
                  <a:schemeClr val="tx1">
                    <a:lumMod val="75000"/>
                    <a:lumOff val="25000"/>
                  </a:schemeClr>
                </a:solidFill>
                <a:latin typeface="+mn-lt"/>
                <a:cs typeface="Ariac" panose="020B0604020202020204" pitchFamily="34" charset="0"/>
              </a:rPr>
              <a:t>Выполнили : студенты 113 группы </a:t>
            </a:r>
          </a:p>
          <a:p>
            <a:r>
              <a:rPr lang="ru-RU" sz="2500" b="1" dirty="0">
                <a:solidFill>
                  <a:schemeClr val="tx1">
                    <a:lumMod val="75000"/>
                    <a:lumOff val="25000"/>
                  </a:schemeClr>
                </a:solidFill>
                <a:latin typeface="+mn-lt"/>
                <a:cs typeface="Ariac" panose="020B0604020202020204" pitchFamily="34" charset="0"/>
              </a:rPr>
              <a:t>Махмудов Сидикджон Одилджонович </a:t>
            </a:r>
          </a:p>
          <a:p>
            <a:r>
              <a:rPr lang="ru-RU" sz="2500" b="1" dirty="0">
                <a:solidFill>
                  <a:schemeClr val="tx1">
                    <a:lumMod val="75000"/>
                    <a:lumOff val="25000"/>
                  </a:schemeClr>
                </a:solidFill>
                <a:latin typeface="+mn-lt"/>
                <a:cs typeface="Ariac" panose="020B0604020202020204" pitchFamily="34" charset="0"/>
              </a:rPr>
              <a:t>Кувшинов Никита Сергеевич </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374" y="201260"/>
            <a:ext cx="1576058" cy="1548000"/>
          </a:xfrm>
          <a:prstGeom prst="rect">
            <a:avLst/>
          </a:prstGeom>
        </p:spPr>
      </p:pic>
      <p:sp>
        <p:nvSpPr>
          <p:cNvPr id="5" name="Прямоугольник 4"/>
          <p:cNvSpPr/>
          <p:nvPr/>
        </p:nvSpPr>
        <p:spPr>
          <a:xfrm>
            <a:off x="5219755" y="6424139"/>
            <a:ext cx="1867820" cy="369332"/>
          </a:xfrm>
          <a:prstGeom prst="rect">
            <a:avLst/>
          </a:prstGeom>
        </p:spPr>
        <p:txBody>
          <a:bodyPr wrap="none">
            <a:spAutoFit/>
          </a:bodyPr>
          <a:lstStyle/>
          <a:p>
            <a:pPr algn="ctr"/>
            <a:r>
              <a:rPr lang="ru-RU" b="1" dirty="0">
                <a:solidFill>
                  <a:schemeClr val="tx1">
                    <a:lumMod val="75000"/>
                    <a:lumOff val="25000"/>
                  </a:schemeClr>
                </a:solidFill>
                <a:cs typeface="Ariac" panose="020B0604020202020204" pitchFamily="34" charset="0"/>
              </a:rPr>
              <a:t>Красноярск 2019</a:t>
            </a:r>
          </a:p>
        </p:txBody>
      </p:sp>
    </p:spTree>
    <p:extLst>
      <p:ext uri="{BB962C8B-B14F-4D97-AF65-F5344CB8AC3E}">
        <p14:creationId xmlns:p14="http://schemas.microsoft.com/office/powerpoint/2010/main" val="1617383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57666"/>
            <a:ext cx="10058400" cy="1788068"/>
          </a:xfrm>
        </p:spPr>
        <p:txBody>
          <a:bodyPr>
            <a:normAutofit/>
          </a:bodyPr>
          <a:lstStyle/>
          <a:p>
            <a:r>
              <a:rPr lang="ru-RU" sz="4000" b="1" dirty="0">
                <a:cs typeface="Times New Roman" panose="02020603050405020304" pitchFamily="18" charset="0"/>
              </a:rPr>
              <a:t>Простая электронная </a:t>
            </a:r>
            <a:r>
              <a:rPr lang="ru-RU" sz="4000" b="1" dirty="0" smtClean="0">
                <a:cs typeface="Times New Roman" panose="02020603050405020304" pitchFamily="18" charset="0"/>
              </a:rPr>
              <a:t>подпись</a:t>
            </a:r>
            <a:br>
              <a:rPr lang="ru-RU" sz="4000" b="1" dirty="0" smtClean="0">
                <a:cs typeface="Times New Roman" panose="02020603050405020304" pitchFamily="18" charset="0"/>
              </a:rPr>
            </a:br>
            <a:r>
              <a:rPr lang="ru-RU" sz="4000" b="1" dirty="0">
                <a:cs typeface="Times New Roman" panose="02020603050405020304" pitchFamily="18" charset="0"/>
              </a:rPr>
              <a:t/>
            </a:r>
            <a:br>
              <a:rPr lang="ru-RU" sz="4000" b="1" dirty="0">
                <a:cs typeface="Times New Roman" panose="02020603050405020304" pitchFamily="18" charset="0"/>
              </a:rPr>
            </a:br>
            <a:endParaRPr lang="ru-RU" b="1" dirty="0"/>
          </a:p>
        </p:txBody>
      </p:sp>
      <p:sp>
        <p:nvSpPr>
          <p:cNvPr id="3" name="Объект 2"/>
          <p:cNvSpPr>
            <a:spLocks noGrp="1"/>
          </p:cNvSpPr>
          <p:nvPr>
            <p:ph idx="1"/>
          </p:nvPr>
        </p:nvSpPr>
        <p:spPr>
          <a:xfrm>
            <a:off x="1097280" y="1112567"/>
            <a:ext cx="10058400" cy="4242028"/>
          </a:xfrm>
        </p:spPr>
        <p:txBody>
          <a:bodyPr>
            <a:normAutofit/>
          </a:bodyPr>
          <a:lstStyle/>
          <a:p>
            <a:pPr fontAlgn="base"/>
            <a:r>
              <a:rPr lang="ru-RU" dirty="0"/>
              <a:t>Сегодня в России возможности простой электронной подписи недооценены. В то время как на Западе широко используются механизмы простой ЭП, мы упорно тратим деньги и время на почтовые пересылки и поездки по нашей необъятной стране, чтобы просто подписать документ «собственноручно</a:t>
            </a:r>
            <a:r>
              <a:rPr lang="ru-RU" dirty="0" smtClean="0"/>
              <a:t>».</a:t>
            </a:r>
            <a:r>
              <a:rPr lang="ru-RU" b="1" dirty="0"/>
              <a:t> </a:t>
            </a:r>
            <a:endParaRPr lang="en-US" b="1" dirty="0" smtClean="0"/>
          </a:p>
          <a:p>
            <a:pPr fontAlgn="base"/>
            <a:r>
              <a:rPr lang="ru-RU" b="1" dirty="0"/>
              <a:t>Что такое простая электронная подпись?</a:t>
            </a:r>
          </a:p>
          <a:p>
            <a:r>
              <a:rPr lang="ru-RU" dirty="0"/>
              <a:t>Простая электронная подпись представляет собой коды подтверждения или сочетание логина и пароля и удостоверяет факт создания подписи конкретным лицом. Этот тип подписи требует заключения соглашения между участниками дистанционного взаимодействия, для того чтобы подписанный документ приобрел юридическую силу, без соответствующего договора стороны лишь демонстрируют согласие с условиями, но не свое участие. Использование простой электронной подписи распространено в банковской сфере и в области предоставления государственных услуг. Исключено </a:t>
            </a:r>
            <a:r>
              <a:rPr lang="ru-RU" dirty="0" smtClean="0"/>
              <a:t>использование </a:t>
            </a:r>
            <a:r>
              <a:rPr lang="ru-RU" dirty="0"/>
              <a:t>простой электронной подписи, когда документы касаются государственной </a:t>
            </a:r>
            <a:r>
              <a:rPr lang="ru-RU" dirty="0" smtClean="0"/>
              <a:t>тайны.</a:t>
            </a:r>
            <a:endParaRPr lang="ru-RU" dirty="0"/>
          </a:p>
        </p:txBody>
      </p:sp>
    </p:spTree>
    <p:extLst>
      <p:ext uri="{BB962C8B-B14F-4D97-AF65-F5344CB8AC3E}">
        <p14:creationId xmlns:p14="http://schemas.microsoft.com/office/powerpoint/2010/main" val="4042162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984" y="173454"/>
            <a:ext cx="11359978" cy="1474114"/>
          </a:xfrm>
        </p:spPr>
        <p:txBody>
          <a:bodyPr>
            <a:normAutofit fontScale="90000"/>
          </a:bodyPr>
          <a:lstStyle/>
          <a:p>
            <a:r>
              <a:rPr lang="ru-RU" sz="4000" b="1" dirty="0"/>
              <a:t>Что нужно знать при использовании простой электронной подписи?</a:t>
            </a:r>
            <a:r>
              <a:rPr lang="ru-RU" b="1" dirty="0"/>
              <a:t/>
            </a:r>
            <a:br>
              <a:rPr lang="ru-RU" b="1" dirty="0"/>
            </a:br>
            <a:endParaRPr lang="ru-RU" dirty="0"/>
          </a:p>
        </p:txBody>
      </p:sp>
      <p:sp>
        <p:nvSpPr>
          <p:cNvPr id="3" name="Объект 2"/>
          <p:cNvSpPr>
            <a:spLocks noGrp="1"/>
          </p:cNvSpPr>
          <p:nvPr>
            <p:ph idx="1"/>
          </p:nvPr>
        </p:nvSpPr>
        <p:spPr>
          <a:xfrm>
            <a:off x="594772" y="1491506"/>
            <a:ext cx="10765206" cy="4023360"/>
          </a:xfrm>
        </p:spPr>
        <p:txBody>
          <a:bodyPr>
            <a:normAutofit fontScale="92500" lnSpcReduction="10000"/>
          </a:bodyPr>
          <a:lstStyle/>
          <a:p>
            <a:pPr fontAlgn="base"/>
            <a:r>
              <a:rPr lang="ru-RU" dirty="0"/>
              <a:t>В соответствии со ст.9 63-ФЗ «Об электронной подписи» для обеспечения юридической силы документа необходимо определить лицо, использующее простую ЭП. Обычно это происходит при личном посещении подписантом той организации, которая выдает ключи ЭП. Подписант предъявляет документ, удостоверяющий личность (определение лица, использующего ЭП) и получает ключ электронной подписи.</a:t>
            </a:r>
          </a:p>
          <a:p>
            <a:pPr fontAlgn="base"/>
            <a:r>
              <a:rPr lang="ru-RU" dirty="0"/>
              <a:t>Если ключ простой ЭП генерируется онлайн, без очной встречи сторон с подтверждением личности подписанта, определить лицо, использующее электронную подпись, будет невозможно. Следовательно, электронные документы, подписанные такой подписью, не обладают юридической силой, а являются лишь «заявлениями о намерениях» и означают согласие стороны с условиями сделки, но не участие в ней.</a:t>
            </a:r>
          </a:p>
          <a:p>
            <a:pPr fontAlgn="base"/>
            <a:r>
              <a:rPr lang="ru-RU" dirty="0"/>
              <a:t>Применение варианта без подтверждения личности подписанта оправдано, когда услуги предоставляются в рамках оферты. В этом случае подписание электронного документа ни к чему не обязывает подписанта и заключение договора сторонами произойдет путем присоединения к условиям оферты при выполнении существенных условий, описанных в ее тексте (использование простой ЭП может быть лишь одним из таких условий).</a:t>
            </a:r>
          </a:p>
          <a:p>
            <a:endParaRPr lang="ru-RU" dirty="0"/>
          </a:p>
        </p:txBody>
      </p:sp>
    </p:spTree>
    <p:extLst>
      <p:ext uri="{BB962C8B-B14F-4D97-AF65-F5344CB8AC3E}">
        <p14:creationId xmlns:p14="http://schemas.microsoft.com/office/powerpoint/2010/main" val="133436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584447"/>
            <a:ext cx="10058400" cy="1450757"/>
          </a:xfrm>
        </p:spPr>
        <p:txBody>
          <a:bodyPr>
            <a:normAutofit fontScale="90000"/>
          </a:bodyPr>
          <a:lstStyle/>
          <a:p>
            <a:r>
              <a:rPr lang="ru-RU" sz="4000" b="1" dirty="0"/>
              <a:t>В каких процессах уже используется простая электронная подпись?</a:t>
            </a:r>
            <a:r>
              <a:rPr lang="ru-RU" b="1" dirty="0"/>
              <a:t/>
            </a:r>
            <a:br>
              <a:rPr lang="ru-RU" b="1" dirty="0"/>
            </a:br>
            <a:endParaRPr lang="ru-RU" b="1" dirty="0"/>
          </a:p>
        </p:txBody>
      </p:sp>
      <p:sp>
        <p:nvSpPr>
          <p:cNvPr id="3" name="Объект 2"/>
          <p:cNvSpPr>
            <a:spLocks noGrp="1"/>
          </p:cNvSpPr>
          <p:nvPr>
            <p:ph idx="1"/>
          </p:nvPr>
        </p:nvSpPr>
        <p:spPr>
          <a:xfrm>
            <a:off x="1097280" y="1845734"/>
            <a:ext cx="10058400" cy="4357358"/>
          </a:xfrm>
        </p:spPr>
        <p:txBody>
          <a:bodyPr>
            <a:normAutofit fontScale="92500" lnSpcReduction="10000"/>
          </a:bodyPr>
          <a:lstStyle/>
          <a:p>
            <a:pPr fontAlgn="base"/>
            <a:r>
              <a:rPr lang="ru-RU" dirty="0"/>
              <a:t>Простая ЭП активно применяется в сервисах онлайн-банкинга для физических лиц. В большинстве случаев используется пара логин-пароль и одноразовые </a:t>
            </a:r>
            <a:r>
              <a:rPr lang="en-US" dirty="0"/>
              <a:t>SMS </a:t>
            </a:r>
            <a:r>
              <a:rPr lang="ru-RU" dirty="0"/>
              <a:t>или </a:t>
            </a:r>
            <a:r>
              <a:rPr lang="en-US" dirty="0"/>
              <a:t>USSD-</a:t>
            </a:r>
            <a:r>
              <a:rPr lang="ru-RU" dirty="0"/>
              <a:t>коды подтверждения операций. Идентификация подписанта происходит по паспорту в отделениях банка при получении дебетовой или кредитной карты, к которой привязаны услуги онлайн-банкинга.</a:t>
            </a:r>
          </a:p>
          <a:p>
            <a:pPr fontAlgn="base"/>
            <a:r>
              <a:rPr lang="ru-RU" dirty="0"/>
              <a:t>Онлайн-страхование – тот случай, когда стороны не встречаются лично, если не наступит страховой случай (это разрешено </a:t>
            </a:r>
            <a:r>
              <a:rPr lang="ru-RU" dirty="0">
                <a:hlinkClick r:id="rId2"/>
              </a:rPr>
              <a:t>Законом РФ от 27.11.1992 №4015-1 «Об организации страхового дела в Российской Федерации»</a:t>
            </a:r>
            <a:r>
              <a:rPr lang="ru-RU" dirty="0"/>
              <a:t>). Простую ЭП использует сам страхователь при оформлении заявки на покупку полиса, тем самым подтверждая правильность заполнения данных и соглашаясь на их обработку. Договор страхования считается заключенным сторонами при акцепте оферты, опубликованной страховщиком. Для этого страхователь на сайте страховщика выполняет действия по оформлению страхового полиса и оплачивает страховую премию.</a:t>
            </a:r>
          </a:p>
          <a:p>
            <a:pPr fontAlgn="base"/>
            <a:r>
              <a:rPr lang="ru-RU" dirty="0"/>
              <a:t>Также простая электронная подпись получила распространение в области государственных услуг для физических лиц и в сфере коммунального хозяйства.</a:t>
            </a:r>
          </a:p>
          <a:p>
            <a:endParaRPr lang="ru-RU" dirty="0"/>
          </a:p>
        </p:txBody>
      </p:sp>
    </p:spTree>
    <p:extLst>
      <p:ext uri="{BB962C8B-B14F-4D97-AF65-F5344CB8AC3E}">
        <p14:creationId xmlns:p14="http://schemas.microsoft.com/office/powerpoint/2010/main" val="2480365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t>Где же можно реализовать данную модель? И для чего в этом случае может понадобиться ЭП?</a:t>
            </a:r>
            <a:br>
              <a:rPr lang="ru-RU" sz="3600" b="1" dirty="0"/>
            </a:br>
            <a:endParaRPr lang="ru-RU" sz="3600" dirty="0"/>
          </a:p>
        </p:txBody>
      </p:sp>
      <p:sp>
        <p:nvSpPr>
          <p:cNvPr id="3" name="Объект 2"/>
          <p:cNvSpPr>
            <a:spLocks noGrp="1"/>
          </p:cNvSpPr>
          <p:nvPr>
            <p:ph idx="1"/>
          </p:nvPr>
        </p:nvSpPr>
        <p:spPr/>
        <p:txBody>
          <a:bodyPr>
            <a:normAutofit fontScale="92500" lnSpcReduction="20000"/>
          </a:bodyPr>
          <a:lstStyle/>
          <a:p>
            <a:pPr fontAlgn="base"/>
            <a:r>
              <a:rPr lang="ru-RU" dirty="0"/>
              <a:t>Механизм простой ЭП можно с успехом использовать в сфере услуг связи. Например, </a:t>
            </a:r>
            <a:r>
              <a:rPr lang="ru-RU" dirty="0">
                <a:hlinkClick r:id="rId2"/>
              </a:rPr>
              <a:t>ключ электронной подписи</a:t>
            </a:r>
            <a:r>
              <a:rPr lang="ru-RU" dirty="0"/>
              <a:t> может содержаться в </a:t>
            </a:r>
            <a:r>
              <a:rPr lang="en-US" dirty="0"/>
              <a:t>SIM-</a:t>
            </a:r>
            <a:r>
              <a:rPr lang="ru-RU" dirty="0"/>
              <a:t>карте оператора связи. При покупке </a:t>
            </a:r>
            <a:r>
              <a:rPr lang="en-US" dirty="0"/>
              <a:t>SIM-</a:t>
            </a:r>
            <a:r>
              <a:rPr lang="ru-RU" dirty="0"/>
              <a:t>карты абонент предъявляет удостоверяющий документ – так происходит подтверждение личности подписанта. В дальнейшем потребитель может подтверждать смену тарифного плана или приостановку действия услуг, используя свой мобильный телефон. Для этого не понадобится заводить личный кабинет на сайте оператора связи (прощайте, забытые пароли!) или посещать его офис.</a:t>
            </a:r>
          </a:p>
          <a:p>
            <a:pPr fontAlgn="base"/>
            <a:r>
              <a:rPr lang="ru-RU" dirty="0"/>
              <a:t>Для простой ЭП найдется место и в отношениях удаленного сотрудника с работодателем. В этом случае работник может подтвердить результаты своего труда в виде отчетов, текстов, изображений, видеозаписей и прочего контента. Правда, вначале работнику все же придется лично встретиться со своим работодателем или его уполномоченным представителем.</a:t>
            </a:r>
          </a:p>
          <a:p>
            <a:pPr fontAlgn="base"/>
            <a:r>
              <a:rPr lang="ru-RU" dirty="0"/>
              <a:t>Применение механизма простой ЭП должно быть интересно и учебным заведениям, предоставляющим образовательные услуги дистанционно или через филиальную сеть. Подписывать электронные документы могут абитуриенты и студенты, агенты и региональные представители. Причем через регионального представителя может происходить как идентификация личности учащегося, так и выдача ключа ЭП.</a:t>
            </a:r>
          </a:p>
          <a:p>
            <a:endParaRPr lang="ru-RU" dirty="0"/>
          </a:p>
        </p:txBody>
      </p:sp>
    </p:spTree>
    <p:extLst>
      <p:ext uri="{BB962C8B-B14F-4D97-AF65-F5344CB8AC3E}">
        <p14:creationId xmlns:p14="http://schemas.microsoft.com/office/powerpoint/2010/main" val="416465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1003295"/>
            <a:ext cx="10058400" cy="1450757"/>
          </a:xfrm>
        </p:spPr>
        <p:txBody>
          <a:bodyPr>
            <a:normAutofit fontScale="90000"/>
          </a:bodyPr>
          <a:lstStyle/>
          <a:p>
            <a:r>
              <a:rPr lang="ru-RU" sz="4000" b="1" dirty="0"/>
              <a:t>Применение </a:t>
            </a:r>
            <a:r>
              <a:rPr lang="ru-RU" sz="4000" b="1" dirty="0" smtClean="0"/>
              <a:t>простой электронной </a:t>
            </a:r>
            <a:r>
              <a:rPr lang="ru-RU" sz="4000" b="1" dirty="0"/>
              <a:t>подписи в </a:t>
            </a:r>
            <a:r>
              <a:rPr lang="ru-RU" sz="4000" b="1" dirty="0" smtClean="0"/>
              <a:t>медицинских информационных системах</a:t>
            </a:r>
            <a:r>
              <a:rPr lang="ru-RU" dirty="0"/>
              <a:t/>
            </a:r>
            <a:br>
              <a:rPr lang="ru-RU" dirty="0"/>
            </a:br>
            <a:r>
              <a:rPr lang="ru-RU" dirty="0"/>
              <a:t/>
            </a:r>
            <a:br>
              <a:rPr lang="ru-RU" dirty="0"/>
            </a:br>
            <a:endParaRPr lang="ru-RU" dirty="0"/>
          </a:p>
        </p:txBody>
      </p:sp>
      <p:sp>
        <p:nvSpPr>
          <p:cNvPr id="3" name="Объект 2"/>
          <p:cNvSpPr>
            <a:spLocks noGrp="1"/>
          </p:cNvSpPr>
          <p:nvPr>
            <p:ph idx="1"/>
          </p:nvPr>
        </p:nvSpPr>
        <p:spPr>
          <a:xfrm>
            <a:off x="1005016" y="1728672"/>
            <a:ext cx="10150664" cy="4161381"/>
          </a:xfrm>
        </p:spPr>
        <p:txBody>
          <a:bodyPr/>
          <a:lstStyle/>
          <a:p>
            <a:r>
              <a:rPr lang="ru-RU" dirty="0"/>
              <a:t>Медицинские организации могут использовать ЭЦП для врача и другого персонала при следующих процедурах</a:t>
            </a:r>
            <a:r>
              <a:rPr lang="ru-RU" dirty="0" smtClean="0"/>
              <a:t>:</a:t>
            </a:r>
          </a:p>
          <a:p>
            <a:pPr marL="457200" indent="-457200">
              <a:buFont typeface="+mj-lt"/>
              <a:buAutoNum type="arabicPeriod"/>
            </a:pPr>
            <a:r>
              <a:rPr lang="ru-RU" dirty="0" smtClean="0"/>
              <a:t>Заведение истории болезни в МИС </a:t>
            </a:r>
            <a:r>
              <a:rPr lang="en-US" dirty="0" smtClean="0"/>
              <a:t>QMS</a:t>
            </a:r>
          </a:p>
          <a:p>
            <a:pPr marL="457200" indent="-457200">
              <a:buFont typeface="+mj-lt"/>
              <a:buAutoNum type="arabicPeriod"/>
            </a:pPr>
            <a:r>
              <a:rPr lang="ru-RU" dirty="0" smtClean="0"/>
              <a:t>Ведение истории болезни (Разными врачами по ходу лечения)</a:t>
            </a:r>
          </a:p>
          <a:p>
            <a:pPr marL="457200" indent="-457200">
              <a:buFont typeface="+mj-lt"/>
              <a:buAutoNum type="arabicPeriod"/>
            </a:pPr>
            <a:r>
              <a:rPr lang="ru-RU" dirty="0" smtClean="0"/>
              <a:t>Заполнение простейших документаций (Температурный лист)</a:t>
            </a:r>
          </a:p>
          <a:p>
            <a:pPr marL="457200" indent="-457200">
              <a:buFont typeface="+mj-lt"/>
              <a:buAutoNum type="arabicPeriod"/>
            </a:pPr>
            <a:r>
              <a:rPr lang="ru-RU" dirty="0" smtClean="0"/>
              <a:t>Списание медикамента (Например после поставновки инъекций)</a:t>
            </a:r>
          </a:p>
          <a:p>
            <a:pPr marL="457200" indent="-457200">
              <a:buFont typeface="+mj-lt"/>
              <a:buAutoNum type="arabicPeriod"/>
            </a:pPr>
            <a:r>
              <a:rPr lang="ru-RU" dirty="0" smtClean="0"/>
              <a:t>Заказ медикаментов с аптечного склада</a:t>
            </a:r>
          </a:p>
          <a:p>
            <a:pPr marL="457200" indent="-457200">
              <a:buFont typeface="+mj-lt"/>
              <a:buAutoNum type="arabicPeriod"/>
            </a:pPr>
            <a:r>
              <a:rPr lang="ru-RU" dirty="0" smtClean="0"/>
              <a:t>Создание графика работы мед персонала (</a:t>
            </a:r>
            <a:r>
              <a:rPr lang="ru-RU" dirty="0" smtClean="0"/>
              <a:t>мис </a:t>
            </a:r>
            <a:r>
              <a:rPr lang="en-US" dirty="0" smtClean="0"/>
              <a:t>c1)</a:t>
            </a:r>
          </a:p>
          <a:p>
            <a:pPr marL="457200" indent="-457200">
              <a:buFont typeface="+mj-lt"/>
              <a:buAutoNum type="arabicPeriod"/>
            </a:pPr>
            <a:r>
              <a:rPr lang="ru-RU" dirty="0" smtClean="0"/>
              <a:t>Включение лиячного рабочего копьютера со входом с помошью ПЭП</a:t>
            </a:r>
          </a:p>
        </p:txBody>
      </p:sp>
    </p:spTree>
    <p:extLst>
      <p:ext uri="{BB962C8B-B14F-4D97-AF65-F5344CB8AC3E}">
        <p14:creationId xmlns:p14="http://schemas.microsoft.com/office/powerpoint/2010/main" val="203782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Заключение</a:t>
            </a:r>
            <a:br>
              <a:rPr lang="ru-RU" b="1" dirty="0"/>
            </a:br>
            <a:endParaRPr lang="ru-RU" dirty="0"/>
          </a:p>
        </p:txBody>
      </p:sp>
      <p:sp>
        <p:nvSpPr>
          <p:cNvPr id="3" name="Объект 2"/>
          <p:cNvSpPr>
            <a:spLocks noGrp="1"/>
          </p:cNvSpPr>
          <p:nvPr>
            <p:ph idx="1"/>
          </p:nvPr>
        </p:nvSpPr>
        <p:spPr/>
        <p:txBody>
          <a:bodyPr/>
          <a:lstStyle/>
          <a:p>
            <a:pPr fontAlgn="base"/>
            <a:r>
              <a:rPr lang="ru-RU" dirty="0"/>
              <a:t>Несмотря на некоторую специфику использования простой электронной подписи, ее можно применять уже сейчас при соблюдении норм 63-ФЗ «Об электронной подписи».</a:t>
            </a:r>
          </a:p>
          <a:p>
            <a:pPr fontAlgn="base"/>
            <a:r>
              <a:rPr lang="ru-RU" dirty="0"/>
              <a:t>Сокращение материальных и временных издержек на обслуживание клиентов, расширение продаж за счет дистанционного канала – это лишь некоторые из преимуществ, которые дает использование механизмов электронной подписи. При этом именно простая ЭП является самым дешевым и удобным вариантом электронной подписи в документообороте с физическими лицами.</a:t>
            </a:r>
          </a:p>
          <a:p>
            <a:endParaRPr lang="ru-RU" dirty="0"/>
          </a:p>
        </p:txBody>
      </p:sp>
    </p:spTree>
    <p:extLst>
      <p:ext uri="{BB962C8B-B14F-4D97-AF65-F5344CB8AC3E}">
        <p14:creationId xmlns:p14="http://schemas.microsoft.com/office/powerpoint/2010/main" val="230418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 )!</a:t>
            </a:r>
            <a:endParaRPr lang="ru-RU" dirty="0"/>
          </a:p>
        </p:txBody>
      </p:sp>
      <p:sp>
        <p:nvSpPr>
          <p:cNvPr id="3" name="Объект 2"/>
          <p:cNvSpPr>
            <a:spLocks noGrp="1"/>
          </p:cNvSpPr>
          <p:nvPr>
            <p:ph idx="1"/>
          </p:nvPr>
        </p:nvSpPr>
        <p:spPr>
          <a:xfrm>
            <a:off x="7764162" y="2117583"/>
            <a:ext cx="3992880" cy="4023360"/>
          </a:xfrm>
        </p:spPr>
        <p:txBody>
          <a:bodyPr>
            <a:normAutofit/>
          </a:bodyPr>
          <a:lstStyle/>
          <a:p>
            <a:r>
              <a:rPr lang="en-US" sz="4400" dirty="0" smtClean="0"/>
              <a:t>inst</a:t>
            </a:r>
          </a:p>
          <a:p>
            <a:pPr marL="0" indent="0">
              <a:buNone/>
            </a:pPr>
            <a:r>
              <a:rPr lang="en-US" sz="4400" dirty="0" smtClean="0"/>
              <a:t>@__white_fox</a:t>
            </a:r>
          </a:p>
          <a:p>
            <a:pPr marL="0" indent="0">
              <a:buNone/>
            </a:pPr>
            <a:r>
              <a:rPr lang="en-US" sz="4400" dirty="0" smtClean="0"/>
              <a:t>@sidik.69</a:t>
            </a:r>
            <a:endParaRPr lang="ru-RU" sz="4400" dirty="0"/>
          </a:p>
        </p:txBody>
      </p:sp>
    </p:spTree>
    <p:extLst>
      <p:ext uri="{BB962C8B-B14F-4D97-AF65-F5344CB8AC3E}">
        <p14:creationId xmlns:p14="http://schemas.microsoft.com/office/powerpoint/2010/main" val="2220662209"/>
      </p:ext>
    </p:extLst>
  </p:cSld>
  <p:clrMapOvr>
    <a:masterClrMapping/>
  </p:clrMapOvr>
</p:sld>
</file>

<file path=ppt/theme/theme1.xml><?xml version="1.0" encoding="utf-8"?>
<a:theme xmlns:a="http://schemas.openxmlformats.org/drawingml/2006/main" name="Ретро">
  <a:themeElements>
    <a:clrScheme name="Retrospect">
      <a:dk1>
        <a:sysClr val="windowText" lastClr="E9E9E9"/>
      </a:dk1>
      <a:lt1>
        <a:sysClr val="window" lastClr="36393E"/>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121</TotalTime>
  <Words>605</Words>
  <Application>Microsoft Office PowerPoint</Application>
  <PresentationFormat>Широкоэкранный</PresentationFormat>
  <Paragraphs>37</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Ariac</vt:lpstr>
      <vt:lpstr>Calibri</vt:lpstr>
      <vt:lpstr>Calibri Light</vt:lpstr>
      <vt:lpstr>Times New Roman</vt:lpstr>
      <vt:lpstr>Ретро</vt:lpstr>
      <vt:lpstr>Простая электронная подпись и возможности ее применения в медицинских информационных системах</vt:lpstr>
      <vt:lpstr>Простая электронная подпись  </vt:lpstr>
      <vt:lpstr>Что нужно знать при использовании простой электронной подписи? </vt:lpstr>
      <vt:lpstr>В каких процессах уже используется простая электронная подпись? </vt:lpstr>
      <vt:lpstr>Где же можно реализовать данную модель? И для чего в этом случае может понадобиться ЭП? </vt:lpstr>
      <vt:lpstr>Применение простой электронной подписи в медицинских информационных системах  </vt:lpstr>
      <vt:lpstr>Заключение </vt:lpstr>
      <vt:lpstr>Спасибо за внимание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Простая электроная подпись и вожможности ее применения в медецинских информационных системах</dc:title>
  <dc:creator>255</dc:creator>
  <cp:lastModifiedBy>255</cp:lastModifiedBy>
  <cp:revision>11</cp:revision>
  <dcterms:created xsi:type="dcterms:W3CDTF">2019-12-16T02:27:59Z</dcterms:created>
  <dcterms:modified xsi:type="dcterms:W3CDTF">2019-12-23T04:44:34Z</dcterms:modified>
</cp:coreProperties>
</file>