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DD28E-2ABF-45F2-9707-9BD012EC258F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EC10B-C1C0-4AE9-BA3B-E88D72D0D6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10B-C1C0-4AE9-BA3B-E88D72D0D6D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286800" cy="3170783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ХОБЛ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5608" y="4725144"/>
            <a:ext cx="3128392" cy="1054968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Занятие школы здоровья</a:t>
            </a:r>
          </a:p>
          <a:p>
            <a:r>
              <a:rPr lang="ru-RU" dirty="0" smtClean="0"/>
              <a:t>Орд 1 года по специальности терапия</a:t>
            </a:r>
          </a:p>
          <a:p>
            <a:r>
              <a:rPr lang="ru-RU" dirty="0" err="1" smtClean="0"/>
              <a:t>Желейко</a:t>
            </a:r>
            <a:r>
              <a:rPr lang="ru-RU" dirty="0" smtClean="0"/>
              <a:t> Н.Ю.</a:t>
            </a:r>
            <a:endParaRPr lang="ru-RU" dirty="0"/>
          </a:p>
        </p:txBody>
      </p:sp>
      <p:pic>
        <p:nvPicPr>
          <p:cNvPr id="1026" name="Picture 2" descr="C:\Users\nikol\OneDrive\Desktop\Снимо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2276872"/>
            <a:ext cx="5472608" cy="4186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Делай правильно!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1772816"/>
            <a:ext cx="5112568" cy="295232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бы лекарственное средство Вам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помогало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использовать его необходимо строго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следуя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инстурукции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врача!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nikol\OneDrive\Desktop\для призентации\patient-use-inhaler-for-asthma-information-vector-1826022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967"/>
          <a:stretch>
            <a:fillRect/>
          </a:stretch>
        </p:blipFill>
        <p:spPr bwMode="auto">
          <a:xfrm>
            <a:off x="3912394" y="1714500"/>
            <a:ext cx="5231606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Делай правильно!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Небулайзер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Ингалятор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Спейсер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Ингалятор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Порошковый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2267744" cy="518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484784"/>
            <a:ext cx="1800200" cy="4953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C:\Users\nikol\OneDrive\Desktop\для призентации\009e5b3b835f5114d13a9d3b0d88ed6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1196752"/>
            <a:ext cx="1512168" cy="1512168"/>
          </a:xfrm>
          <a:prstGeom prst="rect">
            <a:avLst/>
          </a:prstGeom>
          <a:noFill/>
        </p:spPr>
      </p:pic>
      <p:pic>
        <p:nvPicPr>
          <p:cNvPr id="8198" name="Picture 6" descr="C:\Users\nikol\OneDrive\Desktop\для призентации\asthma-inhale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2636912"/>
            <a:ext cx="1825655" cy="1296144"/>
          </a:xfrm>
          <a:prstGeom prst="rect">
            <a:avLst/>
          </a:prstGeom>
          <a:noFill/>
        </p:spPr>
      </p:pic>
      <p:pic>
        <p:nvPicPr>
          <p:cNvPr id="8199" name="Picture 7" descr="C:\Users\nikol\OneDrive\Desktop\для призентации\22fcc0318b8904248d23ef0a610980e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3717032"/>
            <a:ext cx="1728192" cy="1728192"/>
          </a:xfrm>
          <a:prstGeom prst="rect">
            <a:avLst/>
          </a:prstGeom>
          <a:noFill/>
        </p:spPr>
      </p:pic>
      <p:pic>
        <p:nvPicPr>
          <p:cNvPr id="8200" name="Picture 8" descr="C:\Users\nikol\OneDrive\Desktop\для призентации\image003-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5085184"/>
            <a:ext cx="1889877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Питание при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ХОБЛ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8100392" cy="399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Физическая активность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853155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ХОБЛ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Самоконтроль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Ведение дневника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–самочувствие/ контроль кол-ва кислорода в крови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пульсоксиметрия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Своевременное обращение к лечащему врачу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(не пропускать плановые консультации, обращаться при ухудшении состояния)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ХОБЛ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686800" cy="506916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Соблюдение 3 принципов </a:t>
            </a:r>
          </a:p>
          <a:p>
            <a:pPr marL="514350" indent="-514350" algn="ctr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Отказ от курения</a:t>
            </a:r>
          </a:p>
          <a:p>
            <a:pPr marL="514350" indent="-514350" algn="ctr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Соблюдение правил лечения</a:t>
            </a:r>
          </a:p>
          <a:p>
            <a:pPr marL="514350" indent="-514350" algn="ctr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Корректировка образа жизни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C:\Users\nikol\OneDrive\Desktop\для призентации\canstockphoto8716085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3266601"/>
            <a:ext cx="4104456" cy="3591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Контрольный вопрос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2 цели для больных ХОБЛ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1266" name="Picture 2" descr="C:\Users\nikol\OneDrive\Desktop\для призентации\photo_fefuu_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2383140"/>
            <a:ext cx="6408712" cy="4202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0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nikol\OneDrive\Desktop\для призентации\Doktor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5" y="2492896"/>
            <a:ext cx="5774639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Абросимов, В. Н. Реабилитация больных ХОБЛ / В. Н. Абросимов. - Москва : </a:t>
            </a:r>
            <a:r>
              <a:rPr lang="ru-RU" dirty="0" err="1" smtClean="0"/>
              <a:t>ГЭОТАРМедиа</a:t>
            </a:r>
            <a:r>
              <a:rPr lang="ru-RU" dirty="0" smtClean="0"/>
              <a:t>, 2016. - 112 с. (Шифр 616.24-002.2-08 А 16).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Руководство по диспансеризации взрослого населения / под ред.: Н. Ф. Герасименко, В. М. Чернышева. - 2-е изд., </a:t>
            </a:r>
            <a:r>
              <a:rPr lang="ru-RU" dirty="0" err="1" smtClean="0"/>
              <a:t>испр</a:t>
            </a:r>
            <a:r>
              <a:rPr lang="ru-RU" dirty="0" smtClean="0"/>
              <a:t>. и доп. - Москва : </a:t>
            </a:r>
            <a:r>
              <a:rPr lang="ru-RU" dirty="0" err="1" smtClean="0"/>
              <a:t>ГЭОТАР-Медиа</a:t>
            </a:r>
            <a:r>
              <a:rPr lang="ru-RU" dirty="0" smtClean="0"/>
              <a:t>, 2017. - 664 с. (Шифр 616-084.3- 053.8 Р 85)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Хроническая </a:t>
            </a:r>
            <a:r>
              <a:rPr lang="ru-RU" dirty="0" err="1" smtClean="0"/>
              <a:t>обструктивная</a:t>
            </a:r>
            <a:r>
              <a:rPr lang="ru-RU" dirty="0" smtClean="0"/>
              <a:t> болезнь легких / </a:t>
            </a:r>
            <a:r>
              <a:rPr lang="ru-RU" dirty="0" err="1" smtClean="0"/>
              <a:t>науч</a:t>
            </a:r>
            <a:r>
              <a:rPr lang="ru-RU" dirty="0" smtClean="0"/>
              <a:t>. ред. С. И. Овчаренко. - 2-е </a:t>
            </a:r>
            <a:r>
              <a:rPr lang="ru-RU" dirty="0" err="1" smtClean="0"/>
              <a:t>изд</a:t>
            </a:r>
            <a:r>
              <a:rPr lang="ru-RU" dirty="0" smtClean="0"/>
              <a:t>, стереотипное. - М. : Атмосфера, 2011. - 568 с. - (Рос. респиратор. о-во). (Шифр 616.24-002.2 Х 94).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Национальные клинические рекомендации по диагностике и лечению хронической </a:t>
            </a:r>
            <a:r>
              <a:rPr lang="ru-RU" dirty="0" err="1" smtClean="0"/>
              <a:t>обструктивной</a:t>
            </a:r>
            <a:r>
              <a:rPr lang="ru-RU" dirty="0" smtClean="0"/>
              <a:t> болезни легких: алгоритм принятия клинических решений / </a:t>
            </a:r>
            <a:r>
              <a:rPr lang="ru-RU" dirty="0" err="1" smtClean="0"/>
              <a:t>Айсанов</a:t>
            </a:r>
            <a:r>
              <a:rPr lang="ru-RU" dirty="0" smtClean="0"/>
              <a:t> З. Р., Авдеев С. Н., Архипов В. В. и др. // Пульмонология. - 2017. - № 1. - С. 13-20.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Запись на занятие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Направление от лечащего врача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Паспорт;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Полис;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Диспансерная карта;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Тетрадь и ручка для записей;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Сменная обувь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Медицинская маска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nikol\OneDrive\Desktop\для призентации\ne_daj_mechte_ugasny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2040227"/>
            <a:ext cx="3384376" cy="4512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занятия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5976664" cy="434908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Определение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Правила жизни с болезнью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Риски курения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Препараты для лечения ХОБЛ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Применение препаратов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Питание при ХОБЛ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Физическая активность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Управление ХОБЛ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nikol\OneDrive\Desktop\для призентации\pla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2132856"/>
            <a:ext cx="4104456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ХОБЛ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ХОБЛ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роническая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бструктивная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олезнь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егких)- это заболевание, при котором наблюдается устойчивое затруднение движения воздуха по дыхательным путям.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Заболевание обусловлено воспалительным процессом в легких в ответ на длительное воздействие токсических веществ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b="6449"/>
          <a:stretch>
            <a:fillRect/>
          </a:stretch>
        </p:blipFill>
        <p:spPr bwMode="auto">
          <a:xfrm>
            <a:off x="1" y="260648"/>
            <a:ext cx="4211960" cy="243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2564904"/>
            <a:ext cx="304889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4913784"/>
            <a:ext cx="27389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C:\Users\nikol\OneDrive\Desktop\для призентации\obraz_zhizni_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7" y="980728"/>
            <a:ext cx="3860709" cy="4085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</a:t>
            </a:r>
            <a:r>
              <a:rPr lang="ru-RU" dirty="0" smtClean="0"/>
              <a:t> жизни с</a:t>
            </a:r>
            <a:r>
              <a:rPr lang="ru-RU" b="1" dirty="0" smtClean="0">
                <a:solidFill>
                  <a:srgbClr val="FF0000"/>
                </a:solidFill>
              </a:rPr>
              <a:t> ХОБЛ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перспективу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замедлить прогрессирование заболевания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сегодня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Устранить и уменьшить симптомы 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Отказ от курения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Соблюдение правил лечения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Корректировка образа жизни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484784"/>
            <a:ext cx="5040560" cy="461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курю, чем рискую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275856" y="4509120"/>
            <a:ext cx="2016224" cy="18722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7"/>
            <a:ext cx="269000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</a:t>
            </a:r>
            <a:r>
              <a:rPr lang="ru-RU" dirty="0" smtClean="0"/>
              <a:t> следует отказаться от курения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88292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Препараты для лечения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ХОБЛ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ВАЖНО! Препараты помогают в достижении обоих целей в борьбе 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ХОБЛ (уменьшение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прогресирования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заболевания и облегчение симптомов)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Бронхолитики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облегчаем дыхание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Ингаляционные стероиды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снижение отёка бронхов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Муколитики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Облегчение отхождения мокроты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Антибиотики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борьба с бактериями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330</Words>
  <Application>Microsoft Office PowerPoint</Application>
  <PresentationFormat>Экран (4:3)</PresentationFormat>
  <Paragraphs>82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ХОБЛ</vt:lpstr>
      <vt:lpstr>Запись на занятие</vt:lpstr>
      <vt:lpstr>План занятия</vt:lpstr>
      <vt:lpstr>Что такое ХОБЛ?</vt:lpstr>
      <vt:lpstr>Слайд 5</vt:lpstr>
      <vt:lpstr>Правила жизни с ХОБЛ</vt:lpstr>
      <vt:lpstr>Я курю, чем рискую?</vt:lpstr>
      <vt:lpstr>Когда следует отказаться от курения?</vt:lpstr>
      <vt:lpstr>Препараты для лечения ХОБЛ</vt:lpstr>
      <vt:lpstr>Делай правильно!</vt:lpstr>
      <vt:lpstr>Делай правильно!</vt:lpstr>
      <vt:lpstr>Питание при ХОБЛ</vt:lpstr>
      <vt:lpstr>Физическая активность</vt:lpstr>
      <vt:lpstr>Управление ХОБЛ</vt:lpstr>
      <vt:lpstr>Управление ХОБЛ</vt:lpstr>
      <vt:lpstr>Слайд 16</vt:lpstr>
      <vt:lpstr>Слайд 17</vt:lpstr>
      <vt:lpstr>Список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ХОБЛ</dc:title>
  <dc:creator>nikol</dc:creator>
  <cp:lastModifiedBy>nikolayzheleyko@live.com</cp:lastModifiedBy>
  <cp:revision>11</cp:revision>
  <dcterms:created xsi:type="dcterms:W3CDTF">2020-12-24T12:58:53Z</dcterms:created>
  <dcterms:modified xsi:type="dcterms:W3CDTF">2020-12-24T14:54:58Z</dcterms:modified>
</cp:coreProperties>
</file>