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3" r:id="rId2"/>
    <p:sldId id="365" r:id="rId3"/>
    <p:sldId id="364" r:id="rId4"/>
    <p:sldId id="271" r:id="rId5"/>
    <p:sldId id="297" r:id="rId6"/>
    <p:sldId id="272" r:id="rId7"/>
    <p:sldId id="338" r:id="rId8"/>
    <p:sldId id="378" r:id="rId9"/>
    <p:sldId id="339" r:id="rId10"/>
    <p:sldId id="340" r:id="rId11"/>
    <p:sldId id="341" r:id="rId12"/>
    <p:sldId id="274" r:id="rId13"/>
    <p:sldId id="342" r:id="rId14"/>
    <p:sldId id="348" r:id="rId15"/>
    <p:sldId id="262" r:id="rId16"/>
    <p:sldId id="263" r:id="rId17"/>
    <p:sldId id="266" r:id="rId18"/>
    <p:sldId id="267" r:id="rId19"/>
    <p:sldId id="332" r:id="rId20"/>
    <p:sldId id="313" r:id="rId21"/>
    <p:sldId id="379" r:id="rId22"/>
    <p:sldId id="358" r:id="rId23"/>
    <p:sldId id="268" r:id="rId24"/>
    <p:sldId id="292" r:id="rId25"/>
    <p:sldId id="270" r:id="rId26"/>
    <p:sldId id="367" r:id="rId27"/>
    <p:sldId id="357" r:id="rId28"/>
    <p:sldId id="328" r:id="rId29"/>
    <p:sldId id="329" r:id="rId30"/>
    <p:sldId id="343" r:id="rId31"/>
    <p:sldId id="278" r:id="rId32"/>
    <p:sldId id="279" r:id="rId33"/>
    <p:sldId id="280" r:id="rId34"/>
    <p:sldId id="344" r:id="rId35"/>
    <p:sldId id="281" r:id="rId36"/>
    <p:sldId id="345" r:id="rId37"/>
    <p:sldId id="284" r:id="rId38"/>
    <p:sldId id="285" r:id="rId39"/>
    <p:sldId id="286" r:id="rId40"/>
    <p:sldId id="287" r:id="rId41"/>
    <p:sldId id="288" r:id="rId42"/>
    <p:sldId id="349" r:id="rId43"/>
    <p:sldId id="290" r:id="rId44"/>
    <p:sldId id="380" r:id="rId45"/>
    <p:sldId id="381" r:id="rId46"/>
    <p:sldId id="350" r:id="rId47"/>
    <p:sldId id="351" r:id="rId48"/>
    <p:sldId id="352" r:id="rId49"/>
    <p:sldId id="382" r:id="rId50"/>
    <p:sldId id="353" r:id="rId51"/>
    <p:sldId id="346" r:id="rId52"/>
    <p:sldId id="323" r:id="rId53"/>
    <p:sldId id="320" r:id="rId54"/>
    <p:sldId id="354" r:id="rId55"/>
    <p:sldId id="355" r:id="rId56"/>
    <p:sldId id="360" r:id="rId57"/>
    <p:sldId id="361" r:id="rId58"/>
    <p:sldId id="356" r:id="rId59"/>
    <p:sldId id="371" r:id="rId60"/>
    <p:sldId id="374" r:id="rId61"/>
    <p:sldId id="376" r:id="rId62"/>
    <p:sldId id="377" r:id="rId63"/>
    <p:sldId id="375" r:id="rId64"/>
    <p:sldId id="372" r:id="rId65"/>
    <p:sldId id="373" r:id="rId66"/>
    <p:sldId id="366" r:id="rId67"/>
    <p:sldId id="362" r:id="rId68"/>
    <p:sldId id="347" r:id="rId6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3" autoAdjust="0"/>
    <p:restoredTop sz="94660"/>
  </p:normalViewPr>
  <p:slideViewPr>
    <p:cSldViewPr>
      <p:cViewPr varScale="1">
        <p:scale>
          <a:sx n="65" d="100"/>
          <a:sy n="65" d="100"/>
        </p:scale>
        <p:origin x="98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614-147B-490D-AE45-7A1777E15F74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A6B6-94C4-482F-8C52-99657B7C0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614-147B-490D-AE45-7A1777E15F74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A6B6-94C4-482F-8C52-99657B7C0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614-147B-490D-AE45-7A1777E15F74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A6B6-94C4-482F-8C52-99657B7C0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614-147B-490D-AE45-7A1777E15F74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A6B6-94C4-482F-8C52-99657B7C0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614-147B-490D-AE45-7A1777E15F74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A6B6-94C4-482F-8C52-99657B7C0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614-147B-490D-AE45-7A1777E15F74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A6B6-94C4-482F-8C52-99657B7C0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614-147B-490D-AE45-7A1777E15F74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A6B6-94C4-482F-8C52-99657B7C0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614-147B-490D-AE45-7A1777E15F74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A6B6-94C4-482F-8C52-99657B7C0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614-147B-490D-AE45-7A1777E15F74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A6B6-94C4-482F-8C52-99657B7C0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614-147B-490D-AE45-7A1777E15F74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A6B6-94C4-482F-8C52-99657B7C0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614-147B-490D-AE45-7A1777E15F74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A6B6-94C4-482F-8C52-99657B7C0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12614-147B-490D-AE45-7A1777E15F74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1A6B6-94C4-482F-8C52-99657B7C0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3375"/>
            <a:ext cx="7772400" cy="1943100"/>
          </a:xfrm>
        </p:spPr>
        <p:txBody>
          <a:bodyPr/>
          <a:lstStyle/>
          <a:p>
            <a:pPr eaLnBrk="1" hangingPunct="1"/>
            <a:r>
              <a:rPr lang="ru-RU" altLang="ru-RU" sz="1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профессионального образования «Красноярский государственный медицинский университет имени профессора В.Ф. </a:t>
            </a:r>
            <a:r>
              <a:rPr lang="ru-RU" altLang="ru-RU" sz="14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Войно-Ясенецкого</a:t>
            </a:r>
            <a:r>
              <a:rPr lang="ru-RU" altLang="ru-RU" sz="1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»</a:t>
            </a:r>
            <a:r>
              <a:rPr lang="ru-RU" alt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/>
            </a:r>
            <a:br>
              <a:rPr lang="ru-RU" alt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altLang="ru-RU" sz="1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r>
              <a:rPr lang="ru-RU" alt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/>
            </a:r>
            <a:br>
              <a:rPr lang="ru-RU" alt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altLang="ru-RU" sz="1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Фармацевтический колледж</a:t>
            </a:r>
            <a:r>
              <a:rPr lang="ru-RU" alt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/>
            </a:r>
            <a:br>
              <a:rPr lang="ru-RU" alt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endParaRPr lang="ru-RU" altLang="ru-RU" sz="14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16113"/>
            <a:ext cx="6400800" cy="3722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altLang="ru-RU" sz="2800" dirty="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3600" dirty="0" smtClean="0">
                <a:solidFill>
                  <a:schemeClr val="tx1"/>
                </a:solidFill>
              </a:rPr>
              <a:t>Лекция №3</a:t>
            </a:r>
          </a:p>
          <a:p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>Реанимация и интенсивная терапия  при острой сердечно-</a:t>
            </a:r>
          </a:p>
          <a:p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> сосудистой недостаточности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endParaRPr lang="ru-RU" altLang="ru-RU" sz="2800" dirty="0" smtClean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95288" y="5661025"/>
            <a:ext cx="5040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+mn-lt"/>
              </a:rPr>
              <a:t>Преподаватель  ОВЧИННИКОВА Т..В.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+mn-lt"/>
              </a:rPr>
              <a:t>2021 </a:t>
            </a:r>
            <a:r>
              <a:rPr lang="ru-RU" altLang="ru-RU" sz="1800" dirty="0">
                <a:latin typeface="+mn-lt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702658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</a:t>
            </a:r>
            <a:r>
              <a:rPr lang="ru-RU" dirty="0" smtClean="0"/>
              <a:t>имптомы гипертонического криза осложненного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р</a:t>
            </a:r>
            <a:r>
              <a:rPr lang="ru-RU" dirty="0" smtClean="0"/>
              <a:t>азвивается постепенно, чаще у пожилых</a:t>
            </a:r>
          </a:p>
          <a:p>
            <a:r>
              <a:rPr lang="ru-RU" dirty="0" smtClean="0"/>
              <a:t>ощущение тяжести в голове, сильная головная боль , чаще в затылочной области, </a:t>
            </a:r>
          </a:p>
          <a:p>
            <a:r>
              <a:rPr lang="ru-RU" dirty="0" smtClean="0"/>
              <a:t>сонливость, вялость, состояние </a:t>
            </a:r>
            <a:r>
              <a:rPr lang="ru-RU" dirty="0" err="1" smtClean="0"/>
              <a:t>оглушённости</a:t>
            </a:r>
            <a:r>
              <a:rPr lang="ru-RU" dirty="0" smtClean="0"/>
              <a:t>, спутанности сознания, затрудненность речи.</a:t>
            </a:r>
          </a:p>
          <a:p>
            <a:r>
              <a:rPr lang="ru-RU" dirty="0" smtClean="0"/>
              <a:t>головокружение, тошнота, рвота, </a:t>
            </a:r>
          </a:p>
          <a:p>
            <a:r>
              <a:rPr lang="ru-RU" dirty="0" smtClean="0"/>
              <a:t>кратковременное ухудшение зрения и слуха (звон в ушах), </a:t>
            </a:r>
          </a:p>
          <a:p>
            <a:r>
              <a:rPr lang="ru-RU" dirty="0" smtClean="0"/>
              <a:t>временные искажения мимики, </a:t>
            </a:r>
          </a:p>
          <a:p>
            <a:r>
              <a:rPr lang="ru-RU" dirty="0" smtClean="0"/>
              <a:t>затруднения в движениях рук, ног.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188640"/>
            <a:ext cx="8229600" cy="593749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Резко поднимается нижнее (</a:t>
            </a:r>
            <a:r>
              <a:rPr lang="ru-RU" dirty="0" err="1" smtClean="0"/>
              <a:t>диастолическое</a:t>
            </a:r>
            <a:r>
              <a:rPr lang="ru-RU" dirty="0" smtClean="0"/>
              <a:t>) давление – до 140-160 </a:t>
            </a:r>
            <a:r>
              <a:rPr lang="ru-RU" dirty="0" err="1" smtClean="0"/>
              <a:t>мм.рт.ст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Частота пульса обычная.</a:t>
            </a:r>
          </a:p>
          <a:p>
            <a:r>
              <a:rPr lang="ru-RU" dirty="0" smtClean="0"/>
              <a:t> Лицо синюшно-красное.</a:t>
            </a:r>
          </a:p>
          <a:p>
            <a:r>
              <a:rPr lang="ru-RU" dirty="0" smtClean="0"/>
              <a:t> Кожа холодная и сухая.</a:t>
            </a:r>
          </a:p>
          <a:p>
            <a:r>
              <a:rPr lang="ru-RU" dirty="0" smtClean="0"/>
              <a:t> Другие симптомы: боль в области сердца, одышка. </a:t>
            </a:r>
          </a:p>
          <a:p>
            <a:r>
              <a:rPr lang="ru-RU" dirty="0" smtClean="0"/>
              <a:t>Гипертонический криз осложненный  (2 порядка) продолжается от нескольких часов до нескольких суток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Алгоритм оказания неотложной сестринской помощи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solidFill>
                  <a:srgbClr val="FF0000"/>
                </a:solidFill>
              </a:rPr>
              <a:t>Вызвать врача через помощника;</a:t>
            </a:r>
          </a:p>
          <a:p>
            <a:pPr lvl="0"/>
            <a:r>
              <a:rPr lang="ru-RU" dirty="0" smtClean="0"/>
              <a:t>Больного уложить с высоко поднятым изголовьем, успокоить,  при рвоте повернуть голову на бок;</a:t>
            </a:r>
          </a:p>
          <a:p>
            <a:pPr lvl="0"/>
            <a:r>
              <a:rPr lang="ru-RU" dirty="0" smtClean="0"/>
              <a:t>Измерить пульс, АД, </a:t>
            </a:r>
            <a:r>
              <a:rPr lang="ru-RU" dirty="0" err="1" smtClean="0"/>
              <a:t>чдд</a:t>
            </a:r>
            <a:r>
              <a:rPr lang="ru-RU" dirty="0" smtClean="0"/>
              <a:t>, контролировать каждые  5-10 минут;</a:t>
            </a:r>
          </a:p>
          <a:p>
            <a:pPr lvl="0"/>
            <a:r>
              <a:rPr lang="ru-RU" dirty="0" smtClean="0"/>
              <a:t>При рвоте обеспечить гигиенический уход: дать емкость для рвотных масс, обеспечить полоскание рта, чистое полотенце;</a:t>
            </a:r>
          </a:p>
          <a:p>
            <a:r>
              <a:rPr lang="ru-RU" dirty="0" smtClean="0"/>
              <a:t>Наложить горчичник  на воротниковую зону, икроножные мышцы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Лечение осложненного гипертонического криза </a:t>
            </a: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</a:t>
            </a:r>
            <a:r>
              <a:rPr lang="ru-RU" dirty="0" err="1" smtClean="0"/>
              <a:t>догоспитальнеом</a:t>
            </a:r>
            <a:r>
              <a:rPr lang="ru-RU" dirty="0" smtClean="0"/>
              <a:t> этапе по назначению врача вводится:</a:t>
            </a:r>
          </a:p>
          <a:p>
            <a:r>
              <a:rPr lang="ru-RU" dirty="0" err="1" smtClean="0"/>
              <a:t>Фуросемид</a:t>
            </a:r>
            <a:r>
              <a:rPr lang="ru-RU" dirty="0" smtClean="0"/>
              <a:t> в/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струйно</a:t>
            </a:r>
            <a:r>
              <a:rPr lang="ru-RU" dirty="0" smtClean="0"/>
              <a:t> на физ. растворе</a:t>
            </a:r>
          </a:p>
          <a:p>
            <a:r>
              <a:rPr lang="ru-RU" dirty="0" err="1" smtClean="0"/>
              <a:t>Эналаприлат</a:t>
            </a:r>
            <a:r>
              <a:rPr lang="ru-RU" dirty="0" smtClean="0"/>
              <a:t> в/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кап-но</a:t>
            </a:r>
            <a:endParaRPr lang="ru-RU" dirty="0" smtClean="0"/>
          </a:p>
          <a:p>
            <a:r>
              <a:rPr lang="ru-RU" dirty="0" err="1" smtClean="0"/>
              <a:t>Нитропруссид</a:t>
            </a:r>
            <a:r>
              <a:rPr lang="ru-RU" dirty="0" smtClean="0"/>
              <a:t> натрия в/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кап-но</a:t>
            </a:r>
            <a:endParaRPr lang="ru-RU" dirty="0" smtClean="0"/>
          </a:p>
          <a:p>
            <a:r>
              <a:rPr lang="ru-RU" dirty="0" smtClean="0"/>
              <a:t>Магния </a:t>
            </a:r>
            <a:r>
              <a:rPr lang="ru-RU" dirty="0" err="1" smtClean="0"/>
              <a:t>сульфат-для</a:t>
            </a:r>
            <a:r>
              <a:rPr lang="ru-RU" dirty="0" smtClean="0"/>
              <a:t> улучшения мозгового </a:t>
            </a:r>
            <a:r>
              <a:rPr lang="ru-RU" dirty="0" err="1" smtClean="0"/>
              <a:t>кровообращения-в</a:t>
            </a:r>
            <a:r>
              <a:rPr lang="ru-RU" dirty="0" smtClean="0"/>
              <a:t>/в </a:t>
            </a:r>
            <a:r>
              <a:rPr lang="ru-RU" dirty="0" err="1" smtClean="0"/>
              <a:t>струйно</a:t>
            </a:r>
            <a:r>
              <a:rPr lang="ru-RU" dirty="0" smtClean="0"/>
              <a:t> 10.0- 25% на физ.растворе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260648"/>
            <a:ext cx="8229600" cy="5750099"/>
          </a:xfrm>
        </p:spPr>
        <p:txBody>
          <a:bodyPr/>
          <a:lstStyle/>
          <a:p>
            <a:r>
              <a:rPr lang="ru-RU" dirty="0" smtClean="0"/>
              <a:t>В стационаре введение препаратов продолжают, </a:t>
            </a:r>
            <a:r>
              <a:rPr lang="ru-RU" dirty="0" smtClean="0"/>
              <a:t>дополнительно  </a:t>
            </a:r>
            <a:r>
              <a:rPr lang="ru-RU" dirty="0" smtClean="0"/>
              <a:t>по показаниям:</a:t>
            </a:r>
          </a:p>
          <a:p>
            <a:r>
              <a:rPr lang="ru-RU" dirty="0" smtClean="0"/>
              <a:t>Морфин 1%-1,0 или промедол2% 1,0 в/</a:t>
            </a:r>
            <a:r>
              <a:rPr lang="ru-RU" dirty="0" err="1" smtClean="0"/>
              <a:t>в</a:t>
            </a:r>
            <a:endParaRPr lang="ru-RU" dirty="0" smtClean="0"/>
          </a:p>
          <a:p>
            <a:r>
              <a:rPr lang="ru-RU" dirty="0" smtClean="0"/>
              <a:t>Пентамин5%-до 1,0 в/</a:t>
            </a:r>
            <a:r>
              <a:rPr lang="ru-RU" dirty="0" err="1" smtClean="0"/>
              <a:t>в</a:t>
            </a:r>
            <a:endParaRPr lang="ru-RU" dirty="0" smtClean="0"/>
          </a:p>
          <a:p>
            <a:r>
              <a:rPr lang="ru-RU" dirty="0" err="1" smtClean="0"/>
              <a:t>Реланиум</a:t>
            </a:r>
            <a:r>
              <a:rPr lang="ru-RU" dirty="0" smtClean="0"/>
              <a:t> 2,0 в/</a:t>
            </a:r>
            <a:r>
              <a:rPr lang="ru-RU" dirty="0" err="1" smtClean="0"/>
              <a:t>в</a:t>
            </a:r>
            <a:r>
              <a:rPr lang="ru-RU" dirty="0" smtClean="0"/>
              <a:t> или </a:t>
            </a:r>
            <a:r>
              <a:rPr lang="ru-RU" dirty="0" err="1" smtClean="0"/>
              <a:t>дроперидол</a:t>
            </a:r>
            <a:r>
              <a:rPr lang="ru-RU" dirty="0" smtClean="0"/>
              <a:t> 0,25% 1,0 </a:t>
            </a:r>
            <a:r>
              <a:rPr lang="ru-RU" dirty="0" err="1" smtClean="0"/>
              <a:t>в\в</a:t>
            </a:r>
            <a:endParaRPr lang="ru-RU" dirty="0" smtClean="0"/>
          </a:p>
          <a:p>
            <a:r>
              <a:rPr lang="ru-RU" dirty="0" err="1" smtClean="0"/>
              <a:t>Оксибутират</a:t>
            </a:r>
            <a:r>
              <a:rPr lang="ru-RU" dirty="0" smtClean="0"/>
              <a:t> натрия 20% 10,0 в/</a:t>
            </a:r>
            <a:r>
              <a:rPr lang="ru-RU" dirty="0" err="1" smtClean="0"/>
              <a:t>в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/>
              <a:t>Острый коронарный синдром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5472608"/>
          </a:xfrm>
        </p:spPr>
        <p:txBody>
          <a:bodyPr>
            <a:normAutofit/>
          </a:bodyPr>
          <a:lstStyle/>
          <a:p>
            <a:pPr indent="432000">
              <a:buNone/>
            </a:pPr>
            <a:r>
              <a:rPr lang="ru-RU" dirty="0" smtClean="0"/>
              <a:t>Развивается вследствие надрыва </a:t>
            </a:r>
            <a:r>
              <a:rPr lang="ru-RU" dirty="0" err="1" smtClean="0"/>
              <a:t>атеро</a:t>
            </a:r>
            <a:r>
              <a:rPr lang="ru-RU" dirty="0" smtClean="0"/>
              <a:t>-склеротической бляшки и образования на этом месте тромба с последующей облитерацией коронарного сосуда. </a:t>
            </a:r>
          </a:p>
          <a:p>
            <a:pPr indent="432000">
              <a:buNone/>
            </a:pPr>
            <a:r>
              <a:rPr lang="ru-RU" dirty="0" smtClean="0"/>
              <a:t> Клинически проявляется нестабильной стенокардией или инфарктом миокарда.</a:t>
            </a:r>
          </a:p>
          <a:p>
            <a:pPr indent="432000">
              <a:buNone/>
            </a:pPr>
            <a:r>
              <a:rPr lang="ru-RU" dirty="0" smtClean="0"/>
              <a:t>Патогенез ОСК- внезапное нарушение кровоснабжения сердечной мышцы.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Клиническая  картина острого коронарного синдрома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dirty="0" smtClean="0"/>
              <a:t>Боль – это основной симптом ОКС</a:t>
            </a:r>
          </a:p>
          <a:p>
            <a:r>
              <a:rPr lang="ru-RU" dirty="0" smtClean="0"/>
              <a:t> характер: сжимающая или давящая, сопровождающаяся чувством нехватки воздуха;</a:t>
            </a:r>
          </a:p>
          <a:p>
            <a:r>
              <a:rPr lang="ru-RU" dirty="0" smtClean="0"/>
              <a:t> локализация боли: за грудиной или в </a:t>
            </a:r>
            <a:r>
              <a:rPr lang="ru-RU" dirty="0" err="1" smtClean="0"/>
              <a:t>предсердечной</a:t>
            </a:r>
            <a:r>
              <a:rPr lang="ru-RU" dirty="0" smtClean="0"/>
              <a:t> области (по левому краю грудины)</a:t>
            </a:r>
          </a:p>
          <a:p>
            <a:r>
              <a:rPr lang="ru-RU" dirty="0" smtClean="0"/>
              <a:t>иррадиация: в левую руку, левое плечо, область шеи, нижнюю челюсть, левую подлопаточную область;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83568" y="548680"/>
            <a:ext cx="8229600" cy="5289550"/>
          </a:xfrm>
        </p:spPr>
        <p:txBody>
          <a:bodyPr/>
          <a:lstStyle/>
          <a:p>
            <a:r>
              <a:rPr lang="ru-RU" dirty="0" smtClean="0"/>
              <a:t>условия возникновения: обычно после физической нагрузки или </a:t>
            </a:r>
            <a:r>
              <a:rPr lang="ru-RU" dirty="0" err="1" smtClean="0"/>
              <a:t>психоэмоционального</a:t>
            </a:r>
            <a:r>
              <a:rPr lang="ru-RU" dirty="0" smtClean="0"/>
              <a:t> перенапряжения;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продолжительность боли более 20 минут(часто длится более 30 мин);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боль не купируется приемом нитроглицерина;</a:t>
            </a:r>
          </a:p>
          <a:p>
            <a:r>
              <a:rPr lang="ru-RU" dirty="0" smtClean="0"/>
              <a:t> боль сопровождается чувством страха смерти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Объективное исследование: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Кожные покровы бледные, выступает холодный липкий пот  </a:t>
            </a:r>
          </a:p>
          <a:p>
            <a:r>
              <a:rPr lang="ru-RU" dirty="0" smtClean="0"/>
              <a:t>  Возможны обморочные состояния.</a:t>
            </a:r>
          </a:p>
          <a:p>
            <a:r>
              <a:rPr lang="ru-RU" dirty="0" smtClean="0"/>
              <a:t>  Пульс может быть не ритмичным, тахикардия, снижение АД</a:t>
            </a:r>
          </a:p>
          <a:p>
            <a:r>
              <a:rPr lang="ru-RU" dirty="0" smtClean="0"/>
              <a:t>  Изменения на ЭКГ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Изменения на ЭКГ</a:t>
            </a:r>
            <a:br>
              <a:rPr lang="ru-RU" dirty="0" smtClean="0"/>
            </a:br>
            <a:r>
              <a:rPr lang="en-US" sz="3100" dirty="0" smtClean="0"/>
              <a:t>(</a:t>
            </a:r>
            <a:r>
              <a:rPr lang="ru-RU" sz="3100" dirty="0" smtClean="0"/>
              <a:t>ОКС с подъемом </a:t>
            </a:r>
            <a:r>
              <a:rPr lang="en-US" sz="3100" dirty="0" smtClean="0"/>
              <a:t>ST)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ЭКГ\ОИМ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860" y="1573760"/>
            <a:ext cx="7715304" cy="4667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Изучить неотложные состояния в кардиологии и сестринскую помощь при них.</a:t>
            </a:r>
          </a:p>
          <a:p>
            <a:r>
              <a:rPr lang="ru-RU" dirty="0" smtClean="0"/>
              <a:t>Ознакомится с основными аспектами работы медицинской сестры отделения </a:t>
            </a:r>
            <a:r>
              <a:rPr lang="ru-RU" dirty="0" err="1" smtClean="0"/>
              <a:t>кардиореанимации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1241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829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Доврачебная помощь при О.К.С.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Уложить или усадить больного, расстегнуть стесняющую одежду, обеспечить доступ свежего воздуха, полный физический и эмоциональный покой.</a:t>
            </a:r>
          </a:p>
          <a:p>
            <a:r>
              <a:rPr lang="ru-RU" dirty="0" smtClean="0"/>
              <a:t>Вызвать врача.</a:t>
            </a:r>
          </a:p>
          <a:p>
            <a:r>
              <a:rPr lang="ru-RU" dirty="0" smtClean="0"/>
              <a:t>Дать таблетку нитроглицерина под язык.</a:t>
            </a:r>
          </a:p>
          <a:p>
            <a:r>
              <a:rPr lang="ru-RU" dirty="0" smtClean="0"/>
              <a:t>Дать разжевать таблетку аспирина</a:t>
            </a:r>
          </a:p>
          <a:p>
            <a:r>
              <a:rPr lang="ru-RU" dirty="0" smtClean="0"/>
              <a:t>Наложить горчичник на грудину</a:t>
            </a:r>
          </a:p>
          <a:p>
            <a:r>
              <a:rPr lang="ru-RU" dirty="0" smtClean="0"/>
              <a:t>Контролировать АД</a:t>
            </a:r>
          </a:p>
          <a:p>
            <a:r>
              <a:rPr lang="ru-RU" dirty="0" smtClean="0"/>
              <a:t>При возможности- снять ЭКГ.</a:t>
            </a:r>
          </a:p>
          <a:p>
            <a:r>
              <a:rPr lang="ru-RU" dirty="0" smtClean="0"/>
              <a:t>Транспортировка больного- на каталке.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Транспортировка больного с ОКС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5" y="2043906"/>
            <a:ext cx="4857750" cy="3638550"/>
          </a:xfrm>
        </p:spPr>
      </p:pic>
    </p:spTree>
    <p:extLst>
      <p:ext uri="{BB962C8B-B14F-4D97-AF65-F5344CB8AC3E}">
        <p14:creationId xmlns:p14="http://schemas.microsoft.com/office/powerpoint/2010/main" val="1476315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Острый инфаркт миокарда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Некроз миокарда подтверждается: 1.Происходит повышение в крови уровня ферментов:</a:t>
            </a:r>
          </a:p>
          <a:p>
            <a:pPr lvl="2"/>
            <a:r>
              <a:rPr lang="ru-RU" sz="3200" dirty="0" smtClean="0"/>
              <a:t>Сердечные </a:t>
            </a:r>
            <a:r>
              <a:rPr lang="ru-RU" sz="3200" dirty="0" err="1" smtClean="0"/>
              <a:t>тропанины</a:t>
            </a:r>
            <a:r>
              <a:rPr lang="ru-RU" sz="3200" dirty="0" smtClean="0"/>
              <a:t> </a:t>
            </a:r>
          </a:p>
          <a:p>
            <a:pPr lvl="2"/>
            <a:r>
              <a:rPr lang="ru-RU" sz="3200" dirty="0" smtClean="0"/>
              <a:t>Миоглобин</a:t>
            </a:r>
          </a:p>
          <a:p>
            <a:pPr lvl="2"/>
            <a:r>
              <a:rPr lang="ru-RU" sz="3200" dirty="0" smtClean="0"/>
              <a:t>КФК</a:t>
            </a:r>
          </a:p>
          <a:p>
            <a:pPr>
              <a:buNone/>
            </a:pPr>
            <a:r>
              <a:rPr lang="ru-RU" dirty="0" smtClean="0"/>
              <a:t>    2.Характерные изменения на ЭКГ</a:t>
            </a:r>
            <a:r>
              <a:rPr lang="en-US" dirty="0" smtClean="0"/>
              <a:t> (</a:t>
            </a:r>
            <a:r>
              <a:rPr lang="ru-RU" dirty="0" smtClean="0"/>
              <a:t>глубокий широкий з.</a:t>
            </a:r>
            <a:r>
              <a:rPr lang="en-US" dirty="0" smtClean="0"/>
              <a:t>Q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Атипичные</a:t>
            </a:r>
            <a:r>
              <a:rPr lang="ru-RU" b="1" dirty="0" smtClean="0"/>
              <a:t> формы инфаркта миокарда- «маски ОИМ»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Астматическая – клиническая картина сердечной астмы вплоть до отека легких;</a:t>
            </a:r>
          </a:p>
          <a:p>
            <a:pPr lvl="0"/>
            <a:r>
              <a:rPr lang="ru-RU" dirty="0" smtClean="0"/>
              <a:t>Абдоминальная - клиническая картина острого живота;</a:t>
            </a:r>
          </a:p>
          <a:p>
            <a:pPr lvl="0"/>
            <a:r>
              <a:rPr lang="ru-RU" dirty="0" smtClean="0"/>
              <a:t>Церебральная – клиническая картина обморока, инсульта;</a:t>
            </a:r>
          </a:p>
          <a:p>
            <a:pPr lvl="0"/>
            <a:r>
              <a:rPr lang="ru-RU" dirty="0" smtClean="0"/>
              <a:t>Аритмическая;</a:t>
            </a:r>
          </a:p>
          <a:p>
            <a:pPr lvl="0"/>
            <a:r>
              <a:rPr lang="ru-RU" dirty="0" err="1" smtClean="0"/>
              <a:t>Безболевая</a:t>
            </a:r>
            <a:r>
              <a:rPr lang="ru-RU" dirty="0" smtClean="0"/>
              <a:t> (</a:t>
            </a:r>
            <a:r>
              <a:rPr lang="ru-RU" dirty="0" err="1" smtClean="0"/>
              <a:t>малосимптомная</a:t>
            </a:r>
            <a:r>
              <a:rPr lang="ru-RU" dirty="0" smtClean="0"/>
              <a:t>) форма.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Алгоритм оказания неотложной сестринской помощи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Вызвать врача через помощника;</a:t>
            </a:r>
          </a:p>
          <a:p>
            <a:pPr lvl="0"/>
            <a:r>
              <a:rPr lang="ru-RU" dirty="0" smtClean="0"/>
              <a:t>Уложить и успокоить пациента;</a:t>
            </a:r>
          </a:p>
          <a:p>
            <a:pPr lvl="0"/>
            <a:r>
              <a:rPr lang="ru-RU" dirty="0" smtClean="0"/>
              <a:t>Обеспечить полный физический и психический покой;</a:t>
            </a:r>
          </a:p>
          <a:p>
            <a:pPr lvl="0"/>
            <a:r>
              <a:rPr lang="ru-RU" dirty="0" smtClean="0"/>
              <a:t>Контролировать пульс, АД, </a:t>
            </a:r>
            <a:r>
              <a:rPr lang="ru-RU" dirty="0" smtClean="0"/>
              <a:t>ЧДД;</a:t>
            </a:r>
            <a:endParaRPr lang="ru-RU" dirty="0" smtClean="0"/>
          </a:p>
          <a:p>
            <a:pPr lvl="0"/>
            <a:r>
              <a:rPr lang="ru-RU" dirty="0" smtClean="0"/>
              <a:t>Дать увлажненный кислород;</a:t>
            </a:r>
          </a:p>
          <a:p>
            <a:pPr lvl="0"/>
            <a:r>
              <a:rPr lang="ru-RU" dirty="0" smtClean="0"/>
              <a:t>Записать ЭКГ;</a:t>
            </a:r>
          </a:p>
          <a:p>
            <a:pPr lvl="0"/>
            <a:r>
              <a:rPr lang="ru-RU" dirty="0" smtClean="0"/>
              <a:t>Подготовить все необходимое для оказания медикаментозной терапии     по назначению врача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Специализированная помощь при ОКС, остром инфаркте миокарда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нейролептанальгезия</a:t>
            </a:r>
            <a:r>
              <a:rPr lang="ru-RU" dirty="0" smtClean="0"/>
              <a:t> – наркотические и ненаркотические анальгетики (морфин, </a:t>
            </a:r>
            <a:r>
              <a:rPr lang="ru-RU" dirty="0" err="1" smtClean="0"/>
              <a:t>промедол</a:t>
            </a:r>
            <a:r>
              <a:rPr lang="ru-RU" dirty="0" smtClean="0"/>
              <a:t>, </a:t>
            </a:r>
            <a:r>
              <a:rPr lang="ru-RU" dirty="0" err="1" smtClean="0"/>
              <a:t>фентанил</a:t>
            </a:r>
            <a:r>
              <a:rPr lang="ru-RU" dirty="0" smtClean="0"/>
              <a:t>),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тромболитическая</a:t>
            </a:r>
            <a:r>
              <a:rPr lang="ru-RU" dirty="0" smtClean="0"/>
              <a:t> терапия – </a:t>
            </a:r>
            <a:r>
              <a:rPr lang="ru-RU" dirty="0" err="1" smtClean="0"/>
              <a:t>стрептокиназа</a:t>
            </a:r>
            <a:r>
              <a:rPr lang="ru-RU" dirty="0" smtClean="0"/>
              <a:t>, </a:t>
            </a:r>
            <a:r>
              <a:rPr lang="ru-RU" dirty="0" err="1" smtClean="0"/>
              <a:t>урокиназа</a:t>
            </a:r>
            <a:r>
              <a:rPr lang="ru-RU" dirty="0" smtClean="0"/>
              <a:t>, </a:t>
            </a:r>
            <a:r>
              <a:rPr lang="ru-RU" dirty="0" err="1" smtClean="0"/>
              <a:t>альтеплаза</a:t>
            </a:r>
            <a:endParaRPr lang="ru-RU" dirty="0" smtClean="0"/>
          </a:p>
          <a:p>
            <a:r>
              <a:rPr lang="ru-RU" dirty="0" smtClean="0"/>
              <a:t>Мероприятия , направленные на восстановление коронарного кровотока (</a:t>
            </a:r>
            <a:r>
              <a:rPr lang="ru-RU" dirty="0" err="1" smtClean="0"/>
              <a:t>стентирование</a:t>
            </a:r>
            <a:r>
              <a:rPr lang="ru-RU" dirty="0" smtClean="0"/>
              <a:t>, </a:t>
            </a:r>
            <a:r>
              <a:rPr lang="ru-RU" dirty="0" err="1" smtClean="0"/>
              <a:t>балонная</a:t>
            </a:r>
            <a:r>
              <a:rPr lang="ru-RU" dirty="0" smtClean="0"/>
              <a:t> </a:t>
            </a:r>
            <a:r>
              <a:rPr lang="ru-RU" dirty="0" err="1" smtClean="0"/>
              <a:t>ангиопластика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Осложнения ОИМ-ранние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Нарушения сердечного ритма</a:t>
            </a:r>
          </a:p>
          <a:p>
            <a:r>
              <a:rPr lang="ru-RU" dirty="0" smtClean="0"/>
              <a:t>Кардиогенный шок</a:t>
            </a:r>
          </a:p>
          <a:p>
            <a:r>
              <a:rPr lang="ru-RU" dirty="0" smtClean="0"/>
              <a:t>Острая левожелудочковая недостаточность</a:t>
            </a:r>
          </a:p>
          <a:p>
            <a:r>
              <a:rPr lang="ru-RU" dirty="0" smtClean="0"/>
              <a:t>Разрыв миокарда</a:t>
            </a:r>
          </a:p>
          <a:p>
            <a:r>
              <a:rPr lang="ru-RU" dirty="0" smtClean="0"/>
              <a:t>Тромбоэмболии </a:t>
            </a:r>
          </a:p>
          <a:p>
            <a:r>
              <a:rPr lang="ru-RU" dirty="0" smtClean="0"/>
              <a:t>Аневризма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452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Внезапная сердечная смерть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Смерть, </a:t>
            </a:r>
            <a:r>
              <a:rPr lang="ru-RU" dirty="0"/>
              <a:t>н</a:t>
            </a:r>
            <a:r>
              <a:rPr lang="ru-RU" dirty="0" smtClean="0"/>
              <a:t>аступившая в течение часа с момента появления симптомов (внезапная потеря сознания)</a:t>
            </a:r>
          </a:p>
          <a:p>
            <a:r>
              <a:rPr lang="ru-RU" dirty="0" smtClean="0"/>
              <a:t>Алгоритм помощи:</a:t>
            </a:r>
          </a:p>
          <a:p>
            <a:pPr marL="1314450" lvl="2" indent="-514350">
              <a:buFont typeface="+mj-lt"/>
              <a:buAutoNum type="arabicPeriod"/>
            </a:pPr>
            <a:r>
              <a:rPr lang="ru-RU" sz="3200" dirty="0"/>
              <a:t>О</a:t>
            </a:r>
            <a:r>
              <a:rPr lang="ru-RU" sz="3200" dirty="0" smtClean="0"/>
              <a:t>ценка реакции пациента</a:t>
            </a:r>
          </a:p>
          <a:p>
            <a:pPr marL="1314450" lvl="2" indent="-514350">
              <a:buFont typeface="+mj-lt"/>
              <a:buAutoNum type="arabicPeriod"/>
            </a:pPr>
            <a:r>
              <a:rPr lang="ru-RU" sz="3200" dirty="0" smtClean="0"/>
              <a:t>Сердечно- легочная реанимация (АВС)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Сердечная недостаточность-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dirty="0" smtClean="0"/>
              <a:t>Сердечная недостаточность- это патологическое состояние, когда сердце не обеспечивает достаточного кровоснабжения тканей.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4294967295"/>
          </p:nvPr>
        </p:nvSpPr>
        <p:spPr>
          <a:xfrm>
            <a:off x="0" y="333375"/>
            <a:ext cx="8229600" cy="5792788"/>
          </a:xfrm>
        </p:spPr>
        <p:txBody>
          <a:bodyPr/>
          <a:lstStyle/>
          <a:p>
            <a:pPr marL="400050" lvl="1" indent="0">
              <a:buFontTx/>
              <a:buNone/>
              <a:defRPr/>
            </a:pPr>
            <a:r>
              <a:rPr lang="ru-RU" sz="4000" dirty="0" smtClean="0"/>
              <a:t>По форме С.Н. может быть острой и хронической</a:t>
            </a:r>
            <a:r>
              <a:rPr lang="ru-RU" dirty="0" smtClean="0"/>
              <a:t>.</a:t>
            </a:r>
            <a:endParaRPr lang="ru-RU" dirty="0" smtClean="0"/>
          </a:p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Острая С.Н</a:t>
            </a:r>
            <a:r>
              <a:rPr lang="ru-RU" dirty="0" smtClean="0"/>
              <a:t>.- внезапное нарушение сократительной функции сердца(Острый инфаркт миокарда)</a:t>
            </a:r>
          </a:p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Хроническая С.Н</a:t>
            </a:r>
            <a:r>
              <a:rPr lang="ru-RU" dirty="0" smtClean="0"/>
              <a:t>.- постепенное снижение сократительной функции сердца (пороки сердца, ИБС, миокардиты, кардиосклероз, гипертоническая болезнь и др.)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936104"/>
          </a:xfrm>
        </p:spPr>
        <p:txBody>
          <a:bodyPr/>
          <a:lstStyle/>
          <a:p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Неотложная сестринская помощь при гипертоническом </a:t>
            </a:r>
            <a:r>
              <a:rPr lang="ru-RU" dirty="0" smtClean="0"/>
              <a:t>кризе</a:t>
            </a:r>
          </a:p>
          <a:p>
            <a:r>
              <a:rPr lang="ru-RU" dirty="0" smtClean="0"/>
              <a:t>Острый коронарный синдром, неотложная помощь</a:t>
            </a:r>
          </a:p>
          <a:p>
            <a:r>
              <a:rPr lang="ru-RU" dirty="0" smtClean="0"/>
              <a:t>Внезапная сердечная смерть, неотложная помощь</a:t>
            </a:r>
          </a:p>
          <a:p>
            <a:r>
              <a:rPr lang="ru-RU" dirty="0" smtClean="0"/>
              <a:t>Неотложная сестринская помощь при острой сердечной недостаточности</a:t>
            </a:r>
          </a:p>
          <a:p>
            <a:r>
              <a:rPr lang="ru-RU" dirty="0" smtClean="0"/>
              <a:t>Лечение нарушений сердечного ритма</a:t>
            </a:r>
          </a:p>
          <a:p>
            <a:r>
              <a:rPr lang="ru-RU" dirty="0" smtClean="0"/>
              <a:t>Работа медицинской сестры отделения </a:t>
            </a:r>
            <a:r>
              <a:rPr lang="ru-RU" dirty="0" err="1" smtClean="0"/>
              <a:t>кардиореанимации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533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4294967295"/>
          </p:nvPr>
        </p:nvSpPr>
        <p:spPr>
          <a:xfrm>
            <a:off x="827584" y="764704"/>
            <a:ext cx="8229600" cy="5266631"/>
          </a:xfrm>
        </p:spPr>
        <p:txBody>
          <a:bodyPr/>
          <a:lstStyle/>
          <a:p>
            <a:pPr>
              <a:buFontTx/>
              <a:buNone/>
            </a:pPr>
            <a:r>
              <a:rPr lang="ru-RU" sz="4400" smtClean="0">
                <a:solidFill>
                  <a:srgbClr val="FF0000"/>
                </a:solidFill>
              </a:rPr>
              <a:t>        Острая сердечная недостаточность-это жизнеугрожающее состояние,  требующее  немедленного  лечения.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Острая сердечная недостаточность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 Острую сердечную недостаточность подразделяют на:</a:t>
            </a:r>
          </a:p>
          <a:p>
            <a:r>
              <a:rPr lang="ru-RU" dirty="0" smtClean="0"/>
              <a:t> левожелудочковую,</a:t>
            </a:r>
          </a:p>
          <a:p>
            <a:r>
              <a:rPr lang="ru-RU" dirty="0" smtClean="0"/>
              <a:t> правожелудочковую  </a:t>
            </a:r>
          </a:p>
          <a:p>
            <a:r>
              <a:rPr lang="ru-RU" dirty="0" smtClean="0"/>
              <a:t>тотальную (</a:t>
            </a:r>
            <a:r>
              <a:rPr lang="ru-RU" dirty="0" err="1" smtClean="0"/>
              <a:t>бивенрикулярную</a:t>
            </a:r>
            <a:r>
              <a:rPr lang="ru-RU" dirty="0" smtClean="0"/>
              <a:t>). </a:t>
            </a:r>
          </a:p>
          <a:p>
            <a:pPr>
              <a:buNone/>
            </a:pPr>
            <a:r>
              <a:rPr lang="ru-RU" dirty="0" smtClean="0"/>
              <a:t>Чаще встречается острая левожелудочковая недостаточность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620688"/>
            <a:ext cx="8229600" cy="5505450"/>
          </a:xfrm>
        </p:spPr>
        <p:txBody>
          <a:bodyPr/>
          <a:lstStyle/>
          <a:p>
            <a:r>
              <a:rPr lang="ru-RU" dirty="0" smtClean="0"/>
              <a:t>Причины острой левожелудочковой недостаточности:  инфаркт миокарда. артериальная гипертензия, пороки сердца, нарушения сердечного ритма и др.</a:t>
            </a:r>
          </a:p>
          <a:p>
            <a:endParaRPr lang="ru-RU" dirty="0" smtClean="0"/>
          </a:p>
          <a:p>
            <a:r>
              <a:rPr lang="ru-RU" dirty="0" smtClean="0"/>
              <a:t>Клиническими формами острой левожелудочковой недостаточности является сердечная астма и отек легких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Основные симптомы сердечной астмы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7638"/>
            <a:ext cx="8229600" cy="4665117"/>
          </a:xfrm>
        </p:spPr>
        <p:txBody>
          <a:bodyPr>
            <a:normAutofit fontScale="85000" lnSpcReduction="20000"/>
          </a:bodyPr>
          <a:lstStyle/>
          <a:p>
            <a:r>
              <a:rPr lang="ru-RU" sz="3300" dirty="0" err="1"/>
              <a:t>О</a:t>
            </a:r>
            <a:r>
              <a:rPr lang="ru-RU" sz="3300" dirty="0" err="1" smtClean="0"/>
              <a:t>ртопноэ</a:t>
            </a:r>
            <a:r>
              <a:rPr lang="ru-RU" sz="3300" dirty="0" smtClean="0"/>
              <a:t>, инспираторная одышка до 30-40 в минуту, пульс 120-140 в минуту, АД обычно повышено, но может падать вплоть до коллапса, </a:t>
            </a:r>
            <a:r>
              <a:rPr lang="ru-RU" sz="3300" dirty="0" err="1" smtClean="0"/>
              <a:t>акроцианоз</a:t>
            </a:r>
            <a:r>
              <a:rPr lang="ru-RU" sz="3300" dirty="0" smtClean="0"/>
              <a:t>, кашель с выделением жидкой мокроты. </a:t>
            </a:r>
          </a:p>
          <a:p>
            <a:endParaRPr lang="ru-RU" sz="3300" dirty="0" smtClean="0"/>
          </a:p>
          <a:p>
            <a:r>
              <a:rPr lang="ru-RU" sz="3300" dirty="0" smtClean="0"/>
              <a:t>При аускультации тоны сердца глухие часто аритмичные, дыхание ослаблено, над легкими выслушиваются влажные мелкопузырчатые хрипы. Затянувшийся приступ сердечной астмы может привести к отеку легких. </a:t>
            </a:r>
          </a:p>
          <a:p>
            <a:pPr>
              <a:buNone/>
            </a:pPr>
            <a:r>
              <a:rPr lang="ru-RU" sz="3300" dirty="0" smtClean="0"/>
              <a:t> </a:t>
            </a:r>
            <a:r>
              <a:rPr lang="ru-RU" sz="3300" i="1" dirty="0" smtClean="0"/>
              <a:t> </a:t>
            </a:r>
            <a:endParaRPr lang="ru-RU" sz="33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Отек легких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Отек легких – это угрожающее жизни состояние, обусловленное </a:t>
            </a:r>
            <a:r>
              <a:rPr lang="ru-RU" dirty="0" err="1" smtClean="0"/>
              <a:t>пропотеванием</a:t>
            </a:r>
            <a:r>
              <a:rPr lang="ru-RU" dirty="0" smtClean="0"/>
              <a:t> плазмы крови в альвеолы с развитием острой дыхательной недостаточности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Основные симптомы отёка лёгких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7666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Клокочущее, булькающее дыхание, слышимое на расстоянии</a:t>
            </a:r>
            <a:r>
              <a:rPr lang="ru-RU" dirty="0"/>
              <a:t>.</a:t>
            </a:r>
            <a:r>
              <a:rPr lang="ru-RU" dirty="0" smtClean="0"/>
              <a:t> </a:t>
            </a:r>
          </a:p>
          <a:p>
            <a:r>
              <a:rPr lang="ru-RU" dirty="0"/>
              <a:t>К</a:t>
            </a:r>
            <a:r>
              <a:rPr lang="ru-RU" dirty="0" smtClean="0"/>
              <a:t>ашель с выделением обильной, жидкой, пенистой мокроты розового цвета. </a:t>
            </a:r>
          </a:p>
          <a:p>
            <a:r>
              <a:rPr lang="ru-RU" dirty="0" smtClean="0"/>
              <a:t>Одышка достигает 40-60 в минуту. </a:t>
            </a:r>
          </a:p>
          <a:p>
            <a:r>
              <a:rPr lang="ru-RU" dirty="0" smtClean="0"/>
              <a:t>Кожные покровы влажные, холодные. </a:t>
            </a:r>
          </a:p>
          <a:p>
            <a:r>
              <a:rPr lang="ru-RU" dirty="0" smtClean="0"/>
              <a:t>У пациента ощущение страха смерти.  </a:t>
            </a:r>
          </a:p>
          <a:p>
            <a:r>
              <a:rPr lang="ru-RU" dirty="0" smtClean="0"/>
              <a:t>Пульс нитевидный, частый. </a:t>
            </a:r>
          </a:p>
          <a:p>
            <a:r>
              <a:rPr lang="ru-RU" dirty="0" smtClean="0"/>
              <a:t>Тоны сердца глухие, тахикардия, м.б. аритмия. </a:t>
            </a:r>
          </a:p>
          <a:p>
            <a:r>
              <a:rPr lang="ru-RU" dirty="0" smtClean="0"/>
              <a:t>АД чаще повышено, но может быть и низким.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Аускультативно</a:t>
            </a:r>
            <a:r>
              <a:rPr lang="ru-RU" dirty="0" smtClean="0"/>
              <a:t> над   лёгкими звучные мелкопузырчатые, средне- и    крупнопузырчатые хрипы.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ru-RU" smtClean="0"/>
              <a:t>Первая доврачебная помощь.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/>
          <a:lstStyle/>
          <a:p>
            <a:r>
              <a:rPr lang="ru-RU" smtClean="0"/>
              <a:t>Придать больному полусидячее положение</a:t>
            </a:r>
          </a:p>
          <a:p>
            <a:r>
              <a:rPr lang="ru-RU" smtClean="0"/>
              <a:t>Наложить жгуты на конечности с целью уменьшения притока крови к сердцу.</a:t>
            </a:r>
          </a:p>
          <a:p>
            <a:r>
              <a:rPr lang="ru-RU" smtClean="0"/>
              <a:t>Обеспечить доступ свежего воздуха, при возможности-кислорода, пропущенного через пеногаситель.</a:t>
            </a:r>
          </a:p>
          <a:p>
            <a:r>
              <a:rPr lang="ru-RU" smtClean="0"/>
              <a:t>Вызвать врача и к его приходу подготовить  для внутривенного введения фуросемид, нитроглицерин.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Медикаментозная терапия: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62500" lnSpcReduction="20000"/>
          </a:bodyPr>
          <a:lstStyle/>
          <a:p>
            <a:r>
              <a:rPr lang="ru-RU" sz="4100" dirty="0" smtClean="0"/>
              <a:t>Введение периферических вазодилататоров (нитроглицерин,  </a:t>
            </a:r>
            <a:r>
              <a:rPr lang="ru-RU" sz="4100" dirty="0" err="1" smtClean="0"/>
              <a:t>Нитропруссид</a:t>
            </a:r>
            <a:r>
              <a:rPr lang="ru-RU" sz="4100" dirty="0" smtClean="0"/>
              <a:t> ) под контролем АД, пульса  </a:t>
            </a:r>
          </a:p>
          <a:p>
            <a:pPr lvl="0"/>
            <a:r>
              <a:rPr lang="ru-RU" sz="4100" dirty="0" smtClean="0"/>
              <a:t>Введение </a:t>
            </a:r>
            <a:r>
              <a:rPr lang="ru-RU" sz="4100" dirty="0" err="1" smtClean="0"/>
              <a:t>диуретиков</a:t>
            </a:r>
            <a:r>
              <a:rPr lang="ru-RU" sz="4100" dirty="0" smtClean="0"/>
              <a:t> -  </a:t>
            </a:r>
            <a:r>
              <a:rPr lang="ru-RU" sz="4100" dirty="0" err="1" smtClean="0"/>
              <a:t>Фуросемид</a:t>
            </a:r>
            <a:r>
              <a:rPr lang="ru-RU" sz="4100" dirty="0" smtClean="0"/>
              <a:t> (</a:t>
            </a:r>
            <a:r>
              <a:rPr lang="ru-RU" sz="4100" dirty="0" err="1" smtClean="0"/>
              <a:t>лазикс</a:t>
            </a:r>
            <a:r>
              <a:rPr lang="ru-RU" sz="4100" dirty="0" smtClean="0"/>
              <a:t>) - </a:t>
            </a:r>
            <a:r>
              <a:rPr lang="ru-RU" sz="4100" dirty="0" err="1" smtClean="0"/>
              <a:t>внуривенно</a:t>
            </a:r>
            <a:r>
              <a:rPr lang="ru-RU" sz="4100" dirty="0" smtClean="0"/>
              <a:t> 1% -2-4 мл  на физ. растворе;</a:t>
            </a:r>
          </a:p>
          <a:p>
            <a:pPr lvl="0"/>
            <a:r>
              <a:rPr lang="ru-RU" sz="4100" dirty="0" smtClean="0"/>
              <a:t>Введение  морфина 1% -1мл на 10 мл физ.раствора внутривенно медленно. (Для подавления активности дыхательного центра и уменьшения одышки). </a:t>
            </a:r>
          </a:p>
          <a:p>
            <a:pPr lvl="0"/>
            <a:r>
              <a:rPr lang="ru-RU" sz="4100" dirty="0" smtClean="0"/>
              <a:t>При наличии признаков </a:t>
            </a:r>
            <a:r>
              <a:rPr lang="ru-RU" sz="4100" dirty="0" err="1" smtClean="0"/>
              <a:t>бронхоспазма</a:t>
            </a:r>
            <a:r>
              <a:rPr lang="ru-RU" sz="4100" dirty="0" smtClean="0"/>
              <a:t> – </a:t>
            </a:r>
            <a:r>
              <a:rPr lang="ru-RU" sz="4100" dirty="0" err="1" smtClean="0"/>
              <a:t>Эуфиллин</a:t>
            </a:r>
            <a:r>
              <a:rPr lang="ru-RU" sz="4100" dirty="0" smtClean="0"/>
              <a:t> 2.4% -10 мл на 10 мл физ. раствора внутривенно медленно.</a:t>
            </a:r>
          </a:p>
          <a:p>
            <a:pPr lvl="0"/>
            <a:r>
              <a:rPr lang="ru-RU" sz="4100" dirty="0" smtClean="0"/>
              <a:t>При развитии артериальной гипотензии показано введение </a:t>
            </a:r>
            <a:r>
              <a:rPr lang="ru-RU" sz="4100" dirty="0" err="1" smtClean="0"/>
              <a:t>симпатомиметиков</a:t>
            </a:r>
            <a:r>
              <a:rPr lang="ru-RU" sz="4100" dirty="0" smtClean="0"/>
              <a:t> (</a:t>
            </a:r>
            <a:r>
              <a:rPr lang="ru-RU" sz="4100" dirty="0" err="1" smtClean="0"/>
              <a:t>добутамина</a:t>
            </a:r>
            <a:r>
              <a:rPr lang="ru-RU" sz="4100" dirty="0" smtClean="0"/>
              <a:t> или </a:t>
            </a:r>
            <a:r>
              <a:rPr lang="ru-RU" sz="4100" dirty="0" err="1" smtClean="0"/>
              <a:t>допамина</a:t>
            </a:r>
            <a:r>
              <a:rPr lang="ru-RU" sz="4100" dirty="0" smtClean="0"/>
              <a:t>).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Острая правожелудочковая недостаточность (ОПЖН)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Это</a:t>
            </a:r>
            <a:r>
              <a:rPr lang="ru-RU" b="1" dirty="0" smtClean="0"/>
              <a:t> </a:t>
            </a:r>
            <a:r>
              <a:rPr lang="ru-RU" dirty="0" smtClean="0"/>
              <a:t>остро развившаяся недостаточность правого желудочка. Встречается </a:t>
            </a:r>
            <a:r>
              <a:rPr lang="ru-RU" dirty="0" smtClean="0"/>
              <a:t>достаточно</a:t>
            </a:r>
            <a:r>
              <a:rPr lang="ru-RU" dirty="0" smtClean="0"/>
              <a:t> редко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Причины</a:t>
            </a:r>
            <a:r>
              <a:rPr lang="ru-RU" dirty="0" smtClean="0"/>
              <a:t>:  </a:t>
            </a:r>
            <a:endParaRPr lang="ru-RU" dirty="0" smtClean="0"/>
          </a:p>
          <a:p>
            <a:r>
              <a:rPr lang="ru-RU" dirty="0" smtClean="0"/>
              <a:t>эмболия ствола </a:t>
            </a:r>
            <a:r>
              <a:rPr lang="ru-RU" dirty="0" smtClean="0"/>
              <a:t>легочной артерии и ее ветвей (</a:t>
            </a:r>
            <a:r>
              <a:rPr lang="ru-RU" dirty="0" smtClean="0"/>
              <a:t>ТЭЛА)</a:t>
            </a:r>
          </a:p>
          <a:p>
            <a:r>
              <a:rPr lang="ru-RU" dirty="0" smtClean="0"/>
              <a:t>инфаркт </a:t>
            </a:r>
            <a:r>
              <a:rPr lang="ru-RU" dirty="0" smtClean="0"/>
              <a:t>миокарда правого </a:t>
            </a:r>
            <a:r>
              <a:rPr lang="ru-RU" dirty="0" smtClean="0"/>
              <a:t>желудочка</a:t>
            </a:r>
          </a:p>
          <a:p>
            <a:r>
              <a:rPr lang="ru-RU" dirty="0" smtClean="0"/>
              <a:t>разрыв </a:t>
            </a:r>
            <a:r>
              <a:rPr lang="ru-RU" dirty="0" smtClean="0"/>
              <a:t>межжелудочковой перегородки и др.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Основные симптомы ОПЖН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При поражении ствола легочной артерии наступает мгновенная смерть. </a:t>
            </a:r>
          </a:p>
          <a:p>
            <a:r>
              <a:rPr lang="ru-RU" dirty="0" smtClean="0"/>
              <a:t>При поражении ветвей легочной артерии -  острая боль в груди, выраженная одышка, кашель с кровохарканьем, </a:t>
            </a:r>
            <a:r>
              <a:rPr lang="ru-RU" dirty="0" err="1" smtClean="0"/>
              <a:t>акроцианоз</a:t>
            </a:r>
            <a:r>
              <a:rPr lang="ru-RU" dirty="0" smtClean="0"/>
              <a:t>, увеличение печени, набухание шейных вен, появлением периферических и полостных отёков. </a:t>
            </a:r>
          </a:p>
          <a:p>
            <a:r>
              <a:rPr lang="ru-RU" dirty="0" smtClean="0"/>
              <a:t>Отмечается снижение АД, нарастающая тахикардия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Гипертензивный криз</a:t>
            </a:r>
            <a:r>
              <a:rPr lang="ru-RU" dirty="0" smtClean="0"/>
              <a:t> –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это острый, значительный подъем артериального давления, сопровождающийся клинической симптоматикой поражения органов-мишеней.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Неотложная помощь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Оксигенотерапия</a:t>
            </a:r>
            <a:r>
              <a:rPr lang="ru-RU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Обезболивание</a:t>
            </a:r>
            <a:r>
              <a:rPr lang="ru-RU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Антикоагулянты(гепарин </a:t>
            </a:r>
            <a:r>
              <a:rPr lang="ru-RU" dirty="0" smtClean="0"/>
              <a:t>или </a:t>
            </a:r>
            <a:r>
              <a:rPr lang="ru-RU" dirty="0" err="1" smtClean="0"/>
              <a:t>варфарин</a:t>
            </a:r>
            <a:r>
              <a:rPr lang="ru-RU" dirty="0" smtClean="0"/>
              <a:t>), </a:t>
            </a:r>
            <a:r>
              <a:rPr lang="ru-RU" dirty="0" err="1" smtClean="0"/>
              <a:t>тромболитики</a:t>
            </a:r>
            <a:r>
              <a:rPr lang="ru-RU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Противошоковая терапия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</a:t>
            </a:r>
            <a:r>
              <a:rPr lang="ru-RU" dirty="0" smtClean="0"/>
              <a:t>оррекции </a:t>
            </a:r>
            <a:r>
              <a:rPr lang="ru-RU" dirty="0" smtClean="0"/>
              <a:t>артериальной гипотензии 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Плазмозаменители</a:t>
            </a:r>
            <a:r>
              <a:rPr lang="ru-RU" dirty="0" smtClean="0"/>
              <a:t>   </a:t>
            </a:r>
            <a:r>
              <a:rPr lang="ru-RU" dirty="0" smtClean="0"/>
              <a:t>в комбинации с </a:t>
            </a:r>
            <a:r>
              <a:rPr lang="ru-RU" dirty="0" err="1" smtClean="0"/>
              <a:t>добутамином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Вторичная профилактика ТЭЛА-установка </a:t>
            </a:r>
            <a:r>
              <a:rPr lang="ru-RU" dirty="0" err="1" smtClean="0"/>
              <a:t>кава</a:t>
            </a:r>
            <a:r>
              <a:rPr lang="ru-RU" dirty="0" smtClean="0"/>
              <a:t>-фильтра </a:t>
            </a:r>
            <a:r>
              <a:rPr lang="ru-RU" i="1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Тотальная сердечная недостаточность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Часто развивается при декомпенсации кровообращения у больных с пороками сердца, при инфаркте миокарда, острых отравлениях и др.</a:t>
            </a:r>
          </a:p>
          <a:p>
            <a:r>
              <a:rPr lang="ru-RU" dirty="0" smtClean="0"/>
              <a:t> Характеризуется быстрым развитием тахикардии, гипотонии, </a:t>
            </a:r>
            <a:r>
              <a:rPr lang="ru-RU" dirty="0" err="1" smtClean="0"/>
              <a:t>циркуляторной</a:t>
            </a:r>
            <a:r>
              <a:rPr lang="ru-RU" dirty="0" smtClean="0"/>
              <a:t> гипоксии.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Нарушения сердечного ритма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Аритмии-группа</a:t>
            </a:r>
            <a:r>
              <a:rPr lang="ru-RU" dirty="0" smtClean="0"/>
              <a:t> различных по механизму, клиническим проявлениям и прогнозу нарушений образования и проведения электрического импульса.</a:t>
            </a:r>
          </a:p>
          <a:p>
            <a:r>
              <a:rPr lang="ru-RU" dirty="0" smtClean="0"/>
              <a:t>ЧСС более 100 или менее 50 </a:t>
            </a:r>
            <a:r>
              <a:rPr lang="ru-RU" dirty="0" err="1" smtClean="0"/>
              <a:t>уд.в</a:t>
            </a:r>
            <a:r>
              <a:rPr lang="ru-RU" dirty="0" smtClean="0"/>
              <a:t> мин;  эктопический ритм или нерегулярный; или нарушено проведение импульса.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Метод диагностики- ЭКГ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Острые нарушения ритма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 smtClean="0"/>
              <a:t>Наджелудочковая</a:t>
            </a:r>
            <a:r>
              <a:rPr lang="ru-RU" b="1" dirty="0" smtClean="0"/>
              <a:t> пароксизмальная тахикардия – </a:t>
            </a:r>
            <a:r>
              <a:rPr lang="ru-RU" dirty="0" smtClean="0"/>
              <a:t>проявляется приступами учащения сердечного ритма до 130-250 в 1 минуту с внезапным началом. </a:t>
            </a:r>
          </a:p>
          <a:p>
            <a:endParaRPr lang="ru-RU" b="1" dirty="0" smtClean="0"/>
          </a:p>
          <a:p>
            <a:r>
              <a:rPr lang="ru-RU" b="1" dirty="0" smtClean="0"/>
              <a:t>Клиническая картина:</a:t>
            </a:r>
            <a:r>
              <a:rPr lang="ru-RU" dirty="0" smtClean="0"/>
              <a:t> больные жалуются на внезапное сильное сердцебиение, слабость боли в сердце, головокружение, одышку, потливость, м.б. кратковременная потеря сознания. Кожа бледная, </a:t>
            </a:r>
            <a:r>
              <a:rPr lang="ru-RU" dirty="0" err="1" smtClean="0"/>
              <a:t>акроцианоз</a:t>
            </a:r>
            <a:r>
              <a:rPr lang="ru-RU" dirty="0" smtClean="0"/>
              <a:t>, учащенное дыхание, тоны сердца приглушены, ритмичные, тахикардия, АД , как правило, снижено. Пульс слабого наполнения и напряжения. Сосчитать его трудно</a:t>
            </a: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892480" cy="6858000"/>
          </a:xfrm>
        </p:spPr>
      </p:pic>
    </p:spTree>
    <p:extLst>
      <p:ext uri="{BB962C8B-B14F-4D97-AF65-F5344CB8AC3E}">
        <p14:creationId xmlns:p14="http://schemas.microsoft.com/office/powerpoint/2010/main" val="26702388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26163"/>
          </a:xfrm>
        </p:spPr>
      </p:pic>
    </p:spTree>
    <p:extLst>
      <p:ext uri="{BB962C8B-B14F-4D97-AF65-F5344CB8AC3E}">
        <p14:creationId xmlns:p14="http://schemas.microsoft.com/office/powerpoint/2010/main" val="24983076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Лечение </a:t>
            </a:r>
            <a:r>
              <a:rPr lang="ru-RU" dirty="0" err="1" smtClean="0"/>
              <a:t>наджелудочковой</a:t>
            </a:r>
            <a:r>
              <a:rPr lang="ru-RU" dirty="0" smtClean="0"/>
              <a:t> тахикардии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Внутривенное введение </a:t>
            </a:r>
            <a:r>
              <a:rPr lang="ru-RU" dirty="0" err="1" smtClean="0"/>
              <a:t>верапамила</a:t>
            </a:r>
            <a:r>
              <a:rPr lang="ru-RU" dirty="0" smtClean="0"/>
              <a:t>, </a:t>
            </a:r>
            <a:r>
              <a:rPr lang="ru-RU" dirty="0" err="1" smtClean="0"/>
              <a:t>новокаинамида</a:t>
            </a:r>
            <a:r>
              <a:rPr lang="ru-RU" dirty="0" smtClean="0"/>
              <a:t>, </a:t>
            </a:r>
            <a:r>
              <a:rPr lang="ru-RU" dirty="0" err="1" smtClean="0"/>
              <a:t>этмозина</a:t>
            </a:r>
            <a:r>
              <a:rPr lang="ru-RU" dirty="0" smtClean="0"/>
              <a:t> или </a:t>
            </a:r>
            <a:r>
              <a:rPr lang="ru-RU" dirty="0" err="1" smtClean="0"/>
              <a:t>пропранолона</a:t>
            </a:r>
            <a:r>
              <a:rPr lang="ru-RU" dirty="0" smtClean="0"/>
              <a:t>, </a:t>
            </a:r>
            <a:r>
              <a:rPr lang="ru-RU" dirty="0" err="1" smtClean="0"/>
              <a:t>амиодарона</a:t>
            </a:r>
            <a:endParaRPr lang="ru-RU" dirty="0" smtClean="0"/>
          </a:p>
          <a:p>
            <a:r>
              <a:rPr lang="ru-RU" dirty="0" smtClean="0"/>
              <a:t>Электрическая </a:t>
            </a:r>
            <a:r>
              <a:rPr lang="ru-RU" dirty="0" err="1" smtClean="0"/>
              <a:t>кардиоверсия</a:t>
            </a:r>
            <a:r>
              <a:rPr lang="ru-RU" dirty="0" smtClean="0"/>
              <a:t> или электроимпульсная терапия</a:t>
            </a:r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Острые нарушения ритма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Мерцательная аритмия  - </a:t>
            </a:r>
            <a:r>
              <a:rPr lang="ru-RU" dirty="0" smtClean="0"/>
              <a:t>частые некоординированные сокращения предсердных мышечных волокон с различной частотой. При </a:t>
            </a:r>
            <a:r>
              <a:rPr lang="ru-RU" dirty="0" err="1" smtClean="0"/>
              <a:t>тахи</a:t>
            </a:r>
            <a:r>
              <a:rPr lang="ru-RU" dirty="0" smtClean="0"/>
              <a:t>-форме частота 400-700 в минуту. Желудочки сокращаются нерегулярно и реже.</a:t>
            </a:r>
          </a:p>
          <a:p>
            <a:r>
              <a:rPr lang="ru-RU" b="1" dirty="0" smtClean="0"/>
              <a:t>Клиническая картина: </a:t>
            </a:r>
            <a:r>
              <a:rPr lang="ru-RU" dirty="0" smtClean="0"/>
              <a:t>жалобы на сердцебиение, перебои, слабость, одышку, боли в области сердца. Отмечается цианоз, пуль аритмичный, неодинакового наполнения, характерен дефицит пульса, АД обычно снижено</a:t>
            </a:r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Мерцательная аритмия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89" y="2126447"/>
            <a:ext cx="8017672" cy="4525963"/>
          </a:xfrm>
        </p:spPr>
      </p:pic>
      <p:pic>
        <p:nvPicPr>
          <p:cNvPr id="29700" name="Picture 2" descr="C:\Users\ovchinnikova\Desktop\Новые лекции - копия\новый вариант лекций\ЭКГ, картинки\Atrial Fibrill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079"/>
            <a:ext cx="91440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-171400"/>
            <a:ext cx="9036496" cy="6912768"/>
          </a:xfrm>
        </p:spPr>
      </p:pic>
    </p:spTree>
    <p:extLst>
      <p:ext uri="{BB962C8B-B14F-4D97-AF65-F5344CB8AC3E}">
        <p14:creationId xmlns:p14="http://schemas.microsoft.com/office/powerpoint/2010/main" val="3255323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43608" y="764704"/>
            <a:ext cx="7690048" cy="521744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Гипертонический криз - это одно из наиболее частых и опасных осложнений артериальной гипертензии. </a:t>
            </a:r>
          </a:p>
          <a:p>
            <a:pPr marL="0" indent="0">
              <a:buNone/>
            </a:pPr>
            <a:r>
              <a:rPr lang="ru-RU" dirty="0" smtClean="0"/>
              <a:t>Гипертонический криз развивается вследствие расстройства механизмов контроля артериального давления и кровообращения</a:t>
            </a:r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err="1"/>
              <a:t>Э</a:t>
            </a:r>
            <a:r>
              <a:rPr lang="ru-RU" sz="3600" dirty="0" err="1" smtClean="0"/>
              <a:t>лектрокардиоверсия</a:t>
            </a:r>
            <a:endParaRPr lang="ru-RU" sz="3600" dirty="0" smtClean="0"/>
          </a:p>
          <a:p>
            <a:r>
              <a:rPr lang="ru-RU" sz="3600" dirty="0" smtClean="0"/>
              <a:t>Медикаментозная </a:t>
            </a:r>
            <a:r>
              <a:rPr lang="ru-RU" sz="3600" dirty="0" err="1" smtClean="0"/>
              <a:t>кардиоверсия:пропафенон</a:t>
            </a:r>
            <a:r>
              <a:rPr lang="ru-RU" sz="3600" dirty="0" smtClean="0"/>
              <a:t> или </a:t>
            </a:r>
            <a:r>
              <a:rPr lang="ru-RU" sz="3600" dirty="0" err="1" smtClean="0"/>
              <a:t>амиодарон</a:t>
            </a:r>
            <a:r>
              <a:rPr lang="ru-RU" sz="3600" dirty="0" smtClean="0"/>
              <a:t> </a:t>
            </a:r>
            <a:r>
              <a:rPr lang="ru-RU" sz="3600" dirty="0" err="1" smtClean="0"/>
              <a:t>или</a:t>
            </a:r>
            <a:r>
              <a:rPr lang="ru-RU" sz="3600" dirty="0" smtClean="0"/>
              <a:t> </a:t>
            </a:r>
            <a:r>
              <a:rPr lang="ru-RU" sz="3600" dirty="0" err="1" smtClean="0"/>
              <a:t>хинидин</a:t>
            </a:r>
            <a:r>
              <a:rPr lang="ru-RU" sz="3600" dirty="0" smtClean="0"/>
              <a:t> </a:t>
            </a:r>
            <a:r>
              <a:rPr lang="ru-RU" sz="3600" dirty="0" err="1" smtClean="0"/>
              <a:t>или</a:t>
            </a:r>
            <a:r>
              <a:rPr lang="ru-RU" sz="3600" dirty="0" smtClean="0"/>
              <a:t> </a:t>
            </a:r>
            <a:r>
              <a:rPr lang="ru-RU" sz="3600" dirty="0" err="1" smtClean="0"/>
              <a:t>соталол</a:t>
            </a:r>
            <a:r>
              <a:rPr lang="ru-RU" sz="3600" dirty="0" smtClean="0"/>
              <a:t>, </a:t>
            </a:r>
            <a:r>
              <a:rPr lang="ru-RU" sz="3600" dirty="0" err="1" smtClean="0"/>
              <a:t>прокаинамид</a:t>
            </a:r>
            <a:endParaRPr lang="ru-RU" sz="36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78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2" name="Picture 2" descr="C:\Users\ovchinnikova\Pictures\желуд тах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6250"/>
            <a:ext cx="8497888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Острые нарушения ритма</a:t>
            </a:r>
            <a:endParaRPr lang="ru-RU" dirty="0" smtClean="0"/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8" name="Picture 2" descr="C:\Users\ovchinnikova\Pictures\политопные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557338"/>
            <a:ext cx="8135937" cy="434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mtClean="0"/>
              <a:t>Фибрилляция желудочков</a:t>
            </a:r>
          </a:p>
        </p:txBody>
      </p:sp>
      <p:pic>
        <p:nvPicPr>
          <p:cNvPr id="38916" name="Picture 2" descr="C:\Users\ovchinnikova\Pictures\фибрилляц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45240"/>
            <a:ext cx="6336704" cy="496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ЭИТ</a:t>
            </a:r>
          </a:p>
          <a:p>
            <a:r>
              <a:rPr lang="ru-RU" dirty="0" smtClean="0"/>
              <a:t>Медикаментозное лечение: антиаритмические препараты- </a:t>
            </a:r>
            <a:r>
              <a:rPr lang="ru-RU" dirty="0" err="1" smtClean="0"/>
              <a:t>лидоаин</a:t>
            </a:r>
            <a:r>
              <a:rPr lang="ru-RU" dirty="0" smtClean="0"/>
              <a:t>, </a:t>
            </a:r>
            <a:r>
              <a:rPr lang="ru-RU" dirty="0" err="1" smtClean="0"/>
              <a:t>амиодарон</a:t>
            </a:r>
            <a:r>
              <a:rPr lang="ru-RU" dirty="0" smtClean="0"/>
              <a:t>, </a:t>
            </a:r>
            <a:r>
              <a:rPr lang="ru-RU" dirty="0" err="1" smtClean="0"/>
              <a:t>соталол</a:t>
            </a:r>
            <a:r>
              <a:rPr lang="ru-RU" dirty="0" smtClean="0"/>
              <a:t>, </a:t>
            </a:r>
            <a:r>
              <a:rPr lang="ru-RU" dirty="0" err="1" smtClean="0"/>
              <a:t>прокаинамид</a:t>
            </a:r>
            <a:endParaRPr lang="ru-RU" dirty="0" smtClean="0"/>
          </a:p>
          <a:p>
            <a:r>
              <a:rPr lang="ru-RU" dirty="0" smtClean="0"/>
              <a:t>Профилактика-имплантация </a:t>
            </a:r>
            <a:r>
              <a:rPr lang="ru-RU" dirty="0" err="1" smtClean="0"/>
              <a:t>кардиовертеров</a:t>
            </a:r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Брадиаритмии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Причина: слабость </a:t>
            </a:r>
            <a:r>
              <a:rPr lang="ru-RU" dirty="0" err="1" smtClean="0"/>
              <a:t>синусового</a:t>
            </a:r>
            <a:r>
              <a:rPr lang="ru-RU" dirty="0" smtClean="0"/>
              <a:t> узла или блокады проведения импульса ( А-</a:t>
            </a:r>
            <a:r>
              <a:rPr lang="en-US" dirty="0" smtClean="0"/>
              <a:t>V </a:t>
            </a:r>
            <a:r>
              <a:rPr lang="ru-RU" dirty="0" smtClean="0"/>
              <a:t>блокады </a:t>
            </a:r>
            <a:r>
              <a:rPr lang="en-US" dirty="0" smtClean="0"/>
              <a:t>II-III </a:t>
            </a:r>
            <a:r>
              <a:rPr lang="ru-RU" dirty="0" smtClean="0"/>
              <a:t>степени)</a:t>
            </a:r>
          </a:p>
          <a:p>
            <a:r>
              <a:rPr lang="ru-RU" dirty="0" smtClean="0"/>
              <a:t>Клинические проявления: слабость, одышка, обмороки, нарастание явлений сердечной недостаточности</a:t>
            </a:r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А-В- блокада 2 степени (Мобиц-1)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417" y="2647021"/>
            <a:ext cx="6423103" cy="2241395"/>
          </a:xfrm>
        </p:spPr>
      </p:pic>
    </p:spTree>
    <p:extLst>
      <p:ext uri="{BB962C8B-B14F-4D97-AF65-F5344CB8AC3E}">
        <p14:creationId xmlns:p14="http://schemas.microsoft.com/office/powerpoint/2010/main" val="13319181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Полная А-В блокада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322" y="2705565"/>
            <a:ext cx="6464920" cy="2032310"/>
          </a:xfrm>
        </p:spPr>
      </p:pic>
    </p:spTree>
    <p:extLst>
      <p:ext uri="{BB962C8B-B14F-4D97-AF65-F5344CB8AC3E}">
        <p14:creationId xmlns:p14="http://schemas.microsoft.com/office/powerpoint/2010/main" val="15382134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Медикаментозное лечение: атропин, </a:t>
            </a:r>
            <a:r>
              <a:rPr lang="ru-RU" dirty="0" err="1" smtClean="0"/>
              <a:t>допамин</a:t>
            </a:r>
            <a:r>
              <a:rPr lang="ru-RU" dirty="0" smtClean="0"/>
              <a:t>, </a:t>
            </a:r>
            <a:r>
              <a:rPr lang="ru-RU" dirty="0" err="1" smtClean="0"/>
              <a:t>адреналин,изадрин</a:t>
            </a:r>
            <a:endParaRPr lang="ru-RU" dirty="0" smtClean="0"/>
          </a:p>
          <a:p>
            <a:r>
              <a:rPr lang="ru-RU" dirty="0" smtClean="0"/>
              <a:t>Установка кардиостимулятора</a:t>
            </a:r>
            <a:endParaRPr lang="ru-RU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Р</a:t>
            </a:r>
            <a:r>
              <a:rPr lang="ru-RU" dirty="0" smtClean="0"/>
              <a:t>абота медицинской сестры отделения </a:t>
            </a:r>
            <a:r>
              <a:rPr lang="ru-RU" dirty="0" err="1" smtClean="0"/>
              <a:t>кардиореанимации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Уход за пациентами</a:t>
            </a:r>
          </a:p>
          <a:p>
            <a:r>
              <a:rPr lang="ru-RU" dirty="0" smtClean="0"/>
              <a:t>Владение техникой проведения СЛР</a:t>
            </a:r>
          </a:p>
          <a:p>
            <a:r>
              <a:rPr lang="ru-RU" dirty="0" smtClean="0"/>
              <a:t>Умение работать </a:t>
            </a:r>
            <a:r>
              <a:rPr lang="ru-RU" dirty="0"/>
              <a:t>с</a:t>
            </a:r>
            <a:r>
              <a:rPr lang="ru-RU" dirty="0" smtClean="0"/>
              <a:t> дефибриллятором</a:t>
            </a:r>
          </a:p>
          <a:p>
            <a:r>
              <a:rPr lang="ru-RU" dirty="0" smtClean="0"/>
              <a:t>Владение техникой снятия ЭКГ</a:t>
            </a:r>
          </a:p>
          <a:p>
            <a:r>
              <a:rPr lang="ru-RU" dirty="0" smtClean="0"/>
              <a:t>Умение проводить постановку периферического венозного катетера и уход за ним.</a:t>
            </a:r>
          </a:p>
          <a:p>
            <a:r>
              <a:rPr lang="ru-RU" dirty="0" smtClean="0"/>
              <a:t>Умение работать с </a:t>
            </a:r>
            <a:r>
              <a:rPr lang="ru-RU" dirty="0" err="1" smtClean="0"/>
              <a:t>инфузоматом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417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55576" y="148478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Ввиду повышенного риска для жизни и здоровья пациента, </a:t>
            </a:r>
            <a:r>
              <a:rPr lang="ru-RU" dirty="0" smtClean="0">
                <a:solidFill>
                  <a:srgbClr val="FF0000"/>
                </a:solidFill>
              </a:rPr>
              <a:t>гипертонический криз требует неотложной медицинской помощи</a:t>
            </a:r>
            <a:r>
              <a:rPr lang="ru-RU" dirty="0" smtClean="0"/>
              <a:t>, при этом первую помощь себе должен оказать сам пациент (принять рекомендованные врачом на случай криза </a:t>
            </a:r>
            <a:r>
              <a:rPr lang="ru-RU" dirty="0" err="1" smtClean="0"/>
              <a:t>таблетированные</a:t>
            </a:r>
            <a:r>
              <a:rPr lang="ru-RU" dirty="0" smtClean="0"/>
              <a:t> гипотензивные препараты)</a:t>
            </a:r>
            <a:endParaRPr lang="ru-RU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smtClean="0"/>
              <a:t>Инфузиомат </a:t>
            </a:r>
          </a:p>
        </p:txBody>
      </p:sp>
      <p:pic>
        <p:nvPicPr>
          <p:cNvPr id="3789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736850"/>
            <a:ext cx="4351338" cy="3263900"/>
          </a:xfrm>
        </p:spPr>
      </p:pic>
      <p:pic>
        <p:nvPicPr>
          <p:cNvPr id="37892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561975"/>
            <a:ext cx="326231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0855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Дефибриллятор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6983732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расположения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7638"/>
            <a:ext cx="5472608" cy="4963690"/>
          </a:xfrm>
        </p:spPr>
      </p:pic>
    </p:spTree>
    <p:extLst>
      <p:ext uri="{BB962C8B-B14F-4D97-AF65-F5344CB8AC3E}">
        <p14:creationId xmlns:p14="http://schemas.microsoft.com/office/powerpoint/2010/main" val="7744239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791325" cy="4525963"/>
          </a:xfrm>
        </p:spPr>
      </p:pic>
    </p:spTree>
    <p:extLst>
      <p:ext uri="{BB962C8B-B14F-4D97-AF65-F5344CB8AC3E}">
        <p14:creationId xmlns:p14="http://schemas.microsoft.com/office/powerpoint/2010/main" val="8254334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359265"/>
              </p:ext>
            </p:extLst>
          </p:nvPr>
        </p:nvGraphicFramePr>
        <p:xfrm>
          <a:off x="200723" y="1268759"/>
          <a:ext cx="8622681" cy="5472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3285">
                  <a:extLst>
                    <a:ext uri="{9D8B030D-6E8A-4147-A177-3AD203B41FA5}">
                      <a16:colId xmlns="" xmlns:a16="http://schemas.microsoft.com/office/drawing/2014/main" val="279673515"/>
                    </a:ext>
                  </a:extLst>
                </a:gridCol>
                <a:gridCol w="4179396">
                  <a:extLst>
                    <a:ext uri="{9D8B030D-6E8A-4147-A177-3AD203B41FA5}">
                      <a16:colId xmlns="" xmlns:a16="http://schemas.microsoft.com/office/drawing/2014/main" val="2077613057"/>
                    </a:ext>
                  </a:extLst>
                </a:gridCol>
              </a:tblGrid>
              <a:tr h="9673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ухода 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пункции бедренной артерии: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ухода 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пункции лучевой артерии: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966330113"/>
                  </a:ext>
                </a:extLst>
              </a:tr>
              <a:tr h="16307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Исключить напряжение во время опорожнения кишечника в течении первых 3–4 дней после </a:t>
                      </a:r>
                      <a:r>
                        <a:rPr lang="ru-RU" sz="21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стентирования</a:t>
                      </a:r>
                      <a:r>
                        <a:rPr lang="ru-RU" sz="2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первых суток нельзя</a:t>
                      </a:r>
                      <a:r>
                        <a:rPr lang="ru-RU" sz="21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поднимать </a:t>
                      </a:r>
                      <a:r>
                        <a:rPr lang="ru-RU" sz="2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1 кг рукой,</a:t>
                      </a:r>
                      <a:r>
                        <a:rPr lang="ru-RU" sz="21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</a:t>
                      </a:r>
                      <a:r>
                        <a:rPr lang="ru-RU" sz="2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ерез которую выполнялось </a:t>
                      </a:r>
                      <a:r>
                        <a:rPr lang="ru-RU" sz="21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стентирование</a:t>
                      </a:r>
                      <a:r>
                        <a:rPr lang="ru-RU" sz="2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015851870"/>
                  </a:ext>
                </a:extLst>
              </a:tr>
              <a:tr h="16307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7 дней после процедуры нельзя выполнять физические упражнения.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2 дней после процедуры нельзя выполнять физические упражнения.</a:t>
                      </a:r>
                    </a:p>
                    <a:p>
                      <a:pPr algn="just"/>
                      <a:endParaRPr lang="ru-RU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542090199"/>
                  </a:ext>
                </a:extLst>
              </a:tr>
              <a:tr h="124377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физической активности расширяется постепенно в течение 7 дней после операции.</a:t>
                      </a:r>
                      <a:endParaRPr lang="ru-RU" sz="2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физической активности расширяется постепенно в течение 2 дней после операции.</a:t>
                      </a:r>
                      <a:endParaRPr lang="ru-RU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832238793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7463"/>
            <a:ext cx="8229600" cy="9667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Уход после </a:t>
            </a:r>
            <a:r>
              <a:rPr lang="ru-RU" dirty="0" err="1" smtClean="0"/>
              <a:t>стентирования</a:t>
            </a:r>
            <a:r>
              <a:rPr lang="ru-RU" dirty="0" smtClean="0"/>
              <a:t> коронарных сосудов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931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Сестринский уход в отделении </a:t>
            </a:r>
            <a:r>
              <a:rPr lang="ru-RU" dirty="0" err="1" smtClean="0"/>
              <a:t>кардиореанимации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</a:t>
            </a:r>
            <a:r>
              <a:rPr lang="ru-RU" dirty="0" smtClean="0"/>
              <a:t>беспечение ухода в постели: профилактика пролежней, умывание, кормление, подача судна и подмывание.</a:t>
            </a:r>
          </a:p>
          <a:p>
            <a:r>
              <a:rPr lang="ru-RU" dirty="0" smtClean="0"/>
              <a:t>Расширение режима проводится постепенно, при этом медицинская сестра помогает сесть в постели, принять </a:t>
            </a:r>
            <a:r>
              <a:rPr lang="ru-RU" dirty="0" err="1" smtClean="0"/>
              <a:t>пищу,поменять</a:t>
            </a:r>
            <a:r>
              <a:rPr lang="ru-RU" dirty="0" smtClean="0"/>
              <a:t> положение тела.</a:t>
            </a:r>
          </a:p>
          <a:p>
            <a:r>
              <a:rPr lang="ru-RU" dirty="0"/>
              <a:t>О</a:t>
            </a:r>
            <a:r>
              <a:rPr lang="ru-RU" dirty="0" smtClean="0"/>
              <a:t>беспечение лечебно-охранительного режима.</a:t>
            </a:r>
          </a:p>
          <a:p>
            <a:r>
              <a:rPr lang="ru-RU" dirty="0" smtClean="0"/>
              <a:t>После аорто-коронарного шунтирования-</a:t>
            </a:r>
            <a:r>
              <a:rPr lang="ru-RU" dirty="0" err="1" smtClean="0"/>
              <a:t>аситирование</a:t>
            </a:r>
            <a:r>
              <a:rPr lang="ru-RU" dirty="0" smtClean="0"/>
              <a:t> при перевязках</a:t>
            </a:r>
          </a:p>
        </p:txBody>
      </p:sp>
    </p:spTree>
    <p:extLst>
      <p:ext uri="{BB962C8B-B14F-4D97-AF65-F5344CB8AC3E}">
        <p14:creationId xmlns:p14="http://schemas.microsoft.com/office/powerpoint/2010/main" val="1516763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к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Сформулируйте критерии, по которым вы заподозрите у пациента острый коронарный синдром</a:t>
            </a:r>
          </a:p>
          <a:p>
            <a:r>
              <a:rPr lang="ru-RU" dirty="0" smtClean="0"/>
              <a:t>Какие лабораторные исследования подтверждают ОИМ у пациента?</a:t>
            </a:r>
          </a:p>
          <a:p>
            <a:r>
              <a:rPr lang="ru-RU" dirty="0" smtClean="0"/>
              <a:t>Какую помощь должна оказать медицинская сестра пациенту с отеком легких до прихода врача?</a:t>
            </a:r>
          </a:p>
          <a:p>
            <a:r>
              <a:rPr lang="ru-RU" dirty="0" smtClean="0"/>
              <a:t>Как долго пациент не должен вставать при доступе для </a:t>
            </a:r>
            <a:r>
              <a:rPr lang="ru-RU" dirty="0" err="1" smtClean="0"/>
              <a:t>стентирования</a:t>
            </a:r>
            <a:r>
              <a:rPr lang="ru-RU" dirty="0" smtClean="0"/>
              <a:t> через бедренную артерию?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1011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9109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Использованная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0728"/>
            <a:ext cx="8229600" cy="568863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Основы реаниматологии: учебник, </a:t>
            </a:r>
            <a:r>
              <a:rPr lang="ru-RU" dirty="0" err="1" smtClean="0"/>
              <a:t>С.А.Сумин</a:t>
            </a:r>
            <a:r>
              <a:rPr lang="ru-RU" dirty="0" smtClean="0"/>
              <a:t>, </a:t>
            </a:r>
            <a:r>
              <a:rPr lang="ru-RU" dirty="0" err="1" smtClean="0"/>
              <a:t>И.И.Долгина</a:t>
            </a:r>
            <a:r>
              <a:rPr lang="ru-RU" dirty="0" smtClean="0"/>
              <a:t>, 2015г.</a:t>
            </a:r>
          </a:p>
          <a:p>
            <a:r>
              <a:rPr lang="ru-RU" dirty="0" smtClean="0"/>
              <a:t>Основы сестринского дела: </a:t>
            </a:r>
            <a:r>
              <a:rPr lang="ru-RU" dirty="0" err="1" smtClean="0"/>
              <a:t>уч.пособие</a:t>
            </a:r>
            <a:r>
              <a:rPr lang="ru-RU" dirty="0" smtClean="0"/>
              <a:t>, </a:t>
            </a:r>
            <a:r>
              <a:rPr lang="ru-RU" dirty="0" err="1" smtClean="0"/>
              <a:t>Н.В.Широкова</a:t>
            </a:r>
            <a:r>
              <a:rPr lang="ru-RU" dirty="0" smtClean="0"/>
              <a:t>, </a:t>
            </a:r>
            <a:r>
              <a:rPr lang="ru-RU" dirty="0" err="1" smtClean="0"/>
              <a:t>И.В.Островская</a:t>
            </a:r>
            <a:r>
              <a:rPr lang="ru-RU" dirty="0" smtClean="0"/>
              <a:t>, </a:t>
            </a:r>
            <a:r>
              <a:rPr lang="ru-RU" dirty="0" err="1" smtClean="0"/>
              <a:t>И.Н.Клюйкова</a:t>
            </a:r>
            <a:r>
              <a:rPr lang="ru-RU" dirty="0" smtClean="0"/>
              <a:t>, 2015г.</a:t>
            </a:r>
          </a:p>
          <a:p>
            <a:r>
              <a:rPr lang="ru-RU" dirty="0" smtClean="0"/>
              <a:t>Неотложная доврачебная медицинская помощь: </a:t>
            </a:r>
            <a:r>
              <a:rPr lang="ru-RU" dirty="0" err="1" smtClean="0"/>
              <a:t>уч.пособие</a:t>
            </a:r>
            <a:r>
              <a:rPr lang="ru-RU" dirty="0" smtClean="0"/>
              <a:t>, </a:t>
            </a:r>
            <a:r>
              <a:rPr lang="ru-RU" dirty="0" err="1" smtClean="0"/>
              <a:t>И.М.Красильникова</a:t>
            </a:r>
            <a:r>
              <a:rPr lang="ru-RU" dirty="0" smtClean="0"/>
              <a:t>, </a:t>
            </a:r>
            <a:r>
              <a:rPr lang="ru-RU" dirty="0" err="1" smtClean="0"/>
              <a:t>Е.М.Моисеева</a:t>
            </a:r>
            <a:r>
              <a:rPr lang="ru-RU" dirty="0" smtClean="0"/>
              <a:t>, 2015г.</a:t>
            </a:r>
          </a:p>
          <a:p>
            <a:r>
              <a:rPr lang="ru-RU" dirty="0" smtClean="0"/>
              <a:t>Основы реаниматологии: учебник, </a:t>
            </a:r>
            <a:r>
              <a:rPr lang="ru-RU" dirty="0" err="1" smtClean="0"/>
              <a:t>С.А.Сумин</a:t>
            </a:r>
            <a:r>
              <a:rPr lang="ru-RU" dirty="0" smtClean="0"/>
              <a:t>, </a:t>
            </a:r>
            <a:r>
              <a:rPr lang="ru-RU" dirty="0" err="1" smtClean="0"/>
              <a:t>Т.В.Окунская</a:t>
            </a:r>
            <a:r>
              <a:rPr lang="ru-RU" dirty="0" smtClean="0"/>
              <a:t>, 2015г.</a:t>
            </a:r>
          </a:p>
          <a:p>
            <a:r>
              <a:rPr lang="ru-RU" dirty="0" smtClean="0"/>
              <a:t>Анестезиология, реаниматология, интенсивная терапия: </a:t>
            </a:r>
            <a:r>
              <a:rPr lang="ru-RU" dirty="0" err="1" smtClean="0"/>
              <a:t>учебник,С.А.Сумин</a:t>
            </a:r>
            <a:r>
              <a:rPr lang="ru-RU" dirty="0" smtClean="0"/>
              <a:t>, </a:t>
            </a:r>
            <a:r>
              <a:rPr lang="ru-RU" dirty="0" err="1" smtClean="0"/>
              <a:t>И.И.Долгина</a:t>
            </a:r>
            <a:r>
              <a:rPr lang="ru-RU" dirty="0" smtClean="0"/>
              <a:t>, 2015г.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9572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Спасибо за внимание </a:t>
            </a:r>
            <a:endParaRPr lang="ru-RU" sz="5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Симптомы гипертонического криза не осложненного: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Пульсирующая головная боль, головокружение,</a:t>
            </a:r>
          </a:p>
          <a:p>
            <a:r>
              <a:rPr lang="ru-RU" dirty="0" smtClean="0"/>
              <a:t>Возбуждение, дрожь во всем теле. </a:t>
            </a:r>
          </a:p>
          <a:p>
            <a:r>
              <a:rPr lang="ru-RU" dirty="0" smtClean="0"/>
              <a:t>Больше повышено систолическое давление – до 200 мм. </a:t>
            </a:r>
            <a:r>
              <a:rPr lang="ru-RU" dirty="0" err="1" smtClean="0"/>
              <a:t>рт</a:t>
            </a:r>
            <a:r>
              <a:rPr lang="ru-RU" dirty="0" smtClean="0"/>
              <a:t>. ст., </a:t>
            </a:r>
          </a:p>
          <a:p>
            <a:r>
              <a:rPr lang="ru-RU" dirty="0" smtClean="0"/>
              <a:t>Учащение пульса, боли или чувство тяжести в области сердца, </a:t>
            </a:r>
          </a:p>
          <a:p>
            <a:r>
              <a:rPr lang="ru-RU" dirty="0" smtClean="0"/>
              <a:t>Одышка, ощущение нехватки воздуха.</a:t>
            </a:r>
          </a:p>
          <a:p>
            <a:r>
              <a:rPr lang="ru-RU" dirty="0" smtClean="0"/>
              <a:t> Другие симптомы гипертонического криза: тошнота, рвота, туман и мелькание «мушек» перед глазами, чувство жара или холода, потливость, учащенное мочеиспускание. На шее, лице и груди появляются красные пятна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Сестринская помощь при не осложненном гипертоническом кризе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9685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Успокоить пациента</a:t>
            </a:r>
          </a:p>
          <a:p>
            <a:r>
              <a:rPr lang="ru-RU" dirty="0" smtClean="0"/>
              <a:t>Придать удобное </a:t>
            </a:r>
            <a:r>
              <a:rPr lang="ru-RU" dirty="0" err="1" smtClean="0"/>
              <a:t>полусидячее</a:t>
            </a:r>
            <a:r>
              <a:rPr lang="ru-RU" dirty="0" smtClean="0"/>
              <a:t> положение с возвышенным головным концом</a:t>
            </a:r>
          </a:p>
          <a:p>
            <a:r>
              <a:rPr lang="ru-RU" dirty="0" smtClean="0"/>
              <a:t>Расстегнуть стесняющую одежду</a:t>
            </a:r>
          </a:p>
          <a:p>
            <a:r>
              <a:rPr lang="ru-RU" dirty="0" smtClean="0"/>
              <a:t>Применить горчичники(на икроножные мышцы, воротниковую зону)</a:t>
            </a:r>
          </a:p>
          <a:p>
            <a:r>
              <a:rPr lang="ru-RU" dirty="0" smtClean="0"/>
              <a:t>Обеспечить доступ свежего воздуха</a:t>
            </a:r>
          </a:p>
          <a:p>
            <a:r>
              <a:rPr lang="ru-RU" dirty="0" smtClean="0"/>
              <a:t>Контролировать АД</a:t>
            </a:r>
          </a:p>
          <a:p>
            <a:r>
              <a:rPr lang="ru-RU" dirty="0" smtClean="0"/>
              <a:t>Применить один из рекомендованных ранее пациенту </a:t>
            </a:r>
            <a:r>
              <a:rPr lang="ru-RU" dirty="0" err="1" smtClean="0"/>
              <a:t>преаратов</a:t>
            </a:r>
            <a:r>
              <a:rPr lang="ru-RU" dirty="0" smtClean="0"/>
              <a:t>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573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Лечение неосложненного гипертонического криза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Каптоприл</a:t>
            </a:r>
            <a:r>
              <a:rPr lang="ru-RU" dirty="0" smtClean="0"/>
              <a:t>  </a:t>
            </a:r>
          </a:p>
          <a:p>
            <a:r>
              <a:rPr lang="ru-RU" dirty="0" err="1" smtClean="0"/>
              <a:t>Нифедипин</a:t>
            </a:r>
            <a:r>
              <a:rPr lang="ru-RU" dirty="0" smtClean="0"/>
              <a:t> </a:t>
            </a:r>
          </a:p>
          <a:p>
            <a:r>
              <a:rPr lang="ru-RU" dirty="0" smtClean="0"/>
              <a:t>Фуросемид </a:t>
            </a:r>
          </a:p>
          <a:p>
            <a:r>
              <a:rPr lang="ru-RU" dirty="0" err="1" smtClean="0"/>
              <a:t>Пропранолол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Моксонидин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Все препарата применяются </a:t>
            </a:r>
            <a:r>
              <a:rPr lang="ru-RU" dirty="0" err="1" smtClean="0">
                <a:solidFill>
                  <a:srgbClr val="FF0000"/>
                </a:solidFill>
              </a:rPr>
              <a:t>сублингвально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2122</Words>
  <Application>Microsoft Office PowerPoint</Application>
  <PresentationFormat>Экран (4:3)</PresentationFormat>
  <Paragraphs>275</Paragraphs>
  <Slides>68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72" baseType="lpstr">
      <vt:lpstr>Arial</vt:lpstr>
      <vt:lpstr>Calibri</vt:lpstr>
      <vt:lpstr>Times New Roman</vt:lpstr>
      <vt:lpstr>Тема Office</vt:lpstr>
      <vt:lpstr>Федеральное государственное бюджетное образовательное учреждение высшего профессионального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 Фармацевтический колледж </vt:lpstr>
      <vt:lpstr>Цель лекции</vt:lpstr>
      <vt:lpstr>План лекции</vt:lpstr>
      <vt:lpstr>Гипертензивный криз – </vt:lpstr>
      <vt:lpstr>Презентация PowerPoint</vt:lpstr>
      <vt:lpstr>Презентация PowerPoint</vt:lpstr>
      <vt:lpstr> Симптомы гипертонического криза не осложненного:</vt:lpstr>
      <vt:lpstr>Сестринская помощь при не осложненном гипертоническом кризе</vt:lpstr>
      <vt:lpstr>Лечение неосложненного гипертонического криза</vt:lpstr>
      <vt:lpstr>Симптомы гипертонического криза осложненного</vt:lpstr>
      <vt:lpstr>Презентация PowerPoint</vt:lpstr>
      <vt:lpstr>Алгоритм оказания неотложной сестринской помощи</vt:lpstr>
      <vt:lpstr>Лечение осложненного гипертонического криза </vt:lpstr>
      <vt:lpstr>Презентация PowerPoint</vt:lpstr>
      <vt:lpstr>Острый коронарный синдром</vt:lpstr>
      <vt:lpstr>Клиническая  картина острого коронарного синдрома </vt:lpstr>
      <vt:lpstr>Презентация PowerPoint</vt:lpstr>
      <vt:lpstr>Объективное исследование:</vt:lpstr>
      <vt:lpstr>Изменения на ЭКГ (ОКС с подъемом ST)</vt:lpstr>
      <vt:lpstr>Доврачебная помощь при О.К.С.</vt:lpstr>
      <vt:lpstr>Транспортировка больного с ОКС</vt:lpstr>
      <vt:lpstr>Острый инфаркт миокарда</vt:lpstr>
      <vt:lpstr>Атипичные формы инфаркта миокарда- «маски ОИМ»</vt:lpstr>
      <vt:lpstr>Алгоритм оказания неотложной сестринской помощи </vt:lpstr>
      <vt:lpstr>Специализированная помощь при ОКС, остром инфаркте миокарда </vt:lpstr>
      <vt:lpstr>Осложнения ОИМ-ранние</vt:lpstr>
      <vt:lpstr>Внезапная сердечная смерть</vt:lpstr>
      <vt:lpstr>Сердечная недостаточность-</vt:lpstr>
      <vt:lpstr>Презентация PowerPoint</vt:lpstr>
      <vt:lpstr>Презентация PowerPoint</vt:lpstr>
      <vt:lpstr>Острая сердечная недостаточность</vt:lpstr>
      <vt:lpstr>Презентация PowerPoint</vt:lpstr>
      <vt:lpstr>Основные симптомы сердечной астмы</vt:lpstr>
      <vt:lpstr>Отек легких</vt:lpstr>
      <vt:lpstr>Основные симптомы отёка лёгких</vt:lpstr>
      <vt:lpstr>Первая доврачебная помощь.</vt:lpstr>
      <vt:lpstr>Медикаментозная терапия: </vt:lpstr>
      <vt:lpstr>Острая правожелудочковая недостаточность (ОПЖН)</vt:lpstr>
      <vt:lpstr>Основные симптомы ОПЖН</vt:lpstr>
      <vt:lpstr> Неотложная помощь</vt:lpstr>
      <vt:lpstr>Тотальная сердечная недостаточность</vt:lpstr>
      <vt:lpstr>Нарушения сердечного ритма</vt:lpstr>
      <vt:lpstr>Острые нарушения ритма</vt:lpstr>
      <vt:lpstr>Презентация PowerPoint</vt:lpstr>
      <vt:lpstr>Презентация PowerPoint</vt:lpstr>
      <vt:lpstr>Лечение наджелудочковой тахикардии</vt:lpstr>
      <vt:lpstr>Острые нарушения ритма</vt:lpstr>
      <vt:lpstr>Мерцательная аритмия</vt:lpstr>
      <vt:lpstr>Презентация PowerPoint</vt:lpstr>
      <vt:lpstr>Лечение </vt:lpstr>
      <vt:lpstr>Презентация PowerPoint</vt:lpstr>
      <vt:lpstr>Острые нарушения ритма</vt:lpstr>
      <vt:lpstr>Фибрилляция желудочков</vt:lpstr>
      <vt:lpstr>Лечение </vt:lpstr>
      <vt:lpstr>Брадиаритмии </vt:lpstr>
      <vt:lpstr>А-В- блокада 2 степени (Мобиц-1)</vt:lpstr>
      <vt:lpstr>Полная А-В блокада</vt:lpstr>
      <vt:lpstr>Лечение </vt:lpstr>
      <vt:lpstr>Работа медицинской сестры отделения кардиореанимации</vt:lpstr>
      <vt:lpstr>Инфузиомат </vt:lpstr>
      <vt:lpstr>Дефибриллятор</vt:lpstr>
      <vt:lpstr>Схема расположения </vt:lpstr>
      <vt:lpstr>Презентация PowerPoint</vt:lpstr>
      <vt:lpstr>Уход после стентирования коронарных сосудов</vt:lpstr>
      <vt:lpstr>Сестринский уход в отделении кардиореанимации</vt:lpstr>
      <vt:lpstr>Вопросы к лекции</vt:lpstr>
      <vt:lpstr>Использованная литература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73</cp:revision>
  <dcterms:created xsi:type="dcterms:W3CDTF">2016-02-20T09:31:55Z</dcterms:created>
  <dcterms:modified xsi:type="dcterms:W3CDTF">2021-01-31T08:02:51Z</dcterms:modified>
</cp:coreProperties>
</file>