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6" r:id="rId9"/>
    <p:sldId id="269" r:id="rId10"/>
    <p:sldId id="270" r:id="rId11"/>
    <p:sldId id="271" r:id="rId12"/>
    <p:sldId id="272" r:id="rId13"/>
    <p:sldId id="265" r:id="rId14"/>
    <p:sldId id="273" r:id="rId15"/>
    <p:sldId id="274" r:id="rId16"/>
    <p:sldId id="275" r:id="rId17"/>
    <p:sldId id="262" r:id="rId18"/>
    <p:sldId id="2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2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12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0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36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8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6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9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6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1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1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2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7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6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E87A-38E9-46E8-B8B6-9D7E82B9335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03001A-EF47-4463-B50F-0660ED26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2492" y="1921079"/>
            <a:ext cx="8915399" cy="22693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Лейкоплакия. Этиологические факторы, способствующие развитию патологии.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933" y="4298408"/>
            <a:ext cx="8915399" cy="1126283"/>
          </a:xfrm>
        </p:spPr>
        <p:txBody>
          <a:bodyPr>
            <a:noAutofit/>
          </a:bodyPr>
          <a:lstStyle/>
          <a:p>
            <a:pPr algn="r"/>
            <a:r>
              <a:rPr lang="ru-RU" sz="1400" dirty="0"/>
              <a:t>Выполнил ординатор </a:t>
            </a:r>
          </a:p>
          <a:p>
            <a:pPr algn="r"/>
            <a:r>
              <a:rPr lang="ru-RU" sz="1400" dirty="0"/>
              <a:t>кафедры стоматологии ИПО </a:t>
            </a:r>
          </a:p>
          <a:p>
            <a:pPr algn="r"/>
            <a:r>
              <a:rPr lang="ru-RU" sz="1400" dirty="0"/>
              <a:t>по специальности «стоматология терапевтическая»</a:t>
            </a:r>
          </a:p>
          <a:p>
            <a:pPr algn="r"/>
            <a:r>
              <a:rPr lang="ru-RU" sz="1400" dirty="0"/>
              <a:t>Баранова Софья Олеговна</a:t>
            </a:r>
          </a:p>
          <a:p>
            <a:pPr algn="r"/>
            <a:r>
              <a:rPr lang="ru-RU" sz="1400" dirty="0"/>
              <a:t>Рецензент к.м.н., доцент </a:t>
            </a:r>
            <a:r>
              <a:rPr lang="ru-RU" sz="1400" dirty="0" err="1"/>
              <a:t>Овчинникова</a:t>
            </a:r>
            <a:r>
              <a:rPr lang="ru-RU" sz="1400" dirty="0"/>
              <a:t> Светлана Анатольевна</a:t>
            </a:r>
          </a:p>
          <a:p>
            <a:pPr algn="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0057" y="30989"/>
            <a:ext cx="8813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400" dirty="0" err="1" smtClean="0"/>
              <a:t>Войно-Ясенецкого</a:t>
            </a:r>
            <a:r>
              <a:rPr lang="ru-RU" sz="1400" dirty="0" smtClean="0"/>
              <a:t>»</a:t>
            </a:r>
            <a:br>
              <a:rPr lang="ru-RU" sz="1400" dirty="0" smtClean="0"/>
            </a:br>
            <a:r>
              <a:rPr lang="ru-RU" sz="1400" dirty="0" smtClean="0"/>
              <a:t>Министерства здравоохранения Российской Федерации</a:t>
            </a:r>
            <a:br>
              <a:rPr lang="ru-RU" sz="1400" dirty="0" smtClean="0"/>
            </a:br>
            <a:r>
              <a:rPr lang="ru-RU" sz="1400" dirty="0" smtClean="0"/>
              <a:t>Кафедра стоматологии ИПО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9639" y="6318460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Красноярск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44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8696" y="522514"/>
            <a:ext cx="9091750" cy="603504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Веррукозная</a:t>
            </a:r>
            <a:r>
              <a:rPr lang="ru-RU" dirty="0"/>
              <a:t> развивается из плоской. Этому содействуют местные раздражители. </a:t>
            </a:r>
            <a:endParaRPr lang="ru-RU" dirty="0" smtClean="0"/>
          </a:p>
          <a:p>
            <a:r>
              <a:rPr lang="ru-RU" dirty="0" smtClean="0"/>
              <a:t>Основной </a:t>
            </a:r>
            <a:r>
              <a:rPr lang="ru-RU" dirty="0"/>
              <a:t>ее клинический признак – значительно возвышающийся над уровнем СОПР и резко отличающийся от нее по цвету участок выраженного ороговения. Очаги гиперкератоза имеют яркий молочно-белый цвет. Различают </a:t>
            </a:r>
            <a:r>
              <a:rPr lang="ru-RU" dirty="0" err="1"/>
              <a:t>бляшечную</a:t>
            </a:r>
            <a:r>
              <a:rPr lang="ru-RU" dirty="0"/>
              <a:t> и бородавчатую формы </a:t>
            </a:r>
            <a:r>
              <a:rPr lang="ru-RU" dirty="0" err="1"/>
              <a:t>веррукозной</a:t>
            </a:r>
            <a:r>
              <a:rPr lang="ru-RU" dirty="0"/>
              <a:t> лейкоплакии. </a:t>
            </a:r>
            <a:endParaRPr lang="ru-RU" dirty="0" smtClean="0"/>
          </a:p>
          <a:p>
            <a:r>
              <a:rPr lang="ru-RU" dirty="0" err="1" smtClean="0"/>
              <a:t>Бляшечная</a:t>
            </a:r>
            <a:r>
              <a:rPr lang="ru-RU" dirty="0" smtClean="0"/>
              <a:t> </a:t>
            </a:r>
            <a:r>
              <a:rPr lang="ru-RU" dirty="0"/>
              <a:t>форма. Главным клиническим признаком является бляшка – перламутрово-белый или мелоподобный элемент, который возвышается над уровнем СОПР, имеет четкие зазубренные или размытые границы и шероховатую поверхность, напоминающую </a:t>
            </a:r>
            <a:r>
              <a:rPr lang="ru-RU" dirty="0" err="1"/>
              <a:t>омозолелость</a:t>
            </a:r>
            <a:r>
              <a:rPr lang="ru-RU" dirty="0"/>
              <a:t>. Наиболее частая локализация этой формы – слизистая оболочка языка. При пальпации – элементы поражения плотные, безболезненные, не спаяны с подлежащими участками слизистой оболочки. Пациентов беспокоит шероховатость или выпячивание СОРП. Иногда при поражении на языке наблюдается нарушение вкуса. Пациенты жалуются на «</a:t>
            </a:r>
            <a:r>
              <a:rPr lang="ru-RU" dirty="0" err="1"/>
              <a:t>стянутость</a:t>
            </a:r>
            <a:r>
              <a:rPr lang="ru-RU" dirty="0"/>
              <a:t>» и шероховатость слизистой, жжение во рту и болезненность в полости рта во время приема острой пищи. </a:t>
            </a:r>
            <a:endParaRPr lang="ru-RU" dirty="0" smtClean="0"/>
          </a:p>
          <a:p>
            <a:r>
              <a:rPr lang="ru-RU" dirty="0" smtClean="0"/>
              <a:t>Бородавчатая </a:t>
            </a:r>
            <a:r>
              <a:rPr lang="ru-RU" dirty="0"/>
              <a:t>разновидность </a:t>
            </a:r>
            <a:r>
              <a:rPr lang="ru-RU" dirty="0" err="1"/>
              <a:t>веррукозной</a:t>
            </a:r>
            <a:r>
              <a:rPr lang="ru-RU" dirty="0"/>
              <a:t> лейкоплакии характеризуется плотными серовато-белыми бугристыми образованиями, которые не берутся в складку и возвышающимися на 2-3 мм над уровнем слизистой оболочки; она обладает большим потенциалом к </a:t>
            </a:r>
            <a:r>
              <a:rPr lang="ru-RU" dirty="0" err="1"/>
              <a:t>озлокачествлению</a:t>
            </a:r>
            <a:r>
              <a:rPr lang="ru-RU" dirty="0"/>
              <a:t>, чем </a:t>
            </a:r>
            <a:r>
              <a:rPr lang="ru-RU" dirty="0" err="1"/>
              <a:t>бляшечная</a:t>
            </a:r>
            <a:r>
              <a:rPr lang="ru-RU" dirty="0"/>
              <a:t>. Ряд зарубежных и отечественных авторов отмечают, что именно </a:t>
            </a:r>
            <a:r>
              <a:rPr lang="ru-RU" dirty="0" err="1"/>
              <a:t>веррукозная</a:t>
            </a:r>
            <a:r>
              <a:rPr lang="ru-RU" dirty="0"/>
              <a:t> лейкоплакия в 70% случаев трансформируется в плоскоклеточный рак. Наиболее частая локализация: слизистая оболочка щек, углов рта, линия смыкания зубов – участки, наиболее подверженные </a:t>
            </a:r>
            <a:r>
              <a:rPr lang="ru-RU" dirty="0" err="1"/>
              <a:t>травмированию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9" y="2284775"/>
            <a:ext cx="2607674" cy="1738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89" y="4758281"/>
            <a:ext cx="2730165" cy="18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0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5782" y="566058"/>
            <a:ext cx="9379132" cy="589570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Эрозивно-язвенная форма является обычно осложнением простой или </a:t>
            </a:r>
            <a:r>
              <a:rPr lang="ru-RU" dirty="0" err="1"/>
              <a:t>веррукозной</a:t>
            </a:r>
            <a:r>
              <a:rPr lang="ru-RU" dirty="0"/>
              <a:t> лейкоплакии и проявляется выраженной воспалительной реакцией с повреждением эпителия.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фоне отека и гиперемии слизистой обнаруживается очаг ороговения серого цвета, характерный для плоской и </a:t>
            </a:r>
            <a:r>
              <a:rPr lang="ru-RU" dirty="0" err="1"/>
              <a:t>веррукозной</a:t>
            </a:r>
            <a:r>
              <a:rPr lang="ru-RU" dirty="0"/>
              <a:t> лейкоплакии, и одиночная эрозия, реже – язва, которые имеют полигональную форму и покрыты фибринозным налетом. После удаления налета поверхность очага легко кровоточит. </a:t>
            </a:r>
            <a:r>
              <a:rPr lang="ru-RU" dirty="0" err="1"/>
              <a:t>Эррозии</a:t>
            </a:r>
            <a:r>
              <a:rPr lang="ru-RU" dirty="0"/>
              <a:t> и язвы трудно поддаются заживлению и часто рецидивируют. </a:t>
            </a:r>
            <a:endParaRPr lang="ru-RU" dirty="0" smtClean="0"/>
          </a:p>
          <a:p>
            <a:r>
              <a:rPr lang="ru-RU" dirty="0" smtClean="0"/>
              <a:t>Субъективно </a:t>
            </a:r>
            <a:r>
              <a:rPr lang="ru-RU" dirty="0"/>
              <a:t>пациенты отмечают резкую болезненность, усиливающуюся от действия всех видов раздражителей, особенно при приеме пищи. </a:t>
            </a:r>
            <a:endParaRPr lang="ru-RU" dirty="0" smtClean="0"/>
          </a:p>
          <a:p>
            <a:r>
              <a:rPr lang="ru-RU" dirty="0" smtClean="0"/>
              <a:t>Эрозивная </a:t>
            </a:r>
            <a:r>
              <a:rPr lang="ru-RU" dirty="0"/>
              <a:t>форма лейкоплакии – самая злокачественная. Наиболее опасные в плане </a:t>
            </a:r>
            <a:r>
              <a:rPr lang="ru-RU" dirty="0" err="1"/>
              <a:t>озлокачествления</a:t>
            </a:r>
            <a:r>
              <a:rPr lang="ru-RU" dirty="0"/>
              <a:t> зоны СОПР: подъязычная область, боковая поверхность языка, мягкое небо. При эрозивной форме лейкоплакии появляются трещины и эрозии, которые неизбежно подвергаются механическому и термическому воздействию. </a:t>
            </a:r>
            <a:endParaRPr lang="ru-RU" dirty="0" smtClean="0"/>
          </a:p>
          <a:p>
            <a:r>
              <a:rPr lang="ru-RU" dirty="0" smtClean="0"/>
              <a:t>Эрозии </a:t>
            </a:r>
            <a:r>
              <a:rPr lang="ru-RU" dirty="0"/>
              <a:t>возникают как результат </a:t>
            </a:r>
            <a:r>
              <a:rPr lang="ru-RU" dirty="0" err="1"/>
              <a:t>травмирования</a:t>
            </a:r>
            <a:r>
              <a:rPr lang="ru-RU" dirty="0"/>
              <a:t> очагов лейкоплакии простой и </a:t>
            </a:r>
            <a:r>
              <a:rPr lang="ru-RU" dirty="0" err="1"/>
              <a:t>веррукозной</a:t>
            </a:r>
            <a:r>
              <a:rPr lang="ru-RU" dirty="0"/>
              <a:t> форм механическими и термическими факторами. Как правило, это наблюдается на слизистой оболочке языка, щек, красной каймы губ. При усилении ороговения, появлении инфильтрации в основании кровоточащей и незаживающей эрозии можно говорить об </a:t>
            </a:r>
            <a:r>
              <a:rPr lang="ru-RU" dirty="0" err="1"/>
              <a:t>озлокачествлении</a:t>
            </a:r>
            <a:r>
              <a:rPr lang="ru-RU" dirty="0"/>
              <a:t> процесса.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180"/>
            <a:ext cx="2777492" cy="18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2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Лейкоплакия курильщиков </a:t>
            </a:r>
            <a:r>
              <a:rPr lang="ru-RU" dirty="0" err="1"/>
              <a:t>Таппейнера</a:t>
            </a:r>
            <a:r>
              <a:rPr lang="ru-RU" dirty="0"/>
              <a:t> (никотиновый стоматит, или никотиновый </a:t>
            </a:r>
            <a:r>
              <a:rPr lang="ru-RU" dirty="0" err="1"/>
              <a:t>лейкокератоз</a:t>
            </a:r>
            <a:r>
              <a:rPr lang="ru-RU" dirty="0"/>
              <a:t> неба) возникает у злостных курильщиков, особенно у тех, кто курит трубку. При этом на слизистой оболочке твердого, а иногда мягкого неба имеются явления </a:t>
            </a:r>
            <a:r>
              <a:rPr lang="ru-RU" dirty="0" err="1"/>
              <a:t>нерезко</a:t>
            </a:r>
            <a:r>
              <a:rPr lang="ru-RU" dirty="0"/>
              <a:t> выраженного </a:t>
            </a:r>
            <a:r>
              <a:rPr lang="ru-RU" dirty="0" err="1"/>
              <a:t>паракератоза</a:t>
            </a:r>
            <a:r>
              <a:rPr lang="ru-RU" dirty="0"/>
              <a:t>. Проявляется эта форма помутнением слизистой оболочки твердого и мягкого неба без четких границ перехода к физиологическому цвету слизистой оболочки, несколько уплотнена, с красными точками зияющих устьев выводных протоков слюнных желез. Пораженная слизистая серовато-белого цвета, складчатая. На таком фоне в задней части твердого неба выделяются мелкие красноватые узелки с точечным отверстием выводного протока слюнной железы в центре. Эта форма лейкоплакии легко обратима: после прекращения курения ороговение слизистой неба исчезает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64" y="2589711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8697" y="644433"/>
            <a:ext cx="9213669" cy="64138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/>
              <a:t>Кандидозная</a:t>
            </a:r>
            <a:r>
              <a:rPr lang="ru-RU" dirty="0" smtClean="0"/>
              <a:t> </a:t>
            </a:r>
            <a:r>
              <a:rPr lang="ru-RU" dirty="0"/>
              <a:t>лейкоплакия (</a:t>
            </a:r>
            <a:r>
              <a:rPr lang="ru-RU" dirty="0" err="1"/>
              <a:t>candidal</a:t>
            </a:r>
            <a:r>
              <a:rPr lang="ru-RU" dirty="0"/>
              <a:t> </a:t>
            </a:r>
            <a:r>
              <a:rPr lang="ru-RU" dirty="0" err="1"/>
              <a:t>leukoplakia</a:t>
            </a:r>
            <a:r>
              <a:rPr lang="ru-RU" dirty="0"/>
              <a:t>) включает лейкоплакию с присоединением или длительным существованием хронической </a:t>
            </a:r>
            <a:r>
              <a:rPr lang="ru-RU" dirty="0" err="1"/>
              <a:t>кандидозной</a:t>
            </a:r>
            <a:r>
              <a:rPr lang="ru-RU" dirty="0"/>
              <a:t> инфекции. </a:t>
            </a:r>
            <a:r>
              <a:rPr lang="ru-RU" dirty="0" smtClean="0"/>
              <a:t>Инфекции, вызванная</a:t>
            </a:r>
            <a:r>
              <a:rPr lang="ru-RU" dirty="0"/>
              <a:t> </a:t>
            </a:r>
            <a:r>
              <a:rPr lang="ru-RU" i="1" dirty="0" err="1"/>
              <a:t>Candida</a:t>
            </a:r>
            <a:r>
              <a:rPr lang="ru-RU" dirty="0"/>
              <a:t> </a:t>
            </a:r>
            <a:r>
              <a:rPr lang="ru-RU" i="1" dirty="0" err="1"/>
              <a:t>albicans</a:t>
            </a:r>
            <a:r>
              <a:rPr lang="ru-RU" i="1" dirty="0"/>
              <a:t>, </a:t>
            </a:r>
            <a:r>
              <a:rPr lang="ru-RU" dirty="0"/>
              <a:t>способствует развитию </a:t>
            </a:r>
            <a:r>
              <a:rPr lang="ru-RU" dirty="0" err="1"/>
              <a:t>диспластических</a:t>
            </a:r>
            <a:r>
              <a:rPr lang="ru-RU" dirty="0"/>
              <a:t> изменений в эпителии. Примерно в 10-40% случаев происходит малигнизация, что выше, чем при других формах идиопатической лейкоплакии.</a:t>
            </a:r>
          </a:p>
          <a:p>
            <a:r>
              <a:rPr lang="ru-RU" dirty="0"/>
              <a:t>Волосатая лейкоплакия – предраковое </a:t>
            </a:r>
            <a:r>
              <a:rPr lang="ru-RU" dirty="0" err="1"/>
              <a:t>диспластическое</a:t>
            </a:r>
            <a:r>
              <a:rPr lang="ru-RU" dirty="0"/>
              <a:t> заболевание, вызываемое вирусом Эпштейн-</a:t>
            </a:r>
            <a:r>
              <a:rPr lang="ru-RU" dirty="0" err="1"/>
              <a:t>Барра</a:t>
            </a:r>
            <a:r>
              <a:rPr lang="ru-RU" dirty="0"/>
              <a:t> у лиц, с выраженным нарушением иммунной системы, у больных ВИЧ - инфекцией и СПИДом, у больных на фоне приема </a:t>
            </a:r>
            <a:r>
              <a:rPr lang="ru-RU" dirty="0" err="1"/>
              <a:t>иммунносупрессивных</a:t>
            </a:r>
            <a:r>
              <a:rPr lang="ru-RU" dirty="0"/>
              <a:t> препаратов при пересадке органов. Представляет собой возвышающиеся участки серовато-белого цвета размером до 2-3 см. Границы очага поражения четкие, поверхность шероховатая, неровная, ворсинчатая. Излюбленная локализация – боковая поверхность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27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536" y="27576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Диагностика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5189" y="1262742"/>
            <a:ext cx="9396548" cy="506838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Диагностика лейкоплакии проводится путем сбора анамнеза, клинического осмотра, проведения дополнительных методов </a:t>
            </a:r>
            <a:r>
              <a:rPr lang="ru-RU" dirty="0" smtClean="0"/>
              <a:t>обследования.</a:t>
            </a:r>
          </a:p>
          <a:p>
            <a:r>
              <a:rPr lang="ru-RU" dirty="0"/>
              <a:t>При сборе анамнеза жизни выясняют профессию пациента, профессиональные вредности, вредные привычки, характер питания, </a:t>
            </a:r>
            <a:r>
              <a:rPr lang="ru-RU" dirty="0" err="1"/>
              <a:t>аллергологический</a:t>
            </a:r>
            <a:r>
              <a:rPr lang="ru-RU" dirty="0"/>
              <a:t> анамнез, наследственность, перенесенные и сопутствующие заболевания. Отмечают наличие у пациентов соматических заболеваний. Уточняют, когда появились первые симптомы, лечился ли ранее (регулярно или от случая к случаю), выясняют характер проводимого лечения, его объем (со слов пациента), результат (стойкое улучшение, временное улучшение, без улучшения или ухудшение).</a:t>
            </a:r>
          </a:p>
          <a:p>
            <a:r>
              <a:rPr lang="ru-RU" dirty="0" smtClean="0"/>
              <a:t>В </a:t>
            </a:r>
            <a:r>
              <a:rPr lang="ru-RU" dirty="0"/>
              <a:t>зависимости от поставленного диагноза составляют комплексный план лечения заболевания. Клиническая картина лейкоплакии находится в зависимости от ее формы. Зачастую проведение более тщательной диагностики требует привлечения специалистов общего лечебного профиля.</a:t>
            </a:r>
          </a:p>
          <a:p>
            <a:r>
              <a:rPr lang="ru-RU" dirty="0"/>
              <a:t>Для диагностики используют дополнительные методы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1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627" y="44993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ОБЩИЕ ПОДХОДЫ К ЛЕЧЕНИЮ ЛЕЙКОПЛАКИИ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251" y="1175657"/>
            <a:ext cx="10215155" cy="548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/>
              <a:t>Принципы </a:t>
            </a:r>
            <a:r>
              <a:rPr lang="ru-RU" b="1" u="sng" dirty="0"/>
              <a:t>лечения больных с </a:t>
            </a:r>
            <a:r>
              <a:rPr lang="ru-RU" b="1" u="sng" dirty="0" err="1"/>
              <a:t>лейкоплакией</a:t>
            </a:r>
            <a:r>
              <a:rPr lang="ru-RU" b="1" u="sng" dirty="0"/>
              <a:t> </a:t>
            </a:r>
            <a:r>
              <a:rPr lang="ru-RU" b="1" u="sng" dirty="0" smtClean="0"/>
              <a:t>СОПР </a:t>
            </a:r>
            <a:r>
              <a:rPr lang="ru-RU" b="1" u="sng" dirty="0"/>
              <a:t>предусматривают одновременное решение нескольких задач:</a:t>
            </a:r>
          </a:p>
          <a:p>
            <a:pPr marL="0" indent="0">
              <a:buNone/>
            </a:pPr>
            <a:r>
              <a:rPr lang="ru-RU" dirty="0"/>
              <a:t>· предупреждение </a:t>
            </a:r>
            <a:r>
              <a:rPr lang="ru-RU" dirty="0" err="1"/>
              <a:t>травмирования</a:t>
            </a:r>
            <a:r>
              <a:rPr lang="ru-RU" dirty="0"/>
              <a:t> красной каймы губ и СОР, вызванного дефектами в зубных рядах, острыми краями разрушенных зубов и зубными протезами, курением, а также защита от действия неблагоприятных метеорологических факторов;</a:t>
            </a:r>
          </a:p>
          <a:p>
            <a:pPr marL="0" indent="0">
              <a:buNone/>
            </a:pPr>
            <a:r>
              <a:rPr lang="ru-RU" dirty="0"/>
              <a:t>· устранение или уменьшение очага лейкоплакии;</a:t>
            </a:r>
          </a:p>
          <a:p>
            <a:pPr marL="0" indent="0">
              <a:buNone/>
            </a:pPr>
            <a:r>
              <a:rPr lang="ru-RU" dirty="0"/>
              <a:t>· повышение общей резистентности организма;</a:t>
            </a:r>
          </a:p>
          <a:p>
            <a:pPr marL="0" indent="0">
              <a:buNone/>
            </a:pPr>
            <a:r>
              <a:rPr lang="ru-RU" dirty="0"/>
              <a:t>· повышение качества жизни пациента;</a:t>
            </a:r>
          </a:p>
          <a:p>
            <a:pPr marL="0" indent="0">
              <a:buNone/>
            </a:pPr>
            <a:r>
              <a:rPr lang="ru-RU" dirty="0"/>
              <a:t>· проведение профилактических осмотров населения с целью санации и проведение индивидуальной санитарно-просветительной работы;</a:t>
            </a:r>
          </a:p>
          <a:p>
            <a:pPr marL="0" indent="0">
              <a:buNone/>
            </a:pPr>
            <a:r>
              <a:rPr lang="ru-RU" dirty="0"/>
              <a:t>· обязательное диспансерное наблюдение за больными </a:t>
            </a:r>
            <a:r>
              <a:rPr lang="ru-RU" dirty="0" err="1"/>
              <a:t>лейкоплакией</a:t>
            </a:r>
            <a:r>
              <a:rPr lang="ru-RU" dirty="0"/>
              <a:t> у врача-стоматолога 2-3 раза в год с оценкой состояния </a:t>
            </a:r>
            <a:r>
              <a:rPr lang="ru-RU" dirty="0" err="1"/>
              <a:t>зубо</a:t>
            </a:r>
            <a:r>
              <a:rPr lang="ru-RU" dirty="0"/>
              <a:t> - челюстной системы и зубных протезов при их наличии;</a:t>
            </a:r>
          </a:p>
          <a:p>
            <a:pPr marL="0" indent="0">
              <a:buNone/>
            </a:pPr>
            <a:r>
              <a:rPr lang="ru-RU" dirty="0"/>
              <a:t>· при подозрении на наличие соматических заболеваний консультация и/или лечение у специалистов соответствующего профиля.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46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708" y="41510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ОБЩИЕ ПОДХОДЫ К ЛЕЧЕНИЮ ЛЕЙКОПЛАКИИ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4195" y="1619794"/>
            <a:ext cx="9483634" cy="5111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/>
              <a:t>Лечение лейкоплакии включает:</a:t>
            </a:r>
          </a:p>
          <a:p>
            <a:pPr marL="0" indent="0">
              <a:buNone/>
            </a:pPr>
            <a:r>
              <a:rPr lang="ru-RU" sz="2000" dirty="0"/>
              <a:t>· составление плана лечения, учитывая особенности пациента, размер и локализацию лейкоплакии;</a:t>
            </a:r>
          </a:p>
          <a:p>
            <a:pPr marL="0" indent="0">
              <a:buNone/>
            </a:pPr>
            <a:r>
              <a:rPr lang="ru-RU" sz="2000" dirty="0"/>
              <a:t>· обучение пациентов гигиене, тщательному уходу за ртом и мотивация к отказу от вредных привычек, особенно важен отказ от курения;</a:t>
            </a:r>
          </a:p>
          <a:p>
            <a:pPr marL="0" indent="0">
              <a:buNone/>
            </a:pPr>
            <a:r>
              <a:rPr lang="ru-RU" sz="2000" dirty="0"/>
              <a:t>· санацию рта;</a:t>
            </a:r>
          </a:p>
          <a:p>
            <a:pPr marL="0" indent="0">
              <a:buNone/>
            </a:pPr>
            <a:r>
              <a:rPr lang="ru-RU" sz="2000" dirty="0"/>
              <a:t>· терапевтическое лечение с использованием лекарственных средств;</a:t>
            </a:r>
          </a:p>
          <a:p>
            <a:pPr marL="0" indent="0">
              <a:buNone/>
            </a:pPr>
            <a:r>
              <a:rPr lang="ru-RU" sz="2000" dirty="0"/>
              <a:t>· хирургическое лечение по потребности;</a:t>
            </a:r>
          </a:p>
          <a:p>
            <a:pPr marL="0" indent="0">
              <a:buNone/>
            </a:pPr>
            <a:r>
              <a:rPr lang="ru-RU" sz="2000" dirty="0"/>
              <a:t>· физиотерапевтические процедуры по потребности.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381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Список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663337"/>
            <a:ext cx="9141234" cy="4171406"/>
          </a:xfrm>
        </p:spPr>
        <p:txBody>
          <a:bodyPr>
            <a:normAutofit/>
          </a:bodyPr>
          <a:lstStyle/>
          <a:p>
            <a:r>
              <a:rPr lang="ru-RU" dirty="0"/>
              <a:t>Григорьев С. С. Гиперкератозы слизистой оболочки рта (красный плоский лишай, лейкоплакия): Учебно-методические рекомендации /Григорьев С. С., </a:t>
            </a:r>
            <a:r>
              <a:rPr lang="ru-RU" dirty="0" err="1"/>
              <a:t>Ронь</a:t>
            </a:r>
            <a:r>
              <a:rPr lang="ru-RU" dirty="0"/>
              <a:t> Г. И., </a:t>
            </a:r>
            <a:r>
              <a:rPr lang="ru-RU" dirty="0" err="1"/>
              <a:t>Епишова</a:t>
            </a:r>
            <a:r>
              <a:rPr lang="ru-RU" dirty="0"/>
              <a:t> А. А. — Екатеринбург: Издательский Дом «ТИРАЖ», 2019. — 72 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О.О. </a:t>
            </a:r>
            <a:r>
              <a:rPr lang="ru-RU" dirty="0" err="1" smtClean="0"/>
              <a:t>Янушевич</a:t>
            </a:r>
            <a:r>
              <a:rPr lang="ru-RU" dirty="0" smtClean="0"/>
              <a:t>, Ю.М. </a:t>
            </a:r>
            <a:r>
              <a:rPr lang="ru-RU" dirty="0" err="1" smtClean="0"/>
              <a:t>Максимовский</a:t>
            </a:r>
            <a:r>
              <a:rPr lang="ru-RU" dirty="0" smtClean="0"/>
              <a:t>, Л.Н. </a:t>
            </a:r>
            <a:r>
              <a:rPr lang="ru-RU" dirty="0" err="1" smtClean="0"/>
              <a:t>Максимовская</a:t>
            </a:r>
            <a:r>
              <a:rPr lang="ru-RU" dirty="0" smtClean="0"/>
              <a:t> и др. Терапевтическая стоматология: Учебник, 3-е издание – Издательская группа «ГЭОТАР-Медиа», 2023.-768 с.</a:t>
            </a:r>
          </a:p>
          <a:p>
            <a:r>
              <a:rPr lang="ru-RU" dirty="0"/>
              <a:t>Предраковые заболевания в структуре патологии слизистой оболочки полости рта / О.С. </a:t>
            </a:r>
            <a:r>
              <a:rPr lang="ru-RU" dirty="0" err="1"/>
              <a:t>Гилева</a:t>
            </a:r>
            <a:r>
              <a:rPr lang="ru-RU" dirty="0"/>
              <a:t> [и др.] // Проблемы стоматологии. – 2013.– № 2. – P. 3–9</a:t>
            </a:r>
            <a:r>
              <a:rPr lang="ru-RU" dirty="0" smtClean="0"/>
              <a:t>.</a:t>
            </a:r>
          </a:p>
          <a:p>
            <a:r>
              <a:rPr lang="en-US" dirty="0"/>
              <a:t>Mohammed F., </a:t>
            </a:r>
            <a:r>
              <a:rPr lang="en-US" dirty="0" err="1"/>
              <a:t>Fairozekhan</a:t>
            </a:r>
            <a:r>
              <a:rPr lang="en-US" dirty="0"/>
              <a:t> A. T. Oral Leukoplakia // </a:t>
            </a:r>
            <a:r>
              <a:rPr lang="en-US" dirty="0" err="1"/>
              <a:t>StatPearls</a:t>
            </a:r>
            <a:r>
              <a:rPr lang="en-US" dirty="0"/>
              <a:t> Publishing. — 2023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Luo E. K. Leukoplakia: Causes, Symptoms, and Diagnosis // </a:t>
            </a:r>
            <a:r>
              <a:rPr lang="en-US" dirty="0" err="1"/>
              <a:t>Healthline</a:t>
            </a:r>
            <a:r>
              <a:rPr lang="en-US" dirty="0"/>
              <a:t>. — 2019.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0654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319" y="302767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4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948" y="537024"/>
            <a:ext cx="8858847" cy="94343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Цели и задачи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858" y="1881052"/>
            <a:ext cx="9387840" cy="4711337"/>
          </a:xfrm>
        </p:spPr>
        <p:txBody>
          <a:bodyPr/>
          <a:lstStyle/>
          <a:p>
            <a:r>
              <a:rPr lang="ru-RU" sz="2000" dirty="0"/>
              <a:t>Цель: Узнать </a:t>
            </a:r>
            <a:r>
              <a:rPr lang="ru-RU" sz="2000" dirty="0" smtClean="0"/>
              <a:t>об  этиологических факторах развития лейкоплакии и методах диагностики для выявления лейкоплакии слизистой оболочки полости рта на стоматологическом приеме.</a:t>
            </a:r>
            <a:endParaRPr lang="ru-RU" sz="2000" dirty="0"/>
          </a:p>
          <a:p>
            <a:r>
              <a:rPr lang="ru-RU" sz="2000" dirty="0"/>
              <a:t>Задачи:</a:t>
            </a:r>
          </a:p>
          <a:p>
            <a:r>
              <a:rPr lang="ru-RU" sz="2000" dirty="0"/>
              <a:t>-Рассмотреть </a:t>
            </a:r>
            <a:r>
              <a:rPr lang="ru-RU" sz="2000" dirty="0" smtClean="0"/>
              <a:t>этиологические факторы, приводящие к развитию лейкоплакии.</a:t>
            </a:r>
            <a:endParaRPr lang="ru-RU" sz="2000" dirty="0"/>
          </a:p>
          <a:p>
            <a:r>
              <a:rPr lang="ru-RU" sz="2000" dirty="0"/>
              <a:t>-Изучить </a:t>
            </a:r>
            <a:r>
              <a:rPr lang="ru-RU" sz="2000" dirty="0" smtClean="0"/>
              <a:t>классификацию лейкоплакии.</a:t>
            </a:r>
            <a:endParaRPr lang="ru-RU" sz="2000" dirty="0"/>
          </a:p>
          <a:p>
            <a:r>
              <a:rPr lang="ru-RU" sz="2000" dirty="0" smtClean="0"/>
              <a:t>-Изучить методы диагностики, доступные на стоматологическом приеме.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62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320" y="45864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Введение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611085"/>
            <a:ext cx="9372652" cy="5103223"/>
          </a:xfrm>
        </p:spPr>
        <p:txBody>
          <a:bodyPr>
            <a:normAutofit/>
          </a:bodyPr>
          <a:lstStyle/>
          <a:p>
            <a:r>
              <a:rPr lang="ru-RU" dirty="0"/>
              <a:t>Заболевания слизистой оболочки полости рта (СОПР) </a:t>
            </a:r>
            <a:r>
              <a:rPr lang="ru-RU" dirty="0" smtClean="0"/>
              <a:t>являются актуальной </a:t>
            </a:r>
            <a:r>
              <a:rPr lang="ru-RU" dirty="0"/>
              <a:t>проблемой стоматологии, в то же время их диагностика </a:t>
            </a:r>
            <a:r>
              <a:rPr lang="ru-RU" dirty="0" smtClean="0"/>
              <a:t>и лечение </a:t>
            </a:r>
            <a:r>
              <a:rPr lang="ru-RU" dirty="0"/>
              <a:t>представляют значительные трудности для стоматолога. </a:t>
            </a:r>
            <a:endParaRPr lang="ru-RU" dirty="0" smtClean="0"/>
          </a:p>
          <a:p>
            <a:r>
              <a:rPr lang="ru-RU" dirty="0" smtClean="0"/>
              <a:t>Особую актуальность </a:t>
            </a:r>
            <a:r>
              <a:rPr lang="ru-RU" dirty="0"/>
              <a:t>представляют болезни СОПР, которые </a:t>
            </a:r>
            <a:r>
              <a:rPr lang="ru-RU" dirty="0" smtClean="0"/>
              <a:t>сопровождаются специфическими </a:t>
            </a:r>
            <a:r>
              <a:rPr lang="ru-RU" dirty="0"/>
              <a:t>изменениями в эпителии вследствие нарушения </a:t>
            </a:r>
            <a:r>
              <a:rPr lang="ru-RU" dirty="0" smtClean="0"/>
              <a:t>процессов ороговения </a:t>
            </a:r>
            <a:r>
              <a:rPr lang="ru-RU" dirty="0"/>
              <a:t>– кератозы. При этих процессах СОПР приобретает белый </a:t>
            </a:r>
            <a:r>
              <a:rPr lang="ru-RU" dirty="0" smtClean="0"/>
              <a:t>цвет, легко </a:t>
            </a:r>
            <a:r>
              <a:rPr lang="ru-RU" dirty="0"/>
              <a:t>подвергается повреждению и </a:t>
            </a:r>
            <a:r>
              <a:rPr lang="ru-RU" dirty="0" err="1"/>
              <a:t>озлокачествлению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Среди всех заболеваний </a:t>
            </a:r>
            <a:r>
              <a:rPr lang="ru-RU" dirty="0"/>
              <a:t>СОПР кератозы встречаются у 13-15% пациентов. </a:t>
            </a:r>
            <a:endParaRPr lang="ru-RU" dirty="0" smtClean="0"/>
          </a:p>
          <a:p>
            <a:r>
              <a:rPr lang="ru-RU" dirty="0" smtClean="0"/>
              <a:t>Среди белых поражений </a:t>
            </a:r>
            <a:r>
              <a:rPr lang="ru-RU" i="1" u="sng" dirty="0"/>
              <a:t>лейкоплакия</a:t>
            </a:r>
            <a:r>
              <a:rPr lang="ru-RU" dirty="0"/>
              <a:t> является истинно предраковым состоянием. </a:t>
            </a:r>
          </a:p>
        </p:txBody>
      </p:sp>
    </p:spTree>
    <p:extLst>
      <p:ext uri="{BB962C8B-B14F-4D97-AF65-F5344CB8AC3E}">
        <p14:creationId xmlns:p14="http://schemas.microsoft.com/office/powerpoint/2010/main" val="64230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0949" y="1576250"/>
            <a:ext cx="9152707" cy="4641669"/>
          </a:xfrm>
        </p:spPr>
        <p:txBody>
          <a:bodyPr>
            <a:normAutofit/>
          </a:bodyPr>
          <a:lstStyle/>
          <a:p>
            <a:r>
              <a:rPr lang="ru-RU" sz="2400" dirty="0"/>
              <a:t>В общей структуре оказания медицинской помощи больным в стоматологических медицинских организациях лейкоплакия встречается в возрастной группе пациентов от </a:t>
            </a:r>
            <a:r>
              <a:rPr lang="ru-RU" sz="2400" i="1" dirty="0"/>
              <a:t>30 до 70 лет</a:t>
            </a:r>
            <a:r>
              <a:rPr lang="ru-RU" sz="2400" dirty="0"/>
              <a:t>, преимущественно у мужчин (4,3% по сравнению с 1,9% у женщин).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100% случаев обращающихся с </a:t>
            </a:r>
            <a:r>
              <a:rPr lang="ru-RU" sz="2400" dirty="0" err="1"/>
              <a:t>лейкоплакией</a:t>
            </a:r>
            <a:r>
              <a:rPr lang="ru-RU" sz="2400" dirty="0"/>
              <a:t> рта приходится 5,6% предраковых состояний и 4,87% случаев раннего рака. Это пациенты с </a:t>
            </a:r>
            <a:r>
              <a:rPr lang="ru-RU" sz="2400" dirty="0" err="1"/>
              <a:t>веррукозной</a:t>
            </a:r>
            <a:r>
              <a:rPr lang="ru-RU" sz="2400" dirty="0"/>
              <a:t> и эрозивно-язвенной формой лейкоплакии, у которых состояние </a:t>
            </a:r>
            <a:r>
              <a:rPr lang="ru-RU" sz="2400" dirty="0" err="1"/>
              <a:t>предрака</a:t>
            </a:r>
            <a:r>
              <a:rPr lang="ru-RU" sz="2400" dirty="0"/>
              <a:t> может трансформироваться в инвазивный плоскоклеточный рак. </a:t>
            </a:r>
          </a:p>
        </p:txBody>
      </p:sp>
    </p:spTree>
    <p:extLst>
      <p:ext uri="{BB962C8B-B14F-4D97-AF65-F5344CB8AC3E}">
        <p14:creationId xmlns:p14="http://schemas.microsoft.com/office/powerpoint/2010/main" val="240076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4526" y="862150"/>
            <a:ext cx="9370423" cy="5608320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Лейкоплакия</a:t>
            </a:r>
            <a:r>
              <a:rPr lang="ru-RU" sz="2000" dirty="0"/>
              <a:t> – заболевание слизистой оболочки рта, в основе которого лежит хроническое воспаление, сопровождающееся нарушением ороговения, включая гиперкератоз и </a:t>
            </a:r>
            <a:r>
              <a:rPr lang="ru-RU" sz="2000" dirty="0" err="1"/>
              <a:t>паракератоз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Причина </a:t>
            </a:r>
            <a:r>
              <a:rPr lang="ru-RU" sz="2000" dirty="0"/>
              <a:t>развития лейкоплакии </a:t>
            </a:r>
            <a:r>
              <a:rPr lang="ru-RU" sz="2000" i="1" dirty="0"/>
              <a:t>окончательно не установлена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Основными </a:t>
            </a:r>
            <a:r>
              <a:rPr lang="ru-RU" sz="2000" dirty="0"/>
              <a:t>предрасполагающими и отягощающими течение данного заболевания факторами являются – сочетания экзогенных и эндогенных факторов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Клиническая картина и прогноз лейкоплакии во многом определяется локализацией. Частая локализация: </a:t>
            </a:r>
            <a:r>
              <a:rPr lang="ru-RU" sz="2000" dirty="0" smtClean="0"/>
              <a:t>углы </a:t>
            </a:r>
            <a:r>
              <a:rPr lang="ru-RU" sz="2000" dirty="0"/>
              <a:t>рта, щеки (передние отделы, по линии смыкания зубов), язык (спинка языка, боковые поверхности), губы, твердое и мягкое небо, дно полости рта. 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035" y="4933406"/>
            <a:ext cx="38404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3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Этиология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489166"/>
            <a:ext cx="9276859" cy="4911634"/>
          </a:xfrm>
        </p:spPr>
        <p:txBody>
          <a:bodyPr>
            <a:normAutofit/>
          </a:bodyPr>
          <a:lstStyle/>
          <a:p>
            <a:r>
              <a:rPr lang="ru-RU" sz="2000" b="1" dirty="0"/>
              <a:t>Эндогенные факторы. </a:t>
            </a:r>
            <a:endParaRPr lang="ru-RU" sz="2000" b="1" dirty="0" smtClean="0"/>
          </a:p>
          <a:p>
            <a:pPr marL="0" indent="0">
              <a:buNone/>
            </a:pPr>
            <a:r>
              <a:rPr lang="ru-RU" dirty="0" smtClean="0"/>
              <a:t>Важная </a:t>
            </a:r>
            <a:r>
              <a:rPr lang="ru-RU" dirty="0"/>
              <a:t>роль в возникновении и развитии лейкоплакии принадлежит </a:t>
            </a:r>
            <a:r>
              <a:rPr lang="ru-RU" i="1" dirty="0"/>
              <a:t>заболеваниям желудочно-кишечного тракта</a:t>
            </a:r>
            <a:r>
              <a:rPr lang="ru-RU" dirty="0"/>
              <a:t> (прогрессирующая ахилия, язвенная болезнь), которые ослабляют резистентность СОПР к внешним раздражителям и могут привести к нарушению усвоения витамина А, регулирующего процессы </a:t>
            </a:r>
            <a:r>
              <a:rPr lang="ru-RU" dirty="0" err="1"/>
              <a:t>кератинизации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Нарушение </a:t>
            </a:r>
            <a:r>
              <a:rPr lang="ru-RU" dirty="0"/>
              <a:t>обмена холестерина</a:t>
            </a:r>
            <a:r>
              <a:rPr lang="ru-RU" dirty="0" smtClean="0"/>
              <a:t>,</a:t>
            </a:r>
            <a:r>
              <a:rPr lang="ru-RU" dirty="0"/>
              <a:t> вирус папилломы человека (ВПЧ), </a:t>
            </a:r>
            <a:r>
              <a:rPr lang="ru-RU" i="1" dirty="0" err="1"/>
              <a:t>Candida</a:t>
            </a:r>
            <a:r>
              <a:rPr lang="ru-RU" dirty="0"/>
              <a:t> </a:t>
            </a:r>
            <a:r>
              <a:rPr lang="ru-RU" i="1" dirty="0" err="1" smtClean="0"/>
              <a:t>albicans</a:t>
            </a:r>
            <a:r>
              <a:rPr lang="ru-RU" i="1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поражение нервной системы, церебральный склероз, неврастения, гиповитаминозы, анемия, патология эндокринной системы, в частности сахарный диабет, высокий уровень свободного тестостерона в сыворотке крови – могут создавать фон для развития лейкоплакии.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исключается врожденная или наследственная (</a:t>
            </a:r>
            <a:r>
              <a:rPr lang="ru-RU" dirty="0" err="1"/>
              <a:t>дискератозы</a:t>
            </a:r>
            <a:r>
              <a:rPr lang="ru-RU" dirty="0"/>
              <a:t>) предрасположенность к возникновению нарушений ороговения. </a:t>
            </a:r>
          </a:p>
        </p:txBody>
      </p:sp>
    </p:spTree>
    <p:extLst>
      <p:ext uri="{BB962C8B-B14F-4D97-AF65-F5344CB8AC3E}">
        <p14:creationId xmlns:p14="http://schemas.microsoft.com/office/powerpoint/2010/main" val="75847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Этиология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567543"/>
            <a:ext cx="9302985" cy="4815840"/>
          </a:xfrm>
        </p:spPr>
        <p:txBody>
          <a:bodyPr>
            <a:normAutofit/>
          </a:bodyPr>
          <a:lstStyle/>
          <a:p>
            <a:r>
              <a:rPr lang="ru-RU" sz="2000" b="1" dirty="0"/>
              <a:t>Экзогенные факторы: </a:t>
            </a:r>
            <a:endParaRPr lang="ru-RU" sz="2000" b="1" dirty="0" smtClean="0"/>
          </a:p>
          <a:p>
            <a:pPr marL="0" indent="0">
              <a:buNone/>
            </a:pPr>
            <a:r>
              <a:rPr lang="ru-RU" dirty="0" smtClean="0"/>
              <a:t>1. Химические </a:t>
            </a:r>
            <a:r>
              <a:rPr lang="ru-RU" dirty="0"/>
              <a:t>раздражители: табачный дым, жевание табака, соприкосновение с бензином и продуктами его </a:t>
            </a:r>
            <a:r>
              <a:rPr lang="ru-RU" dirty="0" smtClean="0"/>
              <a:t>сгорания. </a:t>
            </a:r>
            <a:r>
              <a:rPr lang="ru-RU" dirty="0"/>
              <a:t>Отмечено возникновение лейкоплакии у лиц, имеющих профессиональную вредность (электрики, шахтеры, нефтяники и др.).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Влияние гальванизма при наличии протезов из разнородных металлов.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Метеорологические факторы при повреждении губ.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Механические факторы: </a:t>
            </a:r>
            <a:r>
              <a:rPr lang="ru-RU" dirty="0" smtClean="0"/>
              <a:t>травмы слизистой, </a:t>
            </a:r>
            <a:r>
              <a:rPr lang="ru-RU" dirty="0" err="1" smtClean="0"/>
              <a:t>назубные</a:t>
            </a:r>
            <a:r>
              <a:rPr lang="ru-RU" dirty="0" smtClean="0"/>
              <a:t> </a:t>
            </a:r>
            <a:r>
              <a:rPr lang="ru-RU" dirty="0"/>
              <a:t>отложения, острые края кариозных зубов, неправильно изготовленные протезы и поставленные пломбы; патологический прикус.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Термические факторы – чрезмерное употребление острой, горячей пищи. При локализации лейкоплакии на красной кайме губ важное значение в ее возникновении </a:t>
            </a:r>
            <a:r>
              <a:rPr lang="ru-RU" dirty="0" smtClean="0"/>
              <a:t>имеет систематическое </a:t>
            </a:r>
            <a:r>
              <a:rPr lang="ru-RU" dirty="0"/>
              <a:t>прижигание красной каймы при «</a:t>
            </a:r>
            <a:r>
              <a:rPr lang="ru-RU" dirty="0" err="1"/>
              <a:t>докуривании</a:t>
            </a:r>
            <a:r>
              <a:rPr lang="ru-RU" dirty="0"/>
              <a:t>» сигареты</a:t>
            </a:r>
          </a:p>
        </p:txBody>
      </p:sp>
    </p:spTree>
    <p:extLst>
      <p:ext uri="{BB962C8B-B14F-4D97-AF65-F5344CB8AC3E}">
        <p14:creationId xmlns:p14="http://schemas.microsoft.com/office/powerpoint/2010/main" val="340099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Классификация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489165"/>
            <a:ext cx="9268150" cy="5016137"/>
          </a:xfrm>
        </p:spPr>
        <p:txBody>
          <a:bodyPr>
            <a:normAutofit/>
          </a:bodyPr>
          <a:lstStyle/>
          <a:p>
            <a:r>
              <a:rPr lang="ru-RU" dirty="0"/>
              <a:t>Клинически лейкоплакия имеет несколько форм, </a:t>
            </a:r>
            <a:r>
              <a:rPr lang="ru-RU" dirty="0" err="1"/>
              <a:t>гистологически</a:t>
            </a:r>
            <a:r>
              <a:rPr lang="ru-RU" dirty="0"/>
              <a:t> может характеризоваться различными нозологическими процессами – от доброкачественного гиперкератоза до инвазивной плоскоклеточной карциномы. </a:t>
            </a:r>
            <a:r>
              <a:rPr lang="ru-RU" i="1" dirty="0"/>
              <a:t>Поэтому все иссеченные ткани обязательно должны быть направлены на патоморфологическое исследование, которое должно включать в себя гистологическое и </a:t>
            </a:r>
            <a:r>
              <a:rPr lang="ru-RU" i="1" dirty="0" err="1"/>
              <a:t>иммуногистохимическое</a:t>
            </a:r>
            <a:r>
              <a:rPr lang="ru-RU" i="1" dirty="0"/>
              <a:t> исследование</a:t>
            </a:r>
            <a:r>
              <a:rPr lang="ru-RU" i="1" dirty="0" smtClean="0"/>
              <a:t>.</a:t>
            </a:r>
          </a:p>
          <a:p>
            <a:r>
              <a:rPr lang="ru-RU" dirty="0"/>
              <a:t>Клинически процесс обычно начинается с </a:t>
            </a:r>
            <a:r>
              <a:rPr lang="ru-RU" dirty="0" err="1"/>
              <a:t>предлейкоплакической</a:t>
            </a:r>
            <a:r>
              <a:rPr lang="ru-RU" dirty="0"/>
              <a:t> стадии, которая характеризуется воспалением участка СОПР. Как правило, лейкоплакия начинается с помутнения СОПР, что типично для курильщиков. </a:t>
            </a:r>
            <a:endParaRPr lang="ru-RU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98" y="4563195"/>
            <a:ext cx="3664014" cy="2225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787" y="4751390"/>
            <a:ext cx="2857500" cy="1895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527" y="4609827"/>
            <a:ext cx="3217899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2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2" y="687978"/>
            <a:ext cx="9388498" cy="5486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 воспаления </a:t>
            </a:r>
            <a:r>
              <a:rPr lang="ru-RU" dirty="0"/>
              <a:t>происходит ороговение, развивается так называемая плоская, или простая, форма лейкоплакии. </a:t>
            </a:r>
            <a:endParaRPr lang="ru-RU" dirty="0" smtClean="0"/>
          </a:p>
          <a:p>
            <a:r>
              <a:rPr lang="ru-RU" dirty="0" smtClean="0"/>
              <a:t>Плоская </a:t>
            </a:r>
            <a:r>
              <a:rPr lang="ru-RU" dirty="0"/>
              <a:t>лейкоплакия наблюдается наиболее часто и как правило, не вызывает субъективных ощущений и обычно обнаруживается при осмотре. Простая лейкоплакия при благоприятных обстоятельствах может длительно не прогрессировать.</a:t>
            </a:r>
          </a:p>
          <a:p>
            <a:r>
              <a:rPr lang="ru-RU" dirty="0" smtClean="0"/>
              <a:t>У </a:t>
            </a:r>
            <a:r>
              <a:rPr lang="ru-RU" dirty="0"/>
              <a:t>пациента может возникнуть чувство </a:t>
            </a:r>
            <a:r>
              <a:rPr lang="ru-RU" dirty="0" err="1"/>
              <a:t>стянутости</a:t>
            </a:r>
            <a:r>
              <a:rPr lang="ru-RU" dirty="0"/>
              <a:t> СОПР, жжения в области поражения, но чаще жалобы </a:t>
            </a:r>
            <a:r>
              <a:rPr lang="ru-RU" dirty="0" smtClean="0"/>
              <a:t>отсутствуют.</a:t>
            </a:r>
          </a:p>
          <a:p>
            <a:pPr marL="0" indent="0">
              <a:buNone/>
            </a:pPr>
            <a:r>
              <a:rPr lang="ru-RU" dirty="0" smtClean="0"/>
              <a:t>1. Основной </a:t>
            </a:r>
            <a:r>
              <a:rPr lang="ru-RU" dirty="0"/>
              <a:t>морфологический элемент – бляшка серовато-белого цвета, с четкими краями, перламутровым блеском, на видимо не измененной СОПР, которая представляет собой неравномерное помутнение эпителия.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Не выступает над уровнем окружающих участков СОПР. 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Не снимается при поскабливании.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Слизистая оболочка на участках поражения берется в складку.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При люминесцентном исследовании </a:t>
            </a:r>
            <a:r>
              <a:rPr lang="ru-RU" dirty="0" smtClean="0"/>
              <a:t>                                                                           голубое </a:t>
            </a:r>
            <a:r>
              <a:rPr lang="ru-RU" dirty="0"/>
              <a:t>свечение участка поражения.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При ОКТ – исследовании изображение слоистое, </a:t>
            </a:r>
            <a:r>
              <a:rPr lang="ru-RU" dirty="0" smtClean="0"/>
              <a:t>                          дифференцируются </a:t>
            </a:r>
            <a:r>
              <a:rPr lang="ru-RU" dirty="0"/>
              <a:t>два горизонтально </a:t>
            </a:r>
            <a:r>
              <a:rPr lang="ru-RU" dirty="0" smtClean="0"/>
              <a:t>                                                ориентированных </a:t>
            </a:r>
            <a:r>
              <a:rPr lang="ru-RU" dirty="0"/>
              <a:t>слоя.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. Может существовать годами.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298" y="4592682"/>
            <a:ext cx="3179172" cy="21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7057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632</TotalTime>
  <Words>1624</Words>
  <Application>Microsoft Office PowerPoint</Application>
  <PresentationFormat>Широкоэкранный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Лейкоплакия. Этиологические факторы, способствующие развитию патологии.</vt:lpstr>
      <vt:lpstr>Цели и задачи</vt:lpstr>
      <vt:lpstr>Введение</vt:lpstr>
      <vt:lpstr>Презентация PowerPoint</vt:lpstr>
      <vt:lpstr>Презентация PowerPoint</vt:lpstr>
      <vt:lpstr>Этиология</vt:lpstr>
      <vt:lpstr>Этиология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ОБЩИЕ ПОДХОДЫ К ЛЕЧЕНИЮ ЛЕЙКОПЛАКИИ </vt:lpstr>
      <vt:lpstr>ОБЩИЕ ПОДХОДЫ К ЛЕЧЕНИЮ ЛЕЙКОПЛАКИИ </vt:lpstr>
      <vt:lpstr>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Лейкоплакия. Этиологические факторы, способствующие развитию патологии.</dc:title>
  <dc:creator>Family</dc:creator>
  <cp:lastModifiedBy>Family</cp:lastModifiedBy>
  <cp:revision>14</cp:revision>
  <dcterms:created xsi:type="dcterms:W3CDTF">2024-01-12T08:39:53Z</dcterms:created>
  <dcterms:modified xsi:type="dcterms:W3CDTF">2024-01-13T06:37:32Z</dcterms:modified>
</cp:coreProperties>
</file>