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62" r:id="rId5"/>
    <p:sldId id="263" r:id="rId6"/>
    <p:sldId id="258" r:id="rId7"/>
    <p:sldId id="260" r:id="rId8"/>
    <p:sldId id="259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boleem.net/vinnaja-kislota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ВИННАЯ КИСЛОТА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Значение в медицине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42852"/>
            <a:ext cx="8501122" cy="2345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В.Ф.Войно-Ясенецкого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" Министерства здравоохранения Российской Федерации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Фармацевтический колледж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57950" y="5000636"/>
            <a:ext cx="371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Выполнила:</a:t>
            </a:r>
          </a:p>
          <a:p>
            <a:r>
              <a:rPr lang="ru-RU" dirty="0" smtClean="0"/>
              <a:t>Семенова В.В. 101-1</a:t>
            </a:r>
          </a:p>
          <a:p>
            <a:r>
              <a:rPr lang="ru-RU" dirty="0" smtClean="0"/>
              <a:t>Проверила:</a:t>
            </a:r>
          </a:p>
          <a:p>
            <a:r>
              <a:rPr lang="ru-RU" dirty="0" err="1" smtClean="0"/>
              <a:t>Лихошерстова</a:t>
            </a:r>
            <a:r>
              <a:rPr lang="ru-RU" dirty="0" smtClean="0"/>
              <a:t> Е.В.</a:t>
            </a: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57409" y="3357562"/>
            <a:ext cx="5086591" cy="35004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Применение винной кислоты (Е334) в пищевой промышленности.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621737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	Основное применение винная кислота в пищевой промышленности нашла в качестве антиоксиданта, консерванта и регулятора кислотности при производстве: </a:t>
            </a:r>
          </a:p>
          <a:p>
            <a:r>
              <a:rPr lang="ru-RU" dirty="0" smtClean="0"/>
              <a:t>Джемов; </a:t>
            </a:r>
          </a:p>
          <a:p>
            <a:r>
              <a:rPr lang="ru-RU" dirty="0" smtClean="0"/>
              <a:t>Мороженого; </a:t>
            </a:r>
          </a:p>
          <a:p>
            <a:r>
              <a:rPr lang="ru-RU" dirty="0" smtClean="0"/>
              <a:t>Столовых вод и шипучих газированных напитков;</a:t>
            </a:r>
          </a:p>
          <a:p>
            <a:r>
              <a:rPr lang="ru-RU" dirty="0" smtClean="0"/>
              <a:t>Консервов; </a:t>
            </a:r>
          </a:p>
          <a:p>
            <a:r>
              <a:rPr lang="ru-RU" dirty="0" smtClean="0"/>
              <a:t>Конфет; </a:t>
            </a:r>
          </a:p>
          <a:p>
            <a:r>
              <a:rPr lang="ru-RU" dirty="0" smtClean="0"/>
              <a:t>Различных кондитерских изделий (как эмульгатор и консервант); </a:t>
            </a:r>
          </a:p>
          <a:p>
            <a:r>
              <a:rPr lang="ru-RU" dirty="0" smtClean="0"/>
              <a:t>Вина; </a:t>
            </a:r>
          </a:p>
          <a:p>
            <a:r>
              <a:rPr lang="ru-RU" dirty="0" smtClean="0"/>
              <a:t>Желе.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928802"/>
            <a:ext cx="9401212" cy="1066816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6866" name="AutoShape 2" descr="&amp;Kcy;&amp;acy;&amp;rcy;&amp;tcy;&amp;icy;&amp;ncy;&amp;kcy;&amp;icy; &amp;pcy;&amp;ocy; &amp;zcy;&amp;acy;&amp;pcy;&amp;rcy;&amp;ocy;&amp;scy;&amp;ucy; &amp;tscy;&amp;vcy;&amp;iecy;&amp;tcy;&amp;ycy;"/>
          <p:cNvSpPr>
            <a:spLocks noChangeAspect="1" noChangeArrowheads="1"/>
          </p:cNvSpPr>
          <p:nvPr/>
        </p:nvSpPr>
        <p:spPr bwMode="auto">
          <a:xfrm>
            <a:off x="155575" y="-1836738"/>
            <a:ext cx="5743575" cy="38290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868" name="AutoShape 4" descr="&amp;Kcy;&amp;acy;&amp;rcy;&amp;tcy;&amp;icy;&amp;ncy;&amp;kcy;&amp;icy; &amp;pcy;&amp;ocy; &amp;zcy;&amp;acy;&amp;pcy;&amp;rcy;&amp;ocy;&amp;scy;&amp;ucy; &amp;tscy;&amp;vcy;&amp;iecy;&amp;tcy;&amp;ycy;"/>
          <p:cNvSpPr>
            <a:spLocks noChangeAspect="1" noChangeArrowheads="1"/>
          </p:cNvSpPr>
          <p:nvPr/>
        </p:nvSpPr>
        <p:spPr bwMode="auto">
          <a:xfrm>
            <a:off x="155575" y="-1836738"/>
            <a:ext cx="5743575" cy="38290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6870" name="Picture 6" descr="&amp;Kcy;&amp;acy;&amp;rcy;&amp;tcy;&amp;icy;&amp;ncy;&amp;kcy;&amp;icy; &amp;pcy;&amp;ocy; &amp;zcy;&amp;acy;&amp;pcy;&amp;rcy;&amp;ocy;&amp;scy;&amp;ucy; &amp;tscy;&amp;vcy;&amp;iecy;&amp;tcy;&amp;y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786058"/>
            <a:ext cx="5743575" cy="3829051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Список использованных источников: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Винная кислота </a:t>
            </a:r>
            <a:r>
              <a:rPr lang="en-US" dirty="0" smtClean="0"/>
              <a:t>URL </a:t>
            </a:r>
            <a:r>
              <a:rPr lang="en-US" dirty="0" smtClean="0">
                <a:hlinkClick r:id="rId2"/>
              </a:rPr>
              <a:t>http://www.neboleem.net/vinnaja-kislota.php</a:t>
            </a:r>
            <a:endParaRPr lang="en-US" dirty="0" smtClean="0"/>
          </a:p>
          <a:p>
            <a:r>
              <a:rPr lang="ru-RU" dirty="0" smtClean="0"/>
              <a:t>Все о винной кислоте </a:t>
            </a:r>
            <a:r>
              <a:rPr lang="en-US" dirty="0" smtClean="0"/>
              <a:t>URL http://edaplus.info/food-components/tartaric-acid.html</a:t>
            </a: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066800"/>
          </a:xfrm>
        </p:spPr>
        <p:txBody>
          <a:bodyPr>
            <a:normAutofit/>
          </a:bodyPr>
          <a:lstStyle/>
          <a:p>
            <a:r>
              <a:rPr lang="ru-RU" dirty="0" smtClean="0"/>
              <a:t>План: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85926"/>
            <a:ext cx="8686800" cy="4788610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Общая характеристика винной кислоты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Исторические факты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Физические свойства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Получение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Применение.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85794"/>
            <a:ext cx="8643998" cy="995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Общая характеристика винной кислоты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00240"/>
            <a:ext cx="9144000" cy="4325112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Винная кислота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тартаровая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диоксиянтарная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– двухосновное органическое вещество, в молекулу которого входят два асимметрических атома углерода.</a:t>
            </a:r>
            <a:r>
              <a:rPr lang="ru-RU" dirty="0" smtClean="0"/>
              <a:t> Имеет формулу C</a:t>
            </a:r>
            <a:r>
              <a:rPr lang="ru-RU" baseline="-25000" dirty="0" smtClean="0"/>
              <a:t>4</a:t>
            </a:r>
            <a:r>
              <a:rPr lang="ru-RU" dirty="0" smtClean="0"/>
              <a:t>H</a:t>
            </a:r>
            <a:r>
              <a:rPr lang="ru-RU" baseline="-25000" dirty="0" smtClean="0"/>
              <a:t>6</a:t>
            </a:r>
            <a:r>
              <a:rPr lang="ru-RU" dirty="0" smtClean="0"/>
              <a:t>O</a:t>
            </a:r>
            <a:r>
              <a:rPr lang="ru-RU" baseline="-25000" dirty="0" smtClean="0"/>
              <a:t>6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&amp;Kcy;&amp;acy;&amp;rcy;&amp;tcy;&amp;icy;&amp;ncy;&amp;kcy;&amp;icy; &amp;pcy;&amp;ocy; &amp;zcy;&amp;acy;&amp;pcy;&amp;rcy;&amp;ocy;&amp;scy;&amp;ucy; &amp;vcy;&amp;icy;&amp;ncy;&amp;ncy;&amp;acy;&amp;yacy; &amp;kcy;&amp;icy;&amp;scy;&amp;lcy;&amp;ocy;&amp;tcy;&amp;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644539"/>
            <a:ext cx="5483666" cy="3213461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066800"/>
          </a:xfrm>
        </p:spPr>
        <p:txBody>
          <a:bodyPr/>
          <a:lstStyle/>
          <a:p>
            <a:r>
              <a:rPr lang="ru-RU" dirty="0" smtClean="0"/>
              <a:t>Исторические факты: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6715140" cy="507436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Первые сведения о винной кислоте относятся к первому веку новой эры, и к ее первооткрывателю алхимику </a:t>
            </a:r>
            <a:r>
              <a:rPr lang="ru-RU" dirty="0" err="1" smtClean="0"/>
              <a:t>Джабир</a:t>
            </a:r>
            <a:r>
              <a:rPr lang="ru-RU" dirty="0" smtClean="0"/>
              <a:t> ибн </a:t>
            </a:r>
            <a:r>
              <a:rPr lang="ru-RU" dirty="0" err="1" smtClean="0"/>
              <a:t>Хайяну</a:t>
            </a:r>
            <a:r>
              <a:rPr lang="ru-RU" dirty="0" smtClean="0"/>
              <a:t>. 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Однако, для того, чтобы получить кислоту в современном виде, потребовалось еще 17 веков. Карла Вильгельм </a:t>
            </a:r>
            <a:r>
              <a:rPr lang="ru-RU" dirty="0" err="1" smtClean="0"/>
              <a:t>Шееле</a:t>
            </a:r>
            <a:r>
              <a:rPr lang="ru-RU" dirty="0" smtClean="0"/>
              <a:t> описал не только винную кислоту, но и молочную, щавелевую и др.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1746" name="Picture 2" descr="&amp;Kcy;&amp;acy;&amp;rcy;&amp;tcy;&amp;icy;&amp;ncy;&amp;kcy;&amp;icy; &amp;pcy;&amp;ocy; &amp;zcy;&amp;acy;&amp;pcy;&amp;rcy;&amp;ocy;&amp;scy;&amp;ucy; &amp;dcy;&amp;zhcy;&amp;acy;&amp;bcy;&amp;icy;&amp;rcy; &amp;icy;&amp;bcy;&amp;ncy; &amp;khcy;&amp;acy;&amp;jcy;&amp;yacy;&amp;n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1428736"/>
            <a:ext cx="1714500" cy="20002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1748" name="Picture 4" descr="&amp;Kcy;&amp;acy;&amp;rcy;&amp;tcy;&amp;icy;&amp;ncy;&amp;kcy;&amp;icy; &amp;pcy;&amp;ocy; &amp;zcy;&amp;acy;&amp;pcy;&amp;rcy;&amp;ocy;&amp;scy;&amp;ucy; &amp;kcy;&amp;acy;&amp;rcy;&amp;lcy; &amp;vcy;&amp;icy;&amp;lcy;&amp;softcy;&amp;gcy;&amp;iecy;&amp;lcy;&amp;softcy;&amp;mcy; &amp;shcy;&amp;iecy;&amp;iecy;&amp;lcy;&amp;ie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3714752"/>
            <a:ext cx="2000250" cy="2971801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Интересный факт: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42908" y="1928802"/>
            <a:ext cx="8829708" cy="464573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Известно, что в древнем Риме знатные дамы умывались вином. На территориях, где виноделие не было столь популярным, красавицы регулярно протирали кожу соком свежих ягод.</a:t>
            </a:r>
            <a:endParaRPr lang="ru-RU" dirty="0"/>
          </a:p>
        </p:txBody>
      </p:sp>
      <p:pic>
        <p:nvPicPr>
          <p:cNvPr id="32770" name="Picture 2" descr="&amp;Kcy;&amp;acy;&amp;rcy;&amp;tcy;&amp;icy;&amp;ncy;&amp;kcy;&amp;icy; &amp;pcy;&amp;ocy; &amp;zcy;&amp;acy;&amp;pcy;&amp;rcy;&amp;ocy;&amp;scy;&amp;ucy; &amp;dcy;&amp;rcy;&amp;iecy;&amp;vcy;&amp;ncy;&amp;icy;&amp;iecy; &amp;rcy;&amp;icy;&amp;mcy;&amp;lcy;&amp;yacy;&amp;ncy;&amp;iecy; &amp;zhcy;&amp;iecy;&amp;ncy;&amp;shchcy;&amp;icy;&amp;ncy;&amp;y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3638549"/>
            <a:ext cx="4286250" cy="3219451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Физические свойства: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46" y="2143116"/>
            <a:ext cx="9144000" cy="4467988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Винная кислота представляет собой гигроскопичные кристаллы без цвета и запаха, обладающие ярко выраженным кислым вкусом. Она нерастворима в воде и этиловом спирте, практически нерастворима в эфире, бензоле.</a:t>
            </a:r>
            <a:endParaRPr lang="ru-RU" dirty="0"/>
          </a:p>
        </p:txBody>
      </p:sp>
      <p:pic>
        <p:nvPicPr>
          <p:cNvPr id="2050" name="Picture 2" descr="&amp;Kcy;&amp;acy;&amp;rcy;&amp;tcy;&amp;icy;&amp;ncy;&amp;kcy;&amp;icy; &amp;pcy;&amp;ocy; &amp;zcy;&amp;acy;&amp;pcy;&amp;rcy;&amp;ocy;&amp;scy;&amp;ucy; &amp;vcy;&amp;icy;&amp;ncy;&amp;ncy;&amp;acy;&amp;yacy; &amp;kcy;&amp;icy;&amp;scy;&amp;lcy;&amp;ocy;&amp;tcy;&amp;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4529147"/>
            <a:ext cx="3105137" cy="232885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066800"/>
          </a:xfrm>
        </p:spPr>
        <p:txBody>
          <a:bodyPr/>
          <a:lstStyle/>
          <a:p>
            <a:r>
              <a:rPr lang="ru-RU" dirty="0" smtClean="0"/>
              <a:t>Получение:</a:t>
            </a:r>
            <a:endParaRPr lang="ru-RU" dirty="0"/>
          </a:p>
        </p:txBody>
      </p:sp>
      <p:pic>
        <p:nvPicPr>
          <p:cNvPr id="4" name="Picture 4" descr="&amp;Kcy;&amp;acy;&amp;rcy;&amp;tcy;&amp;icy;&amp;ncy;&amp;kcy;&amp;icy; &amp;pcy;&amp;ocy; &amp;zcy;&amp;acy;&amp;pcy;&amp;rcy;&amp;ocy;&amp;scy;&amp;ucy; &amp;vcy;&amp;icy;&amp;ncy;&amp;ncy;&amp;acy;&amp;yacy; &amp;kcy;&amp;icy;&amp;scy;&amp;lcy;&amp;ocy;&amp;tcy;&amp;acy;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286512" y="4000504"/>
            <a:ext cx="2857488" cy="285749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1428736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Винная кислота — распространённое природное соединение. В значительном количестве она содержится в кислом соке многих фруктов, например, в виноградном соке. Соли винной кислоты —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тартраты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2400" dirty="0" smtClean="0"/>
              <a:t>образуются при брожении виноградного сока)</a:t>
            </a:r>
            <a:br>
              <a:rPr lang="ru-RU" sz="2400" dirty="0" smtClean="0"/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Она восстанавливается до янтарной кислоты, восстанавливает аммиачный раствор AgNO3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Ag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в щелочной среде растворяет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Сu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(ОН)2 с образованием прозрачного ярко-синего раствора — реактива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Фелинга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12616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Кислота часто встречается в различных продуктах питания, но максимальное её содержание – в различных сортах винограда.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Продукты, богатые винной кислотой:</a:t>
            </a:r>
            <a:endParaRPr lang="ru-RU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pp.userapi.com/c638921/v638921703/36fa9/Clv99CFWkA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428868"/>
            <a:ext cx="6858000" cy="4171951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066800"/>
          </a:xfrm>
        </p:spPr>
        <p:txBody>
          <a:bodyPr/>
          <a:lstStyle/>
          <a:p>
            <a:r>
              <a:rPr lang="ru-RU" dirty="0" smtClean="0"/>
              <a:t>Применение: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43050"/>
            <a:ext cx="8686800" cy="535782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Применяется в пищевой промышленности в виде пищевой добавки Е334</a:t>
            </a:r>
          </a:p>
          <a:p>
            <a:pPr algn="just"/>
            <a:r>
              <a:rPr lang="ru-RU" dirty="0" smtClean="0"/>
              <a:t>В медицине, в аналитической химии для обнаружения альдегидов, сахаров и др., </a:t>
            </a:r>
          </a:p>
          <a:p>
            <a:pPr algn="just"/>
            <a:r>
              <a:rPr lang="ru-RU" dirty="0" smtClean="0"/>
              <a:t>Соли винной кислоты используются в медицине, при крашении тканей и др.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Однако большие дозы винной кислоты небезопасны, поскольку она является мышечным токсином, способным вызвать паралич и смерть.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81</TotalTime>
  <Words>214</Words>
  <PresentationFormat>Экран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ВИННАЯ КИСЛОТА</vt:lpstr>
      <vt:lpstr>План:</vt:lpstr>
      <vt:lpstr>Общая характеристика винной кислоты </vt:lpstr>
      <vt:lpstr>Исторические факты:</vt:lpstr>
      <vt:lpstr>Интересный факт:</vt:lpstr>
      <vt:lpstr>Физические свойства:</vt:lpstr>
      <vt:lpstr>Получение:</vt:lpstr>
      <vt:lpstr>Слайд 8</vt:lpstr>
      <vt:lpstr>Применение:</vt:lpstr>
      <vt:lpstr>Применение винной кислоты (Е334) в пищевой промышленности.</vt:lpstr>
      <vt:lpstr>СПАСИБО ЗА ВНИМАНИЕ!</vt:lpstr>
      <vt:lpstr>Список использованных источников: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12</cp:revision>
  <dcterms:modified xsi:type="dcterms:W3CDTF">2017-05-16T10:00:22Z</dcterms:modified>
</cp:coreProperties>
</file>