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302" r:id="rId3"/>
    <p:sldId id="300" r:id="rId4"/>
    <p:sldId id="301" r:id="rId5"/>
    <p:sldId id="257" r:id="rId6"/>
    <p:sldId id="258" r:id="rId7"/>
    <p:sldId id="259" r:id="rId8"/>
    <p:sldId id="260" r:id="rId9"/>
    <p:sldId id="261" r:id="rId10"/>
    <p:sldId id="262" r:id="rId11"/>
    <p:sldId id="264" r:id="rId12"/>
    <p:sldId id="263" r:id="rId13"/>
    <p:sldId id="265" r:id="rId14"/>
    <p:sldId id="266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6" r:id="rId23"/>
    <p:sldId id="277" r:id="rId24"/>
    <p:sldId id="279" r:id="rId25"/>
    <p:sldId id="280" r:id="rId26"/>
    <p:sldId id="281" r:id="rId27"/>
    <p:sldId id="282" r:id="rId28"/>
    <p:sldId id="283" r:id="rId29"/>
    <p:sldId id="298" r:id="rId30"/>
    <p:sldId id="284" r:id="rId31"/>
    <p:sldId id="285" r:id="rId32"/>
    <p:sldId id="286" r:id="rId33"/>
    <p:sldId id="287" r:id="rId34"/>
    <p:sldId id="289" r:id="rId35"/>
    <p:sldId id="290" r:id="rId36"/>
    <p:sldId id="288" r:id="rId37"/>
    <p:sldId id="294" r:id="rId38"/>
    <p:sldId id="291" r:id="rId39"/>
    <p:sldId id="292" r:id="rId40"/>
    <p:sldId id="293" r:id="rId41"/>
    <p:sldId id="295" r:id="rId42"/>
    <p:sldId id="296" r:id="rId43"/>
    <p:sldId id="297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89B0-C2DD-4FDD-9A81-09DE3AC401FE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9962D-E027-49BD-8D3C-4413D70AE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89B0-C2DD-4FDD-9A81-09DE3AC401FE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9962D-E027-49BD-8D3C-4413D70AE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89B0-C2DD-4FDD-9A81-09DE3AC401FE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9962D-E027-49BD-8D3C-4413D70AE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89B0-C2DD-4FDD-9A81-09DE3AC401FE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9962D-E027-49BD-8D3C-4413D70AE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89B0-C2DD-4FDD-9A81-09DE3AC401FE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9962D-E027-49BD-8D3C-4413D70AE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89B0-C2DD-4FDD-9A81-09DE3AC401FE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9962D-E027-49BD-8D3C-4413D70AE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89B0-C2DD-4FDD-9A81-09DE3AC401FE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9962D-E027-49BD-8D3C-4413D70AE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89B0-C2DD-4FDD-9A81-09DE3AC401FE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9962D-E027-49BD-8D3C-4413D70AE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89B0-C2DD-4FDD-9A81-09DE3AC401FE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9962D-E027-49BD-8D3C-4413D70AE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89B0-C2DD-4FDD-9A81-09DE3AC401FE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9962D-E027-49BD-8D3C-4413D70AE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89B0-C2DD-4FDD-9A81-09DE3AC401FE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9962D-E027-49BD-8D3C-4413D70AE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289B0-C2DD-4FDD-9A81-09DE3AC401FE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9962D-E027-49BD-8D3C-4413D70AE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30681AA-8EDA-41E0-A7AA-28BB5DE856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Тема: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Инженерные системы жилых и общественных зданий.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Водоснабжение и канализация.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919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Подземные </a:t>
            </a:r>
            <a:r>
              <a:rPr lang="ru-RU" b="1" dirty="0" err="1"/>
              <a:t>водоисточники</a:t>
            </a:r>
            <a:r>
              <a:rPr lang="ru-RU" b="1" dirty="0"/>
              <a:t>.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ru-RU" dirty="0"/>
              <a:t>Происхождение подземных вод – фильтрация атмосферных осадков через почвенный покров или воды рек и озер через их русло. </a:t>
            </a:r>
          </a:p>
          <a:p>
            <a:pPr marL="0" indent="0">
              <a:buNone/>
            </a:pPr>
            <a:r>
              <a:rPr lang="ru-RU" dirty="0"/>
              <a:t>Подземные воды залегают до глубины 12-16 км, они делятся на: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безнапорные – грунтовые;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напорные – артезианские.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764704"/>
            <a:ext cx="8856984" cy="5904656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Грунтовые воды:</a:t>
            </a:r>
            <a:r>
              <a:rPr lang="ru-RU" dirty="0"/>
              <a:t> вода скапливается в процессе фильтрации на первом от поверхности земли водоупорном слое. </a:t>
            </a:r>
          </a:p>
          <a:p>
            <a:r>
              <a:rPr lang="ru-RU" dirty="0"/>
              <a:t>Глубина залегания от 2-3 м до нескольких десятков метров. Вода движется по направлению уклона подстилающего его </a:t>
            </a:r>
            <a:r>
              <a:rPr lang="ru-RU" dirty="0" err="1"/>
              <a:t>водоупора</a:t>
            </a:r>
            <a:r>
              <a:rPr lang="ru-RU" dirty="0"/>
              <a:t> . Надо знать направление тока воды, чтобы определить, с какой стороны могут поступать загрязнения к месту забора воды.</a:t>
            </a:r>
          </a:p>
          <a:p>
            <a:r>
              <a:rPr lang="ru-RU" dirty="0"/>
              <a:t> В природных условиях грунтовые воды не загрязнены и вполне пригодны для питьевого водоснабжения. Проходя через почву, вода обогащается углекислотой,  продуктами распада органических веществ, что и определяет ее солевой состав. </a:t>
            </a:r>
          </a:p>
          <a:p>
            <a:r>
              <a:rPr lang="ru-RU" dirty="0"/>
              <a:t>Чем массивнее загрязнение почвы и чем ближе к поверхности лежит вода, тем реальнее опасность ее загрязнения.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92500"/>
          </a:bodyPr>
          <a:lstStyle/>
          <a:p>
            <a:r>
              <a:rPr lang="ru-RU" b="1" dirty="0"/>
              <a:t>Верховодка.</a:t>
            </a:r>
            <a:r>
              <a:rPr lang="ru-RU" dirty="0"/>
              <a:t>  В некоторых случая скопление воды может быть обнаружено под землей и выше уровня собственно грунтовых вод. </a:t>
            </a:r>
          </a:p>
          <a:p>
            <a:r>
              <a:rPr lang="ru-RU" dirty="0"/>
              <a:t>Оно образуется на поверхности водоупорных или слабопроницаемых пород, включенных в виде линзы в толщу водопроницаемо слоя. </a:t>
            </a:r>
          </a:p>
          <a:p>
            <a:r>
              <a:rPr lang="ru-RU" dirty="0"/>
              <a:t>Режим питания верховодки неустойчив и полностью зависит от атмосферных осадков. </a:t>
            </a:r>
          </a:p>
          <a:p>
            <a:r>
              <a:rPr lang="ru-RU" dirty="0" err="1"/>
              <a:t>Минерализованность</a:t>
            </a:r>
            <a:r>
              <a:rPr lang="ru-RU" dirty="0"/>
              <a:t>  чаще всего повышена ( из-за испарения ) и вода не пригодна для питьевого использования.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5616624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Артезианские воды:</a:t>
            </a:r>
            <a:r>
              <a:rPr lang="ru-RU" dirty="0"/>
              <a:t> иначе их называют глубокими, подземными, межпластовыми, напорными. </a:t>
            </a:r>
          </a:p>
          <a:p>
            <a:r>
              <a:rPr lang="ru-RU" dirty="0"/>
              <a:t>Их отличительная особенность: залегание ниже одного,  двух  или нескольких слоев водоупорных пород и отсутствие питания с поверхности непосредственно над ними.</a:t>
            </a:r>
          </a:p>
          <a:p>
            <a:r>
              <a:rPr lang="ru-RU" dirty="0"/>
              <a:t>Водоносные горизонты (пласты, слои) постепенно из глубины выклиниваются на поверхность и здесь питаются атмосферными осадками, проделывающими под землей путь иногда в сотни км, туда, где вода используется для водоснабжения.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92696"/>
            <a:ext cx="8712968" cy="5433467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Артезианские воды редко требуют дополнительного  улучшения качества, обладают устойчивым химическим составом и природной чистотой в бактериальном отношении. </a:t>
            </a:r>
          </a:p>
          <a:p>
            <a:r>
              <a:rPr lang="ru-RU" dirty="0"/>
              <a:t>Характеризуются высокой прозрачностью, бесцветностью, отсутствием вредных веществ и приятны на вкус. </a:t>
            </a:r>
          </a:p>
          <a:p>
            <a:r>
              <a:rPr lang="ru-RU" dirty="0"/>
              <a:t>Химический состав колеблется, могут быть высокоминерализованные и не пригодные для питья.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363272" cy="5217443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Родники или ключи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образуются при естественном выходе подземного водоносного слоя на поверхность.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Особую ценность представляют родники, происходящие из артезианских водных горизонтов. Их вода прохладная на вкус, отличается постоянством состава и свойств и бактериологической чистотой.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Родники могу использоваться для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водоснабжения,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 при их  достаточной мощности – для питания водопроводов</a:t>
            </a:r>
            <a:r>
              <a:rPr lang="ru-RU" b="1" dirty="0"/>
              <a:t>. </a:t>
            </a:r>
            <a:endParaRPr lang="ru-RU" b="1" u="sng" dirty="0"/>
          </a:p>
          <a:p>
            <a:endParaRPr lang="ru-RU" b="1" u="sng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8435280" cy="5217443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Береговые инфильтрационные воды:</a:t>
            </a:r>
            <a:r>
              <a:rPr lang="ru-RU" dirty="0"/>
              <a:t> фильтрация воды из открытых водоемов в подземные слои, прилегающих к берегам территорий, часто служит важным источником формирования подземных вод в этих районах. </a:t>
            </a:r>
          </a:p>
          <a:p>
            <a:r>
              <a:rPr lang="ru-RU" dirty="0"/>
              <a:t>Вода, фильтруясь через песок, освобождается от взвешенных частиц и бактерий. Это облегчает последующую очистку на водопроводных сооружениях или совсем избавляет от нее.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Поверхностные водоисточники .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435280" cy="4929411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Реки</a:t>
            </a:r>
            <a:r>
              <a:rPr lang="ru-RU" dirty="0"/>
              <a:t> – главные источники, питающие наши водопроводы резко меняют свой режим по временам года, особенно резко эти изменения проявляются при вскрытии ледяного покрова и поступлении в реки массы талых вод. </a:t>
            </a:r>
          </a:p>
          <a:p>
            <a:r>
              <a:rPr lang="ru-RU" dirty="0"/>
              <a:t>В этот период снижается </a:t>
            </a:r>
            <a:r>
              <a:rPr lang="ru-RU" dirty="0" err="1"/>
              <a:t>минерализованность</a:t>
            </a:r>
            <a:r>
              <a:rPr lang="ru-RU" dirty="0"/>
              <a:t>  и окисляемость воды и одновременно увеличивается количество бактерий.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8784976" cy="5073427"/>
          </a:xfrm>
        </p:spPr>
        <p:txBody>
          <a:bodyPr/>
          <a:lstStyle/>
          <a:p>
            <a:r>
              <a:rPr lang="ru-RU" dirty="0"/>
              <a:t>Помимо естественных колебаний, состав воды в реке меняется на отдельных участках в результате использования ее для различных хозяйственных, технических и промышленных целей: спуск сточных вод, пароходные пристани, рыболовный промысел, массовое купание, удобрение сельскохозяйственных площадей на склонах берегов.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836712"/>
            <a:ext cx="8363272" cy="5289451"/>
          </a:xfrm>
        </p:spPr>
        <p:txBody>
          <a:bodyPr/>
          <a:lstStyle/>
          <a:p>
            <a:r>
              <a:rPr lang="ru-RU" dirty="0"/>
              <a:t>Особенности состава и свойств речной воды могут зависеть и от природных условий.  Желтый цвет, высокая окисляемость воды в случае, если река берет начало из болотистой местности (гуминовые вещества). Если русло из глинистых пород, то вымываемая течением мельчайшая глинистая взвесь образует мутность воды.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5F572858-7FE0-4C3B-A77B-A6BC48832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5111750" cy="116205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0C4704-A12B-46CD-A60D-D06055D3D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224" y="273050"/>
            <a:ext cx="2555776" cy="5853113"/>
          </a:xfrm>
        </p:spPr>
        <p:txBody>
          <a:bodyPr>
            <a:normAutofit/>
          </a:bodyPr>
          <a:lstStyle/>
          <a:p>
            <a:r>
              <a:rPr lang="ru-RU" sz="2800" dirty="0"/>
              <a:t>Система водоснабжения и канализации – это сложный комплекс инженерных сооружений и санитарных мероприятий.</a:t>
            </a:r>
          </a:p>
          <a:p>
            <a:endParaRPr lang="ru-RU" dirty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82749751-E3E5-409E-BEB6-F85A0E35C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5111750" cy="46910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" name="Picture 3" descr="C:\Users\notebook\Desktop\img5.jpg">
            <a:extLst>
              <a:ext uri="{FF2B5EF4-FFF2-40B4-BE49-F238E27FC236}">
                <a16:creationId xmlns:a16="http://schemas.microsoft.com/office/drawing/2014/main" id="{FCB7FE93-B85A-48BE-8A27-E9B5AADE09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r="30524"/>
          <a:stretch/>
        </p:blipFill>
        <p:spPr bwMode="auto">
          <a:xfrm>
            <a:off x="0" y="104230"/>
            <a:ext cx="6876256" cy="67537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3198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92696"/>
            <a:ext cx="8661648" cy="5328592"/>
          </a:xfrm>
        </p:spPr>
        <p:txBody>
          <a:bodyPr>
            <a:normAutofit/>
          </a:bodyPr>
          <a:lstStyle/>
          <a:p>
            <a:r>
              <a:rPr lang="ru-RU" b="1" dirty="0"/>
              <a:t>Озера.</a:t>
            </a:r>
            <a:r>
              <a:rPr lang="ru-RU" dirty="0"/>
              <a:t> Пресные озера формируются в основном за счет стока впадающих в них рек. </a:t>
            </a:r>
          </a:p>
          <a:p>
            <a:r>
              <a:rPr lang="ru-RU" dirty="0"/>
              <a:t>Их состав воды близок к составу речной воды. В озерах наиболее полно происходит осаждение взвесей в донных (ил), где содержится значительное количество органических веществ и идут энергичные биохимические процессы. </a:t>
            </a:r>
          </a:p>
          <a:p>
            <a:r>
              <a:rPr lang="ru-RU" dirty="0"/>
              <a:t>В мелких озерах взмучивание ила может сказаться на всей толще воды.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r>
              <a:rPr lang="ru-RU" dirty="0"/>
              <a:t> Наибольшие достоинства имеют большие и глубокие озера. На глубине 10 м вода отличается высокой чистотой в бактериологическом отношении, ее температура и состав колеблются в узких пределах. </a:t>
            </a:r>
          </a:p>
          <a:p>
            <a:r>
              <a:rPr lang="ru-RU" dirty="0"/>
              <a:t>Санитарные условия водоснабжения из таких озер благоприятнее, чем из рек, режим которых меняется по временам года.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2656"/>
            <a:ext cx="9036496" cy="652534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u="sng" dirty="0"/>
              <a:t>Искусственные водохранилища</a:t>
            </a:r>
            <a:r>
              <a:rPr lang="ru-RU" u="sng" dirty="0"/>
              <a:t> </a:t>
            </a:r>
            <a:r>
              <a:rPr lang="ru-RU" dirty="0"/>
              <a:t>возникли в связи со строительством ГЭС, развитием промышленности, созданием новых и ростом старых городов и рабочих поселков.</a:t>
            </a:r>
          </a:p>
          <a:p>
            <a:r>
              <a:rPr lang="ru-RU" dirty="0"/>
              <a:t> </a:t>
            </a:r>
            <a:r>
              <a:rPr lang="ru-RU" b="1" dirty="0"/>
              <a:t>Химический состав </a:t>
            </a:r>
            <a:r>
              <a:rPr lang="ru-RU" dirty="0"/>
              <a:t>воды водохранилищ и его колебания зависят от состава речных, талых, дождевых и грунтовых вод участвующих в образовании водохранилищ.  Характерной особенностью является постепенное </a:t>
            </a:r>
            <a:r>
              <a:rPr lang="ru-RU" u="sng" dirty="0"/>
              <a:t>повышение концентрации минеральных солей</a:t>
            </a:r>
            <a:r>
              <a:rPr lang="ru-RU" dirty="0"/>
              <a:t>, происходит это в связи с </a:t>
            </a:r>
            <a:r>
              <a:rPr lang="ru-RU" u="sng" dirty="0"/>
              <a:t>испарением воды </a:t>
            </a:r>
            <a:r>
              <a:rPr lang="ru-RU" dirty="0"/>
              <a:t>с поверхности водохранилища.</a:t>
            </a:r>
          </a:p>
          <a:p>
            <a:r>
              <a:rPr lang="ru-RU" dirty="0"/>
              <a:t>Также наблюдаются  явления стратификации – неравномерное, послойное распределение растворенных солей на различных глубинах (на поверхности – менее минерализованная вода). </a:t>
            </a:r>
          </a:p>
          <a:p>
            <a:r>
              <a:rPr lang="ru-RU" dirty="0"/>
              <a:t>Другая особенность – </a:t>
            </a:r>
            <a:r>
              <a:rPr lang="ru-RU" u="sng" dirty="0"/>
              <a:t>летнее цветение воды</a:t>
            </a:r>
            <a:r>
              <a:rPr lang="ru-RU" dirty="0"/>
              <a:t>, в результате бурного разрастания водорослей (в основном сине-зеленых). В последующем массовое отмирание водорослей приводит к обогащению воды разлагающейся органической материей, появлению сероводорода, </a:t>
            </a:r>
            <a:r>
              <a:rPr lang="ru-RU" u="sng" dirty="0"/>
              <a:t>понижению содержания растворимого кислорода </a:t>
            </a:r>
            <a:r>
              <a:rPr lang="ru-RU" dirty="0"/>
              <a:t>и замору рыб. </a:t>
            </a:r>
          </a:p>
          <a:p>
            <a:r>
              <a:rPr lang="ru-RU" dirty="0"/>
              <a:t>Такие водоросли (попадая на водопровод) забивают фильтры, осложняя этим его эксплуатацию. </a:t>
            </a:r>
          </a:p>
          <a:p>
            <a:r>
              <a:rPr lang="ru-RU" dirty="0"/>
              <a:t>Вода в водохранилищах в большинстве случаев обладает </a:t>
            </a:r>
            <a:r>
              <a:rPr lang="ru-RU" u="sng" dirty="0"/>
              <a:t>хорошими бактериологическими качествами.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Пруды (запруды) </a:t>
            </a:r>
            <a:r>
              <a:rPr lang="ru-RU" dirty="0"/>
              <a:t>строятся для водоснабжения населенных мест. </a:t>
            </a:r>
          </a:p>
          <a:p>
            <a:r>
              <a:rPr lang="ru-RU" dirty="0"/>
              <a:t>Если пруды используются для хозяйственно - питьевого водоснабжения, то они должны располагаться выше заселенной черты населенного пункта и на водосборной площадке не должно быть источников загрязнения.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ru-RU" dirty="0"/>
          </a:p>
          <a:p>
            <a:pPr marL="0" indent="0" hangingPunct="0">
              <a:buNone/>
            </a:pPr>
            <a:r>
              <a:rPr lang="ru-RU" b="1" dirty="0"/>
              <a:t>Санитарная  охрана водоемов.</a:t>
            </a:r>
            <a:endParaRPr lang="ru-RU" b="1" i="1" dirty="0"/>
          </a:p>
          <a:p>
            <a:pPr marL="0" indent="0">
              <a:buNone/>
            </a:pPr>
            <a:r>
              <a:rPr lang="ru-RU" dirty="0"/>
              <a:t>Под санитарной охраной водоемов понимают систему мер, обеспечивающих такое состояние водоема, которое позволяет использовать его в санитарных интересах населения для водоснабжения, купания, физической культуры, лечебно – оздоровительных целей, а так же сохраняет за ними положительную роль в микроклимате  населенных мест и в их архитектурном облике.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/>
              <a:t>Источники загрязнения водоемов</a:t>
            </a:r>
            <a:r>
              <a:rPr lang="ru-RU" dirty="0"/>
              <a:t>:</a:t>
            </a:r>
          </a:p>
          <a:p>
            <a:r>
              <a:rPr lang="ru-RU" dirty="0"/>
              <a:t> сточные воды канализованных населенных мест;</a:t>
            </a:r>
          </a:p>
          <a:p>
            <a:r>
              <a:rPr lang="ru-RU" dirty="0"/>
              <a:t> сточные воды промышленных предприятий; поступление дождевых и талых  вод с прибрежных территорий и заселенных районов;</a:t>
            </a:r>
          </a:p>
          <a:p>
            <a:r>
              <a:rPr lang="ru-RU" dirty="0"/>
              <a:t> пассажирские, грузовые пристани и суда;</a:t>
            </a:r>
          </a:p>
          <a:p>
            <a:r>
              <a:rPr lang="ru-RU" dirty="0"/>
              <a:t>забор песка и другие работы в русле реки;</a:t>
            </a:r>
          </a:p>
          <a:p>
            <a:r>
              <a:rPr lang="ru-RU" dirty="0"/>
              <a:t>замачивание волокнистых растений;</a:t>
            </a:r>
          </a:p>
          <a:p>
            <a:r>
              <a:rPr lang="ru-RU" dirty="0"/>
              <a:t>загрязнение вследствие массового отмирания водных животных и растительных организмов, особенно осенью; </a:t>
            </a:r>
          </a:p>
          <a:p>
            <a:r>
              <a:rPr lang="ru-RU" dirty="0"/>
              <a:t>сплав леса.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Самоочищение водоема наступает</a:t>
            </a:r>
            <a:r>
              <a:rPr lang="ru-RU" dirty="0"/>
              <a:t>: частично в результате механического выпадения осадка, за счет разведения загрязнений до степени, когда их присутствие делается незаметным на фоне природных свойств воды. </a:t>
            </a:r>
          </a:p>
          <a:p>
            <a:r>
              <a:rPr lang="ru-RU" dirty="0"/>
              <a:t>Бактерии, чуждые обычной водной флоре, погибают под воздействием солнечных лучей, не благоприятной температуры и конкуренции с водными микробами.   </a:t>
            </a:r>
          </a:p>
          <a:p>
            <a:r>
              <a:rPr lang="ru-RU" dirty="0"/>
              <a:t>Самоочищению способствуют биохимический распад органических веществ бытовых или близких к ним по характеру промышленных сточных вод.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/>
              <a:t>Очистка сточных вод.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Сточные воды бытовой  канализации образуются в результате использования населением водопроводной воды для различных бытовых и хозяйственных целей и поступления использованной воды в канализационную систему через домовые приборы.</a:t>
            </a:r>
          </a:p>
          <a:p>
            <a:pPr marL="0" indent="0">
              <a:buNone/>
            </a:pPr>
            <a:r>
              <a:rPr lang="ru-RU" dirty="0"/>
              <a:t>Очистка и обеззараживание сточных вод осуществляется на станциях очистки сточных вод (очистные сооружения).</a:t>
            </a:r>
          </a:p>
          <a:p>
            <a:pPr marL="0" indent="0">
              <a:buNone/>
            </a:pPr>
            <a:r>
              <a:rPr lang="ru-RU" b="1" u="sng" dirty="0"/>
              <a:t>Весь процесс очистки делится на два этапа 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dirty="0"/>
              <a:t>а) механическая очистка – выделение из сточной воды взвешенных частиц;</a:t>
            </a:r>
          </a:p>
          <a:p>
            <a:pPr marL="0" indent="0">
              <a:buNone/>
            </a:pPr>
            <a:r>
              <a:rPr lang="ru-RU" dirty="0"/>
              <a:t>б) биологическая очистка - минерализация органических веществ, находящихся в коллоидном и растворенном состоянии.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4AE514-140C-4DA7-B1B4-628D3844B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Канализация населенных мест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43EA9E-99C5-4DA9-AF83-F6740BC4D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836712"/>
            <a:ext cx="8964488" cy="528945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Канализация , ее санитарное и противоэпидемическое  значение</a:t>
            </a:r>
          </a:p>
          <a:p>
            <a:pPr marL="0" indent="0">
              <a:buNone/>
            </a:pPr>
            <a:r>
              <a:rPr lang="ru-RU" dirty="0"/>
              <a:t>Канализация  представляет собой сеть подземных труб и каналов, по которым сплавным путем отводятся за пределы населенного пункта физиологические выделения человека и сточная вода образующаяся в результате в  хозяйственного-бытового и промышленного использования водопроводной  воды. </a:t>
            </a:r>
          </a:p>
          <a:p>
            <a:pPr marL="0" indent="0">
              <a:buNone/>
            </a:pPr>
            <a:r>
              <a:rPr lang="ru-RU" dirty="0"/>
              <a:t>Только канализация полностью ограждает почву от загрязнения нечистотами, немедленно удаляет их из здания и быстро транспортирует за пределы населенной зоны.    </a:t>
            </a:r>
          </a:p>
        </p:txBody>
      </p:sp>
    </p:spTree>
    <p:extLst>
      <p:ext uri="{BB962C8B-B14F-4D97-AF65-F5344CB8AC3E}">
        <p14:creationId xmlns:p14="http://schemas.microsoft.com/office/powerpoint/2010/main" val="8267375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4BEC86-8E71-440F-9052-081C20BB1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Канализация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9DA131-8272-4E34-A3EF-CCB6F8C0C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Современная канализационная система представляет собой комплекс разнообразных сооружений и установок, совокупность которых должна обеспечить: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санитарный комфорт в канализационных зданиях;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беспрепятственное удаление сточных вод в условиях, исключающих опасность загрязнения и заражения территории населенного места;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обезвреживание сточных вод перед выпуском в водоемы до степени, обеспечивающей интересы санитарного и хозяйственного использования последних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4202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4F1BAA-8832-4937-B5DB-CA198019A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230AC0-3EAB-4B56-9190-489DBAA84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Водоснабжение – это система мер по обеспечению населения и предприятий водой, а именно получение воды из природных источников, ее очистка, транспортировка и подача потребителям.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45659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9C98972-85DF-45FD-94C2-3084C1BFA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548680"/>
            <a:ext cx="8363272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Основные составные элементы канализации:</a:t>
            </a:r>
          </a:p>
          <a:p>
            <a:pPr marL="0" indent="0">
              <a:buNone/>
            </a:pPr>
            <a:r>
              <a:rPr lang="ru-RU" dirty="0"/>
              <a:t>1. домовые  приборы для приема стоков и отбросов;</a:t>
            </a:r>
          </a:p>
          <a:p>
            <a:pPr marL="0" indent="0">
              <a:buNone/>
            </a:pPr>
            <a:r>
              <a:rPr lang="ru-RU" dirty="0"/>
              <a:t>2. сеть труб;</a:t>
            </a:r>
          </a:p>
          <a:p>
            <a:pPr marL="0" indent="0">
              <a:buNone/>
            </a:pPr>
            <a:r>
              <a:rPr lang="ru-RU" dirty="0"/>
              <a:t>3. сооружения для очистки сточных вод перед выпуском их в водоем.</a:t>
            </a:r>
          </a:p>
          <a:p>
            <a:pPr marL="0" indent="0">
              <a:buNone/>
            </a:pPr>
            <a:r>
              <a:rPr lang="ru-RU" dirty="0"/>
              <a:t>Канализация заменяет вывозную систему и устраняет свойственные  последней санитарные недостатки.</a:t>
            </a:r>
          </a:p>
        </p:txBody>
      </p:sp>
    </p:spTree>
    <p:extLst>
      <p:ext uri="{BB962C8B-B14F-4D97-AF65-F5344CB8AC3E}">
        <p14:creationId xmlns:p14="http://schemas.microsoft.com/office/powerpoint/2010/main" val="36425485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D464E61-BE9C-42FC-8137-5DEB0565A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Беспрепятственное удаление использованной воды  позволяет доводить водопотребление  в канализационных городах до норм, полностью удовлетворяющих требованиям поддержания личной  и общественной гигиены в высоком уровне.</a:t>
            </a:r>
          </a:p>
        </p:txBody>
      </p:sp>
    </p:spTree>
    <p:extLst>
      <p:ext uri="{BB962C8B-B14F-4D97-AF65-F5344CB8AC3E}">
        <p14:creationId xmlns:p14="http://schemas.microsoft.com/office/powerpoint/2010/main" val="3854206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D42D1DC-B404-427B-A55D-D1CA01CCD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r>
              <a:rPr lang="ru-RU" dirty="0"/>
              <a:t>Оздоровительное влияние канализации на город в целом выражается в снижении общей смертности и еще в большей мере в снижении заболеваемости и смертности от кишечных инфекций.</a:t>
            </a:r>
          </a:p>
          <a:p>
            <a:r>
              <a:rPr lang="ru-RU" dirty="0"/>
              <a:t>Канализация несравненно дешевле в эксплуатации, чем вывозная система.</a:t>
            </a:r>
          </a:p>
          <a:p>
            <a:r>
              <a:rPr lang="ru-RU" dirty="0"/>
              <a:t>Стоимость удаления сплавным путем 1м3 сточной воды выражается в копейках, при вывозной  системе –рублях.</a:t>
            </a:r>
          </a:p>
        </p:txBody>
      </p:sp>
    </p:spTree>
    <p:extLst>
      <p:ext uri="{BB962C8B-B14F-4D97-AF65-F5344CB8AC3E}">
        <p14:creationId xmlns:p14="http://schemas.microsoft.com/office/powerpoint/2010/main" val="6316458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1020D7E-047E-4E1E-BF32-42FB8ED1F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60648"/>
            <a:ext cx="9036496" cy="5865515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Для успешного и экономического доступного </a:t>
            </a:r>
            <a:r>
              <a:rPr lang="ru-RU" dirty="0" err="1"/>
              <a:t>канализования</a:t>
            </a:r>
            <a:r>
              <a:rPr lang="ru-RU" dirty="0"/>
              <a:t>  существенное значение имеет характер застройки города.</a:t>
            </a:r>
          </a:p>
          <a:p>
            <a:pPr marL="0" indent="0">
              <a:buNone/>
            </a:pPr>
            <a:r>
              <a:rPr lang="ru-RU" dirty="0"/>
              <a:t> Современная  планировка квартала и микрорайона, как одного целого, позволяет объединить все выпуски от отдельных зданий и ограничиться одним или немногими присоединениями к уличной сети.</a:t>
            </a:r>
          </a:p>
          <a:p>
            <a:pPr marL="0" indent="0">
              <a:buNone/>
            </a:pPr>
            <a:r>
              <a:rPr lang="ru-RU" dirty="0"/>
              <a:t> При этом уличные магистрали прокладываются только вдоль пониженной стороны (грани) квартала и микрорайона. Это облегчает и удешевляет </a:t>
            </a:r>
            <a:r>
              <a:rPr lang="ru-RU" dirty="0" err="1"/>
              <a:t>канализование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При проектировании канализации диаметр  труб должен рассчитываться с учетом генерального плана развития города, чтобы при росте водопотребления прием сточных вод был обеспечен и без перекладки сети.</a:t>
            </a:r>
          </a:p>
        </p:txBody>
      </p:sp>
    </p:spTree>
    <p:extLst>
      <p:ext uri="{BB962C8B-B14F-4D97-AF65-F5344CB8AC3E}">
        <p14:creationId xmlns:p14="http://schemas.microsoft.com/office/powerpoint/2010/main" val="8500798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98AD4C-8C51-49E3-A131-93006F887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Виды и системы канализации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A8672F-8A91-41A9-9D0F-3F842F770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1. Фекально-хозяйственная канализация;</a:t>
            </a:r>
          </a:p>
          <a:p>
            <a:pPr marL="0" indent="0">
              <a:buNone/>
            </a:pPr>
            <a:r>
              <a:rPr lang="ru-RU" dirty="0"/>
              <a:t>2. Промышленная канализация;</a:t>
            </a:r>
          </a:p>
          <a:p>
            <a:pPr marL="0" indent="0">
              <a:buNone/>
            </a:pPr>
            <a:r>
              <a:rPr lang="ru-RU" dirty="0"/>
              <a:t>2. Ливневая канализация.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28250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F23263-2E7F-42D0-A83B-A461FE628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252520" cy="778098"/>
          </a:xfrm>
        </p:spPr>
        <p:txBody>
          <a:bodyPr>
            <a:noAutofit/>
          </a:bodyPr>
          <a:lstStyle/>
          <a:p>
            <a:r>
              <a:rPr lang="ru-RU" sz="3600" b="1" dirty="0"/>
              <a:t>1. Фекально-хозяйственная канализация</a:t>
            </a:r>
            <a:br>
              <a:rPr lang="ru-RU" sz="3600" b="1" dirty="0"/>
            </a:br>
            <a:endParaRPr lang="ru-RU" sz="36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2C3C73-AD97-4A1A-A550-D8D8BD052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073427"/>
          </a:xfrm>
        </p:spPr>
        <p:txBody>
          <a:bodyPr>
            <a:normAutofit/>
          </a:bodyPr>
          <a:lstStyle/>
          <a:p>
            <a:r>
              <a:rPr lang="ru-RU" dirty="0"/>
              <a:t>Фекально-хозяйственная канализация, охватывающая жилую  застройку и здания общественного назначения. </a:t>
            </a:r>
          </a:p>
          <a:p>
            <a:r>
              <a:rPr lang="ru-RU" dirty="0"/>
              <a:t>Характер черта ее – причем сточных вод и жилых отбросов, образующихся в результате хозяйственно-бытовой деятельности и физиологических отправлений населения.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62186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91B418-E15A-4387-9288-E04A391E5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2. Промышленная канализация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21AA52-FE6B-4785-AEC7-C59F6A04E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ru-RU" dirty="0"/>
              <a:t>Предназначена для приема и отведения  сточных вод, происхождение которых связано с использованием на </a:t>
            </a:r>
            <a:r>
              <a:rPr lang="ru-RU" u="sng" dirty="0"/>
              <a:t>предприятия техническую воды  для производственных процессов.</a:t>
            </a:r>
          </a:p>
        </p:txBody>
      </p:sp>
    </p:spTree>
    <p:extLst>
      <p:ext uri="{BB962C8B-B14F-4D97-AF65-F5344CB8AC3E}">
        <p14:creationId xmlns:p14="http://schemas.microsoft.com/office/powerpoint/2010/main" val="8503760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1A87A-8500-47C5-A008-38479C9BB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3. Ливневая канализация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A5069B-1F11-4C42-AF42-877BE4E86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Принимающая и отводящая за пределы застройки атмосферные воды, выпадающие на территории населенных мест.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1340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E1EDD89-FA64-43E1-8F6C-C7007DA58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548680"/>
            <a:ext cx="9036496" cy="597666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/>
              <a:t>В зависимости от наличия или отсутствия такого объединения различают</a:t>
            </a:r>
            <a:r>
              <a:rPr lang="ru-RU" dirty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раздельную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общесплавную систему.</a:t>
            </a:r>
          </a:p>
          <a:p>
            <a:pPr marL="0" indent="0">
              <a:buNone/>
            </a:pPr>
            <a:r>
              <a:rPr lang="ru-RU" u="sng" dirty="0"/>
              <a:t>При раздельной системе </a:t>
            </a:r>
            <a:r>
              <a:rPr lang="ru-RU" dirty="0"/>
              <a:t>сети фекально-хозяйственная канализация и ливневая канализации  строятся и эксплуатируются независимо одна от другой и могут осуществляться разновременно.</a:t>
            </a:r>
          </a:p>
          <a:p>
            <a:pPr marL="0" indent="0">
              <a:buNone/>
            </a:pPr>
            <a:r>
              <a:rPr lang="ru-RU" u="sng" dirty="0"/>
              <a:t>При общесплавной системе </a:t>
            </a:r>
            <a:r>
              <a:rPr lang="ru-RU" dirty="0"/>
              <a:t>для приема хозяйственно-фекальных и атмосферных (ливневых и талых)  вод  служит одна общая сеть  в  которую фекально-хозяйственные воды поступают через приборы, установленные в зданиях, а ливневые-через приемные </a:t>
            </a:r>
            <a:r>
              <a:rPr lang="ru-RU" dirty="0" err="1"/>
              <a:t>отверствия</a:t>
            </a:r>
            <a:r>
              <a:rPr lang="ru-RU" dirty="0"/>
              <a:t> в уличных покрытиях.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Промышленные стоки  присоединяются к фекально-хозяйственной и к общесплавной сети, если их состав не угрожает  исправности  сети и ее нормальной эксплуатации и если по своему составу и свойствам они пригодны для  совместной с фекально-хозяйственными водами очистки на общих сооружениях. </a:t>
            </a:r>
          </a:p>
        </p:txBody>
      </p:sp>
    </p:spTree>
    <p:extLst>
      <p:ext uri="{BB962C8B-B14F-4D97-AF65-F5344CB8AC3E}">
        <p14:creationId xmlns:p14="http://schemas.microsoft.com/office/powerpoint/2010/main" val="12760836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4753E73-9678-4A4C-8422-8EEE32146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u="sng" dirty="0"/>
              <a:t>Достоинством сплавной канализации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отсутствие засорений сети. Периодически поступающие в сеть потоки ливневых вод, заполняющих все сечение труб, вымывают и уносят отложения взвешенных веществ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поступление всех стоков поселения на общие очистные сооружения и отсутствие выпусков неочищенных ливневых вод в черте поселения.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6889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773DC7-5233-4247-8514-3E24D77E0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notebook\Desktop\img6.jpg">
            <a:extLst>
              <a:ext uri="{FF2B5EF4-FFF2-40B4-BE49-F238E27FC236}">
                <a16:creationId xmlns:a16="http://schemas.microsoft.com/office/drawing/2014/main" id="{706395C3-7E34-44C0-96F9-159426149E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t="29270"/>
          <a:stretch/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0985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941F59D-5415-4CE7-A548-4351DB9DC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/>
              <a:t>Достоинством  раздельной системы</a:t>
            </a:r>
            <a:r>
              <a:rPr lang="ru-RU" dirty="0"/>
              <a:t> заключается в большей технико-экономической доступности постройки одной фекально-хозяйственной сети,  не нуждающейся в трубах большого диаметра, как общесплавная.</a:t>
            </a:r>
          </a:p>
        </p:txBody>
      </p:sp>
    </p:spTree>
    <p:extLst>
      <p:ext uri="{BB962C8B-B14F-4D97-AF65-F5344CB8AC3E}">
        <p14:creationId xmlns:p14="http://schemas.microsoft.com/office/powerpoint/2010/main" val="25032147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0D481F2-D038-49A6-B621-F65423934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Современная канализационная система представляет собой комплекс разнообразных сооружений и установок, совокупность которых должна обеспечить: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санитарный комфорт в канализационных зданиях;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/>
              <a:t>безпрепятственное</a:t>
            </a:r>
            <a:r>
              <a:rPr lang="ru-RU" dirty="0"/>
              <a:t> удаление сточных вод в условиях, исключающих опасность загрязнения и заражения территории населенного места;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обезвреживание сточных вод перед выпуском в водоемы до степени, обеспечивающей интересы санитарного и хозяйственного использования последних</a:t>
            </a:r>
          </a:p>
        </p:txBody>
      </p:sp>
    </p:spTree>
    <p:extLst>
      <p:ext uri="{BB962C8B-B14F-4D97-AF65-F5344CB8AC3E}">
        <p14:creationId xmlns:p14="http://schemas.microsoft.com/office/powerpoint/2010/main" val="3801305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9453E4-1F15-48A7-90A2-4382D5B97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/>
              <a:t>Состав канализационной системы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B3D961-0B8C-4092-BC53-41F25FA50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В состав канализационных сооружений входят: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водосливные канализационные приборы в жилых и общественных зданиях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сеть труб внутри зданий, в пределах квартала или микрорайона;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уличная сеть труб;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коллекторы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установки на сети;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насосные станции;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сооружения для обеззараживания сточных вод;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приспособления для выпуска сточных вод в водоем</a:t>
            </a:r>
          </a:p>
        </p:txBody>
      </p:sp>
    </p:spTree>
    <p:extLst>
      <p:ext uri="{BB962C8B-B14F-4D97-AF65-F5344CB8AC3E}">
        <p14:creationId xmlns:p14="http://schemas.microsoft.com/office/powerpoint/2010/main" val="552219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2BC57DD-F262-4A6D-8E95-1A5239ED2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6674"/>
            <a:ext cx="8229600" cy="5649490"/>
          </a:xfrm>
        </p:spPr>
        <p:txBody>
          <a:bodyPr/>
          <a:lstStyle/>
          <a:p>
            <a:r>
              <a:rPr lang="ru-RU" dirty="0"/>
              <a:t>Домовые  канализационные приборы создают условия санитарного комфорта, без которых нельзя себе представить современное благоустроенное жилище.</a:t>
            </a:r>
          </a:p>
          <a:p>
            <a:endParaRPr lang="ru-RU" dirty="0"/>
          </a:p>
        </p:txBody>
      </p:sp>
      <p:pic>
        <p:nvPicPr>
          <p:cNvPr id="4" name="Picture 2" descr="C:\Users\notebook\Desktop\img24.jpg">
            <a:extLst>
              <a:ext uri="{FF2B5EF4-FFF2-40B4-BE49-F238E27FC236}">
                <a16:creationId xmlns:a16="http://schemas.microsoft.com/office/drawing/2014/main" id="{2441C74B-E6EC-4131-B4F9-C17CCF83A9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16887" t="19724" r="17782" b="7090"/>
          <a:stretch/>
        </p:blipFill>
        <p:spPr bwMode="auto">
          <a:xfrm>
            <a:off x="5292080" y="2924944"/>
            <a:ext cx="3085388" cy="3096345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D1B2BD-6882-416C-A52E-C7706BE8B4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843"/>
          <a:stretch/>
        </p:blipFill>
        <p:spPr>
          <a:xfrm>
            <a:off x="457200" y="2780928"/>
            <a:ext cx="4330824" cy="36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680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 Водоснабжение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Водоснабжение населенных мест  - один из видов использования водных ресурсов. </a:t>
            </a:r>
          </a:p>
          <a:p>
            <a:r>
              <a:rPr lang="ru-RU" dirty="0"/>
              <a:t>Среди других видов водопользования хозяйственно - питьевое имеет главное значение. </a:t>
            </a:r>
          </a:p>
          <a:p>
            <a:r>
              <a:rPr lang="ru-RU" dirty="0"/>
              <a:t>В настоящие время свыше 90% городов обеспечено водопроводами, а удельное водопотребление в среднем составляет более 200 л/сутки на человека. В крупных городах население потребляет 300-400 л/сутки питьевой воды.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hangingPunct="0"/>
            <a:r>
              <a:rPr lang="ru-RU" dirty="0"/>
              <a:t>На основании всех видов расходования воды устанавливается, так называемая, </a:t>
            </a:r>
            <a:r>
              <a:rPr lang="ru-RU" u="sng" dirty="0"/>
              <a:t>общая норма хозяйственно-питьевого водопотребления</a:t>
            </a:r>
            <a:r>
              <a:rPr lang="ru-RU" dirty="0"/>
              <a:t>, выражающаяся в количестве воды на одного жителя в сутки.</a:t>
            </a:r>
          </a:p>
          <a:p>
            <a:pPr hangingPunct="0"/>
            <a:r>
              <a:rPr lang="ru-RU" dirty="0"/>
              <a:t>Основной расход воды, приходящийся на жилища, варьирует в зависимости от уровня благоустройства зданий.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/>
              <a:t>Нормы хозяйственно питьевого водоснабжения: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hangingPunct="0">
              <a:buNone/>
            </a:pPr>
            <a:r>
              <a:rPr lang="ru-RU" i="1" dirty="0"/>
              <a:t> 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579212"/>
              </p:ext>
            </p:extLst>
          </p:nvPr>
        </p:nvGraphicFramePr>
        <p:xfrm>
          <a:off x="107504" y="1268760"/>
          <a:ext cx="8784976" cy="7155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0767">
                <a:tc>
                  <a:txBody>
                    <a:bodyPr/>
                    <a:lstStyle/>
                    <a:p>
                      <a:r>
                        <a:rPr lang="ru-RU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Степень благоустройства районов жилой застройки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Нормы водопотребления на 1 жителя  л\</a:t>
                      </a:r>
                      <a:r>
                        <a:rPr lang="ru-RU" sz="24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сут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767">
                <a:tc>
                  <a:txBody>
                    <a:bodyPr/>
                    <a:lstStyle/>
                    <a:p>
                      <a:r>
                        <a:rPr lang="ru-RU" sz="2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1.Застройка зданиями с внутренним </a:t>
                      </a:r>
                      <a:r>
                        <a:rPr lang="ru-RU" sz="28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водопроводом и канализацией</a:t>
                      </a:r>
                      <a:r>
                        <a:rPr lang="ru-RU" sz="2800" baseline="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без ванн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125-160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09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2.Застройка зданиями </a:t>
                      </a:r>
                      <a:r>
                        <a:rPr lang="ru-RU" sz="28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внутренним водопроводами</a:t>
                      </a:r>
                      <a:r>
                        <a:rPr lang="ru-RU" sz="2800" baseline="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28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  канализацией</a:t>
                      </a:r>
                      <a:r>
                        <a:rPr lang="ru-RU" sz="2800" baseline="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ванными и местным</a:t>
                      </a:r>
                      <a:r>
                        <a:rPr lang="ru-RU" sz="2800" baseline="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водонагревателем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160-230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8088">
                <a:tc>
                  <a:txBody>
                    <a:bodyPr/>
                    <a:lstStyle/>
                    <a:p>
                      <a:pPr marL="228600" marR="0" indent="0" algn="l" defTabSz="914400" rtl="0" eaLnBrk="1" fontAlgn="auto" latinLnBrk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3.Застройка зданиями </a:t>
                      </a:r>
                      <a:r>
                        <a:rPr lang="ru-RU" sz="28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внутренним водопроводами</a:t>
                      </a:r>
                      <a:r>
                        <a:rPr lang="ru-RU" sz="2800" baseline="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28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  канализацией</a:t>
                      </a:r>
                      <a:r>
                        <a:rPr lang="ru-RU" sz="2800" baseline="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системами  централизованного горячего водоснабжения</a:t>
                      </a:r>
                      <a:endParaRPr lang="ru-RU" sz="2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22860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230-350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hangingPunct="0"/>
            <a:r>
              <a:rPr lang="ru-RU" dirty="0"/>
              <a:t>Для районов застройки зданиями с водопользованием из водоразборных колонок норма среднесуточного водопотребления на 1 жителя 30-50 л/сутки.</a:t>
            </a:r>
          </a:p>
          <a:p>
            <a:pPr hangingPunct="0"/>
            <a:r>
              <a:rPr lang="ru-RU" dirty="0"/>
              <a:t>Нормами водопотребления учтены расходы воды на хозяйственно-питьевые и бытовые нужды в жилых и общественных зданиях.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Источники водоснабжения. 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85000" lnSpcReduction="10000"/>
          </a:bodyPr>
          <a:lstStyle/>
          <a:p>
            <a:pPr marL="0" indent="0" hangingPunct="0">
              <a:buNone/>
            </a:pPr>
            <a:r>
              <a:rPr lang="ru-RU" dirty="0"/>
              <a:t>Для водоснабжения населенных мест используют поверхностные и подземные водоисточники . </a:t>
            </a:r>
          </a:p>
          <a:p>
            <a:pPr marL="0" indent="0" hangingPunct="0">
              <a:buNone/>
            </a:pPr>
            <a:r>
              <a:rPr lang="ru-RU" dirty="0"/>
              <a:t>Вода </a:t>
            </a:r>
            <a:r>
              <a:rPr lang="ru-RU" dirty="0" err="1"/>
              <a:t>водоисточников</a:t>
            </a:r>
            <a:r>
              <a:rPr lang="ru-RU" dirty="0"/>
              <a:t> после их обработки должна отвечать следующим требованиям: </a:t>
            </a:r>
          </a:p>
          <a:p>
            <a:pPr hangingPunct="0">
              <a:buFont typeface="Wingdings" panose="05000000000000000000" pitchFamily="2" charset="2"/>
              <a:buChar char="Ø"/>
            </a:pPr>
            <a:r>
              <a:rPr lang="ru-RU" dirty="0"/>
              <a:t>должна быть безопасна в эпидемическом отношении; </a:t>
            </a:r>
          </a:p>
          <a:p>
            <a:pPr hangingPunct="0">
              <a:buFont typeface="Wingdings" panose="05000000000000000000" pitchFamily="2" charset="2"/>
              <a:buChar char="Ø"/>
            </a:pPr>
            <a:r>
              <a:rPr lang="ru-RU" dirty="0"/>
              <a:t>в воде должны отсутствовать ядовитые и радиоактивные вещества; </a:t>
            </a:r>
          </a:p>
          <a:p>
            <a:pPr hangingPunct="0">
              <a:buFont typeface="Wingdings" panose="05000000000000000000" pitchFamily="2" charset="2"/>
              <a:buChar char="Ø"/>
            </a:pPr>
            <a:r>
              <a:rPr lang="ru-RU" dirty="0"/>
              <a:t>органолептические свойства воды должны удовлетворять вкусовым требованиям населения.</a:t>
            </a:r>
          </a:p>
          <a:p>
            <a:pPr marL="0" indent="0" hangingPunc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2221</Words>
  <Application>Microsoft Office PowerPoint</Application>
  <PresentationFormat>Экран (4:3)</PresentationFormat>
  <Paragraphs>147</Paragraphs>
  <Slides>43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8" baseType="lpstr">
      <vt:lpstr>Arial</vt:lpstr>
      <vt:lpstr>Calibri</vt:lpstr>
      <vt:lpstr>Times New Roman</vt:lpstr>
      <vt:lpstr>Wingdings</vt:lpstr>
      <vt:lpstr>Тема Office</vt:lpstr>
      <vt:lpstr>Тема: Инженерные системы жилых и общественных зданий. Водоснабжение и канализация. </vt:lpstr>
      <vt:lpstr>Презентация PowerPoint</vt:lpstr>
      <vt:lpstr>Презентация PowerPoint</vt:lpstr>
      <vt:lpstr>Презентация PowerPoint</vt:lpstr>
      <vt:lpstr> Водоснабжение </vt:lpstr>
      <vt:lpstr>Презентация PowerPoint</vt:lpstr>
      <vt:lpstr>Нормы хозяйственно питьевого водоснабжения: </vt:lpstr>
      <vt:lpstr>Презентация PowerPoint</vt:lpstr>
      <vt:lpstr>Источники водоснабжения.  </vt:lpstr>
      <vt:lpstr>Подземные водоисточники.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Поверхностные водоисточники 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Канализация населенных мест</vt:lpstr>
      <vt:lpstr>Канализация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Виды и системы канализации</vt:lpstr>
      <vt:lpstr>1. Фекально-хозяйственная канализация </vt:lpstr>
      <vt:lpstr>2. Промышленная канализация </vt:lpstr>
      <vt:lpstr>3. Ливневая канализация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Состав канализационной системы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Домовые системы водоснабжения и канализации.</dc:title>
  <dc:creator>donguzova</dc:creator>
  <cp:lastModifiedBy>пользователь пользователь</cp:lastModifiedBy>
  <cp:revision>47</cp:revision>
  <dcterms:created xsi:type="dcterms:W3CDTF">2018-10-25T09:37:33Z</dcterms:created>
  <dcterms:modified xsi:type="dcterms:W3CDTF">2021-04-26T05:24:13Z</dcterms:modified>
</cp:coreProperties>
</file>