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1" r:id="rId18"/>
    <p:sldId id="272" r:id="rId19"/>
    <p:sldId id="276" r:id="rId20"/>
    <p:sldId id="27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C1312-0134-0987-3336-6189AFD9E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75638D-65D4-0A64-DD7D-2D04D7579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895945-EBD0-E3FF-0D31-5F72A38C1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0EC1-22EA-4E5D-832E-87188762C84C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65C5E9-DD64-01E2-65F7-3798C386C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82F3BB-3320-A64D-191D-0B94ABC85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6F7B-5F9A-421A-AAE6-FD2C4D650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3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0AC08-A637-0F82-E91C-BF997BBF8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E099AE-727C-EA5D-4C87-03029359CC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0FB785-55A3-D3B7-61BA-E941C7934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0EC1-22EA-4E5D-832E-87188762C84C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79AE8A-B198-A3B3-EDD8-22D13933A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1A7F1-7D36-D47C-044E-F7F537E0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6F7B-5F9A-421A-AAE6-FD2C4D650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387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B4BD3FB-3AB8-4374-DE5C-511A9C078D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D091B0-AB11-08D0-78ED-CB039E627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44E6-AE56-8154-082C-FF2EB24EC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0EC1-22EA-4E5D-832E-87188762C84C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57389A-47B7-137E-E7AD-1D60E33D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5C50B2-3F69-C2C9-8987-7A1E5CBF8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6F7B-5F9A-421A-AAE6-FD2C4D650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068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8A1C98-0A60-5067-5C05-467523E44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FCBF3D-1748-ADF1-4874-41A917B65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5679C2-DFBF-53E3-78E9-70E601AC1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0EC1-22EA-4E5D-832E-87188762C84C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235E01-F247-4FE9-F076-69F96AB3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0A1029-9D08-F087-4D37-CC0BBB593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6F7B-5F9A-421A-AAE6-FD2C4D650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87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64332-4616-707C-13A5-BDF09D30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DDBCAE-D03B-CE65-B7CA-67CAC9858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9DE5F0-0831-EC6D-3D62-3B905AA9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0EC1-22EA-4E5D-832E-87188762C84C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73F766-C32F-8C7D-A023-D5AA9A67F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413599-B99D-461E-91AE-00E2229E0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6F7B-5F9A-421A-AAE6-FD2C4D650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695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AADE8-CD21-6120-6DFB-872D126B6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310AE1-929E-2B6B-6C72-DE6B7BC47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08C2D0-D5D8-703B-1C7F-0C8DCE75F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B6B1B1-5CC9-7229-5845-8087F9BB9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0EC1-22EA-4E5D-832E-87188762C84C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46A788-5A16-1DFD-CE6E-D3E039E3B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C4605A-132D-8777-8B2C-4935D6751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6F7B-5F9A-421A-AAE6-FD2C4D650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683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5BE524-022C-1907-4511-27F407092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AE6E9E-2D65-8E41-B802-7A9A2FC07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2D5570-1C58-E2B3-E133-F684003FB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CD5A21E-8D5F-A98C-6880-A8EA421050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E6CD313-8AB0-9D5D-0DCB-F8FA56646F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A2417DE-C716-53DB-DB2E-98076085A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0EC1-22EA-4E5D-832E-87188762C84C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AB6F9AE-F3EF-9B2D-C7BC-166ECDC20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65D41CA-EB44-06C1-C7F2-1FA04B461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6F7B-5F9A-421A-AAE6-FD2C4D650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30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58B8BE-E62F-EA27-7306-C09230D53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2F0B3B3-BED5-3623-EEFA-260A5EA7D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0EC1-22EA-4E5D-832E-87188762C84C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16B1EE4-C49F-9C26-D948-3DA1F99C0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2297DD-96BA-D802-CF20-FA5271392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6F7B-5F9A-421A-AAE6-FD2C4D650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57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7F53EA-A484-D1EC-B7ED-DD4AFEE43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0EC1-22EA-4E5D-832E-87188762C84C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5BBD51F-34B4-F134-848B-678F23310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4B1E5B-7286-5551-B524-ACEC77697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6F7B-5F9A-421A-AAE6-FD2C4D650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06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E6EEE-AB16-A2AB-1E20-E08876CA4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785633-4357-59C2-6FC2-B2402E197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49832F-0351-4049-DB13-B24BCCD6F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94D765-6B07-88AF-6C59-204ACAE6F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0EC1-22EA-4E5D-832E-87188762C84C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0252D2-FA92-DA83-A861-BB22BC30E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B3FB5B-A200-302B-6519-38A09EC2F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6F7B-5F9A-421A-AAE6-FD2C4D650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010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615FC-02AA-B06B-04C6-BF91C8523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AE54880-5E27-58E7-CFC7-B39578680A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16EE22-AE87-96D1-F28F-59AA03329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AA5816-D183-7A6D-5463-03D685DC3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0EC1-22EA-4E5D-832E-87188762C84C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C75B3E-6EA3-50C4-45B8-019D5DF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A36F52-9439-75B2-4927-F4398A28E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6F7B-5F9A-421A-AAE6-FD2C4D650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12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27564B-398E-D062-5122-EB1CC7E90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5E4804-D55A-3EB0-AE1F-81807247E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9FAFEF-9BDF-543E-4DA2-7977F0B250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D0EC1-22EA-4E5D-832E-87188762C84C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D209A5-9884-4308-FC7A-71324E71B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94ED81-FB25-DE9C-F652-BC987E7B0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36F7B-5F9A-421A-AAE6-FD2C4D650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C29DAE-C079-6D15-B13A-7F708CF2C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8941"/>
            <a:ext cx="9144000" cy="1214998"/>
          </a:xfrm>
        </p:spPr>
        <p:txBody>
          <a:bodyPr>
            <a:normAutofit/>
          </a:bodyPr>
          <a:lstStyle/>
          <a:p>
            <a:r>
              <a:rPr lang="ru-RU" sz="1400" b="1" dirty="0"/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Войно-Ясенецкого" Министерства здравоохранения Российской Федерации</a:t>
            </a:r>
            <a:br>
              <a:rPr lang="ru-RU" sz="1400" b="1" dirty="0"/>
            </a:br>
            <a:br>
              <a:rPr lang="ru-RU" sz="1400" b="1" dirty="0"/>
            </a:br>
            <a:r>
              <a:rPr lang="ru-RU" sz="1400" b="1" dirty="0"/>
              <a:t>Кафедра травматологии, ортопедии и нейрохирургии с курсом ПО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B59048-553D-8595-DD40-F8165ECC4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18479"/>
            <a:ext cx="9144000" cy="1655762"/>
          </a:xfrm>
        </p:spPr>
        <p:txBody>
          <a:bodyPr>
            <a:normAutofit/>
          </a:bodyPr>
          <a:lstStyle/>
          <a:p>
            <a:r>
              <a:rPr lang="ru-RU" sz="3200" dirty="0"/>
              <a:t>ОРГАНИЗАЦИЯ ОКАЗАНИЯ МЕДИЦИНСКОЙ ПОМОЩИ И ЛЕЧЕНИЯ РАНЕНЫХ НА ЭТАПАХ МЕДИЦИНСКОЙ ЭВАКУАЦИИ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56D43B-08C5-89F7-CA67-B1FB1F6805E5}"/>
              </a:ext>
            </a:extLst>
          </p:cNvPr>
          <p:cNvSpPr txBox="1"/>
          <p:nvPr/>
        </p:nvSpPr>
        <p:spPr>
          <a:xfrm>
            <a:off x="188259" y="5008781"/>
            <a:ext cx="59077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Подготовил:</a:t>
            </a:r>
          </a:p>
          <a:p>
            <a:r>
              <a:rPr lang="ru-RU" dirty="0"/>
              <a:t>Врач-ординатор 1 года обучения </a:t>
            </a:r>
          </a:p>
          <a:p>
            <a:r>
              <a:rPr lang="ru-RU" dirty="0"/>
              <a:t>Бортницкий Владлен Дмитриевич</a:t>
            </a:r>
          </a:p>
          <a:p>
            <a:r>
              <a:rPr lang="ru-RU" b="1" dirty="0"/>
              <a:t>Проверил:</a:t>
            </a:r>
          </a:p>
          <a:p>
            <a:r>
              <a:rPr lang="ru-RU" dirty="0"/>
              <a:t>Преподаватель </a:t>
            </a:r>
          </a:p>
          <a:p>
            <a:r>
              <a:rPr lang="ru-RU" dirty="0" err="1"/>
              <a:t>Д.м.н.,профессор</a:t>
            </a:r>
            <a:r>
              <a:rPr lang="ru-RU" dirty="0"/>
              <a:t> </a:t>
            </a:r>
            <a:r>
              <a:rPr lang="ru-RU" dirty="0" err="1"/>
              <a:t>Гатиатулин</a:t>
            </a:r>
            <a:r>
              <a:rPr lang="ru-RU" dirty="0"/>
              <a:t> Равиль Рафаилович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8E5DA9-1ECD-9F08-91F9-03B4D1910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8868" cy="148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84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C59970-8FCD-6019-C42A-2C38B2092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ДОВРАЧЕБНАЯ ПОМОЩЬ: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7EB2B9-A087-24E8-C814-C4F8632A9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Доврачебная помощь </a:t>
            </a:r>
            <a:r>
              <a:rPr lang="ru-RU" dirty="0"/>
              <a:t>- комплекс медицинских мероприятий, направленных на поддержание жизненно важных функций организма, предупреждение тяжелых осложнений и подготовку раненых к эвакуации.</a:t>
            </a:r>
          </a:p>
          <a:p>
            <a:r>
              <a:rPr lang="ru-RU" dirty="0"/>
              <a:t>Она оказывается фельдшером (санитарным инструктором) с использованием преимущественно носимого медицинского оснащения (комплект войсковой фельдшерский - ВФ, стерильный перевязочный материал, сумки медицинские войсковые, ручной дыхательный прибор ДП-11, ингалятор кислородный портативный КИ-4). При ведении маневренных боевых действий доврачебная помощь оказывается «с ходу», при переходе к обороне - развертывается </a:t>
            </a:r>
            <a:r>
              <a:rPr lang="ru-RU" dirty="0" err="1"/>
              <a:t>МПб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5560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25C400-6AEA-83B9-0CDD-24F87E40B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ДОВРАЧЕБНАЯ ПОМОЩЬ: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317F5A-D6DC-E987-470F-53B4FEAAD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037"/>
            <a:ext cx="6907306" cy="485887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Доврачебная помощь дополняет мероприятия первой помощи и включает проверку правильности ее оказания, а при необходимости - исправление ошибок, замену использованных подручных средств на табельные:</a:t>
            </a:r>
          </a:p>
          <a:p>
            <a:pPr marL="0" indent="0">
              <a:buNone/>
            </a:pPr>
            <a:r>
              <a:rPr lang="ru-RU" dirty="0"/>
              <a:t>-Устранение асфиксии осуществляется теми же способами, что и при оказании первой помощи.</a:t>
            </a:r>
          </a:p>
          <a:p>
            <a:pPr marL="0" indent="0">
              <a:buNone/>
            </a:pPr>
            <a:r>
              <a:rPr lang="ru-RU" dirty="0"/>
              <a:t>-Проверка правильности наложения жгута.</a:t>
            </a:r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dirty="0" err="1"/>
              <a:t>Подбинтовывание</a:t>
            </a:r>
            <a:r>
              <a:rPr lang="ru-RU" dirty="0"/>
              <a:t> повязок, промокших кровью.</a:t>
            </a:r>
          </a:p>
          <a:p>
            <a:pPr marL="0" indent="0">
              <a:buNone/>
            </a:pPr>
            <a:r>
              <a:rPr lang="ru-RU" dirty="0"/>
              <a:t>-Внутривенное введение плазмозамещающих растворов.</a:t>
            </a:r>
          </a:p>
          <a:p>
            <a:pPr marL="0" indent="0">
              <a:buNone/>
            </a:pPr>
            <a:r>
              <a:rPr lang="ru-RU" dirty="0"/>
              <a:t>-Наложение </a:t>
            </a:r>
            <a:r>
              <a:rPr lang="ru-RU" dirty="0" err="1"/>
              <a:t>окклюзионной</a:t>
            </a:r>
            <a:r>
              <a:rPr lang="ru-RU" dirty="0"/>
              <a:t> повязки при открытом пневмотораксе.</a:t>
            </a:r>
          </a:p>
          <a:p>
            <a:pPr marL="0" indent="0">
              <a:buNone/>
            </a:pPr>
            <a:r>
              <a:rPr lang="ru-RU" dirty="0"/>
              <a:t>-Повторное введение наркотического анальгетика тяжелораненым, если с момента оказания первой помощи прошло более 3 ч.</a:t>
            </a:r>
          </a:p>
          <a:p>
            <a:pPr marL="0" indent="0">
              <a:buNone/>
            </a:pPr>
            <a:r>
              <a:rPr lang="ru-RU" dirty="0"/>
              <a:t>-Выполнение транспортной иммобилизации стандартными лестничными и фанерными шинами.</a:t>
            </a:r>
          </a:p>
          <a:p>
            <a:pPr marL="0" indent="0">
              <a:buNone/>
            </a:pPr>
            <a:r>
              <a:rPr lang="ru-RU" dirty="0"/>
              <a:t>-Утоление жажды - за исключением раненных в живот.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8DE8B3-C6D6-BBD1-B12F-65080073D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459" y="1027906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73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5AAFE5-5B05-65C6-4347-1AE7ED6BB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ПЕРВАЯ ВРАЧЕБНАЯ ПОМОЩЬ: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8F32AF-CFB4-0280-19AA-40C334B12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Первая врачебная помощь </a:t>
            </a:r>
            <a:r>
              <a:rPr lang="ru-RU" dirty="0"/>
              <a:t>- комплекс общеврачебных мероприятий, направленных устранение последствий ранений, угрожающих жизни раненого, предупреждение развития осложнений и подготовку раненых к дальнейшей эвакуации.</a:t>
            </a:r>
          </a:p>
          <a:p>
            <a:r>
              <a:rPr lang="ru-RU" dirty="0"/>
              <a:t>Оказание первой врачебной помощи обеспечивается силами и средствами </a:t>
            </a:r>
            <a:r>
              <a:rPr lang="ru-RU" dirty="0" err="1"/>
              <a:t>МПп</a:t>
            </a:r>
            <a:r>
              <a:rPr lang="ru-RU" dirty="0"/>
              <a:t> или </a:t>
            </a:r>
            <a:r>
              <a:rPr lang="ru-RU" dirty="0" err="1"/>
              <a:t>медр</a:t>
            </a:r>
            <a:r>
              <a:rPr lang="ru-RU" dirty="0"/>
              <a:t> полков и бригад с использованием комплектов медицинского имущества. Нормативный срок оказания первой врачебной помощи раненым составляет 4-5 ч. с момента ранения.</a:t>
            </a:r>
          </a:p>
          <a:p>
            <a:r>
              <a:rPr lang="ru-RU" dirty="0"/>
              <a:t>По срочности оказания мероприятия первой врачебной помощи разделяются на 2 группы: неотложные мероприятия (при состояниях, угрожающих жизни раненого) и мероприятия, выполнение которых может быть отсрочено.</a:t>
            </a:r>
          </a:p>
        </p:txBody>
      </p:sp>
    </p:spTree>
    <p:extLst>
      <p:ext uri="{BB962C8B-B14F-4D97-AF65-F5344CB8AC3E}">
        <p14:creationId xmlns:p14="http://schemas.microsoft.com/office/powerpoint/2010/main" val="644737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616D7-ABE0-97FC-1754-ABA5F3A9E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ПЕРВАЯ ВРАЧЕБНАЯ ПОМОЩЬ: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ABDA01-75DE-2EEB-5CD0-E159D5F90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35192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-Устранение асфиксии.</a:t>
            </a:r>
          </a:p>
          <a:p>
            <a:pPr marL="0" indent="0">
              <a:buNone/>
            </a:pPr>
            <a:r>
              <a:rPr lang="ru-RU" dirty="0"/>
              <a:t>-Временную остановку наружного кровотечения и контроль ранее наложенного жгута.</a:t>
            </a:r>
          </a:p>
          <a:p>
            <a:pPr marL="0" indent="0">
              <a:buNone/>
            </a:pPr>
            <a:r>
              <a:rPr lang="ru-RU" dirty="0"/>
              <a:t>-Восполнение кровопотери.</a:t>
            </a:r>
          </a:p>
          <a:p>
            <a:pPr marL="0" indent="0">
              <a:buNone/>
            </a:pPr>
            <a:r>
              <a:rPr lang="ru-RU" dirty="0"/>
              <a:t>-Борьбу с острой дыхательной недостаточностью.</a:t>
            </a:r>
          </a:p>
          <a:p>
            <a:pPr marL="0" indent="0">
              <a:buNone/>
            </a:pPr>
            <a:r>
              <a:rPr lang="ru-RU" dirty="0"/>
              <a:t>-Устранение напряженного пневмоторакса.</a:t>
            </a:r>
          </a:p>
          <a:p>
            <a:pPr marL="0" indent="0">
              <a:buNone/>
            </a:pPr>
            <a:r>
              <a:rPr lang="ru-RU" dirty="0"/>
              <a:t>-Устранение открытого пневмоторакса.</a:t>
            </a:r>
          </a:p>
          <a:p>
            <a:pPr marL="0" indent="0">
              <a:buNone/>
            </a:pPr>
            <a:r>
              <a:rPr lang="ru-RU" dirty="0"/>
              <a:t>-Капиллярную пункцию мочевого пузыря при повреждениях уретры и катетеризацию мочевого пузыря при острой задержке мочи.</a:t>
            </a:r>
          </a:p>
          <a:p>
            <a:pPr marL="0" indent="0">
              <a:buNone/>
            </a:pPr>
            <a:r>
              <a:rPr lang="ru-RU" dirty="0"/>
              <a:t>-Новокаиновые блокады.</a:t>
            </a:r>
          </a:p>
          <a:p>
            <a:pPr marL="0" indent="0">
              <a:buNone/>
            </a:pPr>
            <a:r>
              <a:rPr lang="ru-RU" dirty="0"/>
              <a:t>-Отсечение сегментов конечностей.</a:t>
            </a:r>
          </a:p>
          <a:p>
            <a:pPr marL="0" indent="0">
              <a:buNone/>
            </a:pPr>
            <a:r>
              <a:rPr lang="ru-RU" dirty="0"/>
              <a:t>-Снятие повязки, туалет, дегазация.</a:t>
            </a:r>
          </a:p>
          <a:p>
            <a:pPr marL="0" indent="0">
              <a:buNone/>
            </a:pPr>
            <a:r>
              <a:rPr lang="ru-RU" dirty="0"/>
              <a:t>-Внутримышечное введение антибиотиков (пенициллин: 500 000 ЕД при обычных ранениях и 1 000 000 ЕД при обширных ранах);</a:t>
            </a:r>
          </a:p>
          <a:p>
            <a:pPr marL="0" indent="0">
              <a:buNone/>
            </a:pPr>
            <a:r>
              <a:rPr lang="ru-RU" dirty="0"/>
              <a:t>-Подкожное введение столбнячного анатоксина (0,5 мл однократно);</a:t>
            </a:r>
          </a:p>
          <a:p>
            <a:pPr marL="0" indent="0">
              <a:buNone/>
            </a:pPr>
            <a:r>
              <a:rPr lang="ru-RU" dirty="0"/>
              <a:t>-Внутримышечное введение анальгетиков.</a:t>
            </a:r>
          </a:p>
        </p:txBody>
      </p:sp>
    </p:spTree>
    <p:extLst>
      <p:ext uri="{BB962C8B-B14F-4D97-AF65-F5344CB8AC3E}">
        <p14:creationId xmlns:p14="http://schemas.microsoft.com/office/powerpoint/2010/main" val="3771053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FC7E4D-7DB2-589C-5D82-69118D5FA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КВАЛИФИЦИРОВАННАЯ МЕДИЦИНСКАЯ ПОМОЩЬ: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E5E6BC-9978-BA52-E842-029D0BEBB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Квалифицированная хирургическая помощь - это комплекс хирургических и </a:t>
            </a:r>
            <a:r>
              <a:rPr lang="ru-RU" dirty="0" err="1"/>
              <a:t>реаниматологических</a:t>
            </a:r>
            <a:r>
              <a:rPr lang="ru-RU" dirty="0"/>
              <a:t> мероприятий, направленных на устранение угрожающих жизни раненого последствий ранений, предупреждение развития осложнений, подготовку к эвакуации по назначению.</a:t>
            </a:r>
          </a:p>
          <a:p>
            <a:r>
              <a:rPr lang="ru-RU" dirty="0"/>
              <a:t>Она оказывается хирургами общего профиля и анестезиологами-реаниматологами в медицинских частях войскового звена медицинской службы (</a:t>
            </a:r>
            <a:r>
              <a:rPr lang="ru-RU" dirty="0" err="1"/>
              <a:t>омедб</a:t>
            </a:r>
            <a:r>
              <a:rPr lang="ru-RU" dirty="0"/>
              <a:t>, </a:t>
            </a:r>
            <a:r>
              <a:rPr lang="ru-RU" dirty="0" err="1"/>
              <a:t>омедо</a:t>
            </a:r>
            <a:r>
              <a:rPr lang="ru-RU" dirty="0"/>
              <a:t>, </a:t>
            </a:r>
            <a:r>
              <a:rPr lang="ru-RU" dirty="0" err="1"/>
              <a:t>омедо</a:t>
            </a:r>
            <a:r>
              <a:rPr lang="ru-RU" dirty="0"/>
              <a:t> </a:t>
            </a:r>
            <a:r>
              <a:rPr lang="ru-RU" dirty="0" err="1"/>
              <a:t>СпН</a:t>
            </a:r>
            <a:r>
              <a:rPr lang="ru-RU" dirty="0"/>
              <a:t>, аэромобильный ВГ воздушно-десантной дивизии). 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Нормативный срок оказания КХП составляет 8-12 час. с момента ранения.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/>
              <a:t>Квалифицированная медицинская помощь раненым и пораженным с боевой хирургической травмой решает 3 основные задачи.</a:t>
            </a:r>
          </a:p>
        </p:txBody>
      </p:sp>
    </p:spTree>
    <p:extLst>
      <p:ext uri="{BB962C8B-B14F-4D97-AF65-F5344CB8AC3E}">
        <p14:creationId xmlns:p14="http://schemas.microsoft.com/office/powerpoint/2010/main" val="2867893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143E00-2F60-DC2E-3D07-2BC5FD16D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КВАЛИФИЦИРОВАННАЯ МЕДИЦИНСКАЯ ПОМОЩЬ: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1726C-C11C-960C-496E-75F967376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1-я задача </a:t>
            </a:r>
            <a:r>
              <a:rPr lang="ru-RU" dirty="0"/>
              <a:t>- восстановление жизненно важных функций, т.е. спасение жизни раненых. Для реализации этой задачи выполняются неотложные хирургические вмешательства (операции по жизненным показаниям) и оказывается квалифицированная </a:t>
            </a:r>
            <a:r>
              <a:rPr lang="ru-RU" dirty="0" err="1"/>
              <a:t>реаниматологическая</a:t>
            </a:r>
            <a:r>
              <a:rPr lang="ru-RU" dirty="0"/>
              <a:t> помощь.</a:t>
            </a:r>
          </a:p>
          <a:p>
            <a:r>
              <a:rPr lang="ru-RU" b="1" dirty="0"/>
              <a:t>2-я задача </a:t>
            </a:r>
            <a:r>
              <a:rPr lang="ru-RU" dirty="0"/>
              <a:t>- предупреждение развития тяжелых, угрожающих жизни осложнений боевых травм.</a:t>
            </a:r>
          </a:p>
          <a:p>
            <a:pPr marL="0" indent="0">
              <a:buNone/>
            </a:pPr>
            <a:r>
              <a:rPr lang="ru-RU" dirty="0"/>
              <a:t>Для реализации этой задачи выполняются срочные хирургические вмешательства (срочные операции) и оказывается квалифицированная </a:t>
            </a:r>
            <a:r>
              <a:rPr lang="ru-RU" dirty="0" err="1"/>
              <a:t>реаниматологическая</a:t>
            </a:r>
            <a:r>
              <a:rPr lang="ru-RU" dirty="0"/>
              <a:t> помощь. Поскольку срочные операции выполняются во вторую очередь (после неотложных), то интенсивная терапия предшествует оперативным вмешательствам и является предоперационной подготовкой.</a:t>
            </a:r>
          </a:p>
          <a:p>
            <a:pPr marL="0" indent="0">
              <a:buNone/>
            </a:pPr>
            <a:r>
              <a:rPr lang="ru-RU" b="1" dirty="0"/>
              <a:t>∙  3-я задача </a:t>
            </a:r>
            <a:r>
              <a:rPr lang="ru-RU" dirty="0"/>
              <a:t>- проведение </a:t>
            </a:r>
            <a:r>
              <a:rPr lang="ru-RU" dirty="0" err="1"/>
              <a:t>предэвакуационной</a:t>
            </a:r>
            <a:r>
              <a:rPr lang="ru-RU" dirty="0"/>
              <a:t> подготовки раненых. На этапе оказания квалифицированной медицинской помощи осуществляется лечение только ограниченных ранений мягких тканей со сроками лечения, не превышающими 10 </a:t>
            </a:r>
            <a:r>
              <a:rPr lang="ru-RU" dirty="0" err="1"/>
              <a:t>сут</a:t>
            </a:r>
            <a:r>
              <a:rPr lang="ru-RU" dirty="0"/>
              <a:t>. Остальные раненые подлежат эвакуации в тыл, где им оказываются мероприятия СХП, лечение и реабилитация.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143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B90000-2C9C-5C5B-9B42-6AE7CFE15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A47D208-15F0-CDB7-1D94-058AB59954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256" y="758174"/>
            <a:ext cx="8017488" cy="5341652"/>
          </a:xfrm>
        </p:spPr>
      </p:pic>
    </p:spTree>
    <p:extLst>
      <p:ext uri="{BB962C8B-B14F-4D97-AF65-F5344CB8AC3E}">
        <p14:creationId xmlns:p14="http://schemas.microsoft.com/office/powerpoint/2010/main" val="2626914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C35E5-E795-4BDA-3305-1A0436E02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СПЕЦИАЛИЗИРОВАННАЯ ХИРУРГИЧЕСКАЯ ПОМОЩЬ: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866757-0DAE-44B3-A887-BA618DFFF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3420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Специализированная хирургическая помощь </a:t>
            </a:r>
            <a:r>
              <a:rPr lang="ru-RU" dirty="0"/>
              <a:t>- это комплекс диагностических, хирургических и </a:t>
            </a:r>
            <a:r>
              <a:rPr lang="ru-RU" dirty="0" err="1"/>
              <a:t>реаниматологических</a:t>
            </a:r>
            <a:r>
              <a:rPr lang="ru-RU" dirty="0"/>
              <a:t> мероприятий, проводимых с применением сложных методик, использованием специального оборудования и оснащения - для восстановления структуры и функции поврежденных органов и систем организма, лечения ранений и их осложнений. СХП оказывается хирургами-специалистами в специализированных военных полевых госпиталях (отделениях госпиталей)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CC8FA2-9F16-87E2-B37E-8C6495AB2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016" y="2043579"/>
            <a:ext cx="4629241" cy="308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2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D580A1-A16A-796B-9E34-1C44CEF80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МЕДИЦИНСКАЯ РЕАБИЛИТАЦИЯ: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4E0B37-89B8-C72C-9BD5-EC848A301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5151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Медицинская реабилитация </a:t>
            </a:r>
            <a:r>
              <a:rPr lang="ru-RU" dirty="0"/>
              <a:t>- это комплекс организационных, лечебных, медико-психологических мероприятий, проводимых в отношении раненых военнослужащих с целью поддержания и восстановления их бое- и трудоспособности.</a:t>
            </a:r>
          </a:p>
          <a:p>
            <a:r>
              <a:rPr lang="ru-RU" b="1" dirty="0"/>
              <a:t>Медицинская реабилитация </a:t>
            </a:r>
            <a:r>
              <a:rPr lang="ru-RU" dirty="0"/>
              <a:t>осуществляется на всех этапах медицинской эвакуации. Легкораненые, не нуждающиеся в хирургических вмешательствах (со сроками выздоровления до 5 </a:t>
            </a:r>
            <a:r>
              <a:rPr lang="ru-RU" dirty="0" err="1"/>
              <a:t>сут</a:t>
            </a:r>
            <a:r>
              <a:rPr lang="ru-RU" dirty="0"/>
              <a:t>.) - проходят лечение и медицинскую реабилитацию в нештатных командах выздоравливающих </a:t>
            </a:r>
            <a:r>
              <a:rPr lang="ru-RU" dirty="0" err="1"/>
              <a:t>медр</a:t>
            </a:r>
            <a:r>
              <a:rPr lang="ru-RU" dirty="0"/>
              <a:t> полков (</a:t>
            </a:r>
            <a:r>
              <a:rPr lang="ru-RU" dirty="0" err="1"/>
              <a:t>МПп</a:t>
            </a:r>
            <a:r>
              <a:rPr lang="ru-RU" dirty="0"/>
              <a:t>). Легкораненые со сроками лечения до 10 </a:t>
            </a:r>
            <a:r>
              <a:rPr lang="ru-RU" dirty="0" err="1"/>
              <a:t>сут</a:t>
            </a:r>
            <a:r>
              <a:rPr lang="ru-RU" dirty="0"/>
              <a:t> задерживаются до полного выздоровления и реабилитации в командах выздоравливающих </a:t>
            </a:r>
            <a:r>
              <a:rPr lang="ru-RU" dirty="0" err="1"/>
              <a:t>омедб</a:t>
            </a:r>
            <a:r>
              <a:rPr lang="ru-RU" dirty="0"/>
              <a:t> дивизии. Медицинская реабилитация раненых со сроками выздоровления от 10 до 60 </a:t>
            </a:r>
            <a:r>
              <a:rPr lang="ru-RU" dirty="0" err="1"/>
              <a:t>сут</a:t>
            </a:r>
            <a:r>
              <a:rPr lang="ru-RU" dirty="0"/>
              <a:t>. проводится в лечебных отделениях и командах выздоравливающих военных полевых госпиталей ГБ, в т.ч. и в ВПГЛР. Для реабилитации раненых со сроками выздоровления до 90 </a:t>
            </a:r>
            <a:r>
              <a:rPr lang="ru-RU" dirty="0" err="1"/>
              <a:t>сут</a:t>
            </a:r>
            <a:r>
              <a:rPr lang="ru-RU" dirty="0"/>
              <a:t>. силами медицинской службы фронта (в крупномасштабной войне) или военного округа, прилегающего к зоне боевых действий (в локальной войне и вооруженном конфликте), развертываются центры реабилитации. Раненые, сроки лечения которых превышают 90 </a:t>
            </a:r>
            <a:r>
              <a:rPr lang="ru-RU" dirty="0" err="1"/>
              <a:t>сут</a:t>
            </a:r>
            <a:r>
              <a:rPr lang="ru-RU" dirty="0"/>
              <a:t>., а также бесперспективные к возвращению в строй, проходят медицинскую реабилитацию в ТГЗ и военных санаториях.</a:t>
            </a:r>
          </a:p>
        </p:txBody>
      </p:sp>
    </p:spTree>
    <p:extLst>
      <p:ext uri="{BB962C8B-B14F-4D97-AF65-F5344CB8AC3E}">
        <p14:creationId xmlns:p14="http://schemas.microsoft.com/office/powerpoint/2010/main" val="2747200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E220C7-0F79-A107-35A3-528DD894C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ИСПОЛЬЗОВАННОЙ ЛИТЕРАТУРЫ: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A65FDD-E88E-6B79-7489-C31F35792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 dirty="0"/>
              <a:t>1.Организация медицинского обеспечения войск – учебник 2019 год (переиздание 2014 года): </a:t>
            </a:r>
            <a:r>
              <a:rPr lang="ru-RU" sz="24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Шеин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Виктор Степанович;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4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Шнитко</a:t>
            </a:r>
            <a:r>
              <a:rPr lang="ru-RU" sz="24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Светослав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Николаевич; </a:t>
            </a:r>
            <a:r>
              <a:rPr lang="ru-RU" sz="24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Боровко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Игорь Родионович</a:t>
            </a:r>
          </a:p>
          <a:p>
            <a:pPr marL="0" indent="0" algn="l">
              <a:buNone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2. Травматология и ортопедия 2008г. – учебник: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Г.М.Кавалерский</a:t>
            </a:r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3865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9F9C37-85B1-C037-C1B1-827F711B4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AD7765-5118-732F-1B62-0BCF5B9FB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/>
              <a:t>СИСТЕМА ЛЕЧЕБНО-ЭВАКУАЦИОННОГО ОБЕСПЕЧЕНИЯ ВОЙСК</a:t>
            </a:r>
          </a:p>
          <a:p>
            <a:pPr marL="514350" indent="-514350">
              <a:buAutoNum type="arabicPeriod"/>
            </a:pPr>
            <a:r>
              <a:rPr lang="ru-RU" dirty="0"/>
              <a:t>ПЕРВАЯ ПОМОЩЬ</a:t>
            </a:r>
          </a:p>
          <a:p>
            <a:pPr marL="514350" indent="-514350">
              <a:buAutoNum type="arabicPeriod"/>
            </a:pPr>
            <a:r>
              <a:rPr lang="ru-RU" dirty="0"/>
              <a:t>ДОВРАЧЕБНАЯ ПОМОЩЬ</a:t>
            </a:r>
          </a:p>
          <a:p>
            <a:pPr marL="514350" indent="-514350">
              <a:buAutoNum type="arabicPeriod"/>
            </a:pPr>
            <a:r>
              <a:rPr lang="ru-RU" dirty="0"/>
              <a:t>ПЕРВАЯ МЕДИЦИНСКАЯ ПОМОЩЬ</a:t>
            </a:r>
          </a:p>
          <a:p>
            <a:pPr marL="514350" indent="-514350">
              <a:buAutoNum type="arabicPeriod"/>
            </a:pPr>
            <a:r>
              <a:rPr lang="ru-RU" dirty="0"/>
              <a:t>КВАЛИФИЦИРОВАННАЯ МЕДИЦИНСКАЯ ПОМОЩЬ</a:t>
            </a:r>
          </a:p>
          <a:p>
            <a:pPr marL="514350" indent="-514350">
              <a:buAutoNum type="arabicPeriod"/>
            </a:pPr>
            <a:r>
              <a:rPr lang="ru-RU" dirty="0"/>
              <a:t>СПЕЦИАЛИЗИРОВАННАЯ ХИРУРГИЧЕСКАЯ ПОМОЩЬ</a:t>
            </a:r>
          </a:p>
          <a:p>
            <a:pPr marL="514350" indent="-514350">
              <a:buAutoNum type="arabicPeriod"/>
            </a:pPr>
            <a:r>
              <a:rPr lang="ru-RU" dirty="0"/>
              <a:t>МЕДИЦИНСКАЯ РЕАБИЛИТАЦИЯ</a:t>
            </a:r>
          </a:p>
          <a:p>
            <a:pPr marL="514350" indent="-514350">
              <a:buAutoNum type="arabicPeriod"/>
            </a:pPr>
            <a:r>
              <a:rPr lang="ru-RU" dirty="0"/>
              <a:t>СПИСОК ИСПОЛЬЗОВАННОЙ ЛИТЕРАТУРЫ</a:t>
            </a:r>
            <a:br>
              <a:rPr lang="ru-RU" dirty="0"/>
            </a:b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3107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E7C6FE-EEC4-8E22-FE04-166F663F2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2766218"/>
            <a:ext cx="6858000" cy="1325563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CC7ADE-9F4A-FB22-8CA3-529C3D246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98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3BBD1-52CC-B699-931C-75DBED015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ЛЕЧЕБНО-ЭВАКУАЦИОННОГО ОБЕСПЕЧЕНИЯ ВОЙСК: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EA430E-EDE6-605A-2232-30C828281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Сущность этапного лечения </a:t>
            </a:r>
            <a:r>
              <a:rPr lang="ru-RU" dirty="0"/>
              <a:t>заключается в объединении процессов оказания медицинской помощи, лечения и эвакуации раненых. Организация оказания медицинской помощи раненым на огромных театрах военных действий требует вынужденного расчленения (этапности) лечебных мероприятий. Эвакуация раненых представляет сложный, нередко длительный и достаточно травматичный процесс. При этом большинству раненых исчерпывающая помощь не может быть оказана в ранние сроки, и поэтому ее приходится оказывать поэтапно в необходимом объеме и с сохранением преемственности в ходе всего процесса лечения.</a:t>
            </a:r>
          </a:p>
        </p:txBody>
      </p:sp>
    </p:spTree>
    <p:extLst>
      <p:ext uri="{BB962C8B-B14F-4D97-AF65-F5344CB8AC3E}">
        <p14:creationId xmlns:p14="http://schemas.microsoft.com/office/powerpoint/2010/main" val="916489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7AA62-D9BE-01FC-552F-89BA46CF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ЛЕЧЕБНО-ЭВАКУАЦИОННОГО ОБЕСПЕЧЕНИЯ ВОЙСК: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B19C82-312C-5004-6750-F899ED96F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Единый процесс оказания медицинской помощи и лечения, осуществляемый в мирное время в одном лечебном учреждении, в условиях действующей армии разделен на отдельные лечебно-профилактические мероприятия, проводимые последовательно в разных местах и именуемые видами медицинской помощи.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186E09-A8FC-7910-F89F-ACEE45997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282" y="3817516"/>
            <a:ext cx="4312024" cy="287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93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D28729-E274-CBB8-A8E0-247B6A46C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ЛЕЧЕБНО-ЭВАКУАЦИОННОГО ОБЕСПЕЧЕНИЯ ВОЙСК: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8AF443-2E76-024C-0D3D-819B44C25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Выделяются </a:t>
            </a:r>
            <a:r>
              <a:rPr lang="ru-RU" dirty="0"/>
              <a:t>следующие виды медицинской помощи: </a:t>
            </a:r>
            <a:r>
              <a:rPr lang="ru-RU" b="1" dirty="0"/>
              <a:t>первая помощь, доврачебная (фельдшерская) помощь, первая врачебная помощь, квалифицированная медицинская помощь, специализированная медицинская помощь и медицинская реабилитация.</a:t>
            </a:r>
            <a:r>
              <a:rPr lang="ru-RU" dirty="0"/>
              <a:t> Каждый из этих видов характеризуется конкретными задачами, перечнем типовых лечебно-профилактических мероприятий, необходимой квалификацией медицинского персонала и табельным оснащением.</a:t>
            </a:r>
          </a:p>
        </p:txBody>
      </p:sp>
    </p:spTree>
    <p:extLst>
      <p:ext uri="{BB962C8B-B14F-4D97-AF65-F5344CB8AC3E}">
        <p14:creationId xmlns:p14="http://schemas.microsoft.com/office/powerpoint/2010/main" val="2305020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2B746C-A7BF-3642-53BE-892E06A5F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ЛЕЧЕБНО-ЭВАКУАЦИОННОГО ОБЕСПЕЧЕНИЯ ВОЙСК: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167D81-1374-CFB1-31C2-EA838BD32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Этапом медицинской эвакуации </a:t>
            </a:r>
            <a:r>
              <a:rPr lang="ru-RU" dirty="0"/>
              <a:t>называются силы и средства медицинской службы, развернутые на путях эвакуации с задачей приема, медицинской сортировки раненых, оказания им медицинской помощи, </a:t>
            </a:r>
            <a:r>
              <a:rPr lang="ru-RU" dirty="0" err="1"/>
              <a:t>предэвакуационной</a:t>
            </a:r>
            <a:r>
              <a:rPr lang="ru-RU" dirty="0"/>
              <a:t> подготовки нуждающихся в ней и лечения. Этапами медицинской эвакуации являются: </a:t>
            </a:r>
            <a:r>
              <a:rPr lang="ru-RU" b="1" dirty="0"/>
              <a:t>медицинский пункт батальона (</a:t>
            </a:r>
            <a:r>
              <a:rPr lang="ru-RU" b="1" dirty="0" err="1"/>
              <a:t>МПб</a:t>
            </a:r>
            <a:r>
              <a:rPr lang="ru-RU" b="1" dirty="0"/>
              <a:t>), </a:t>
            </a:r>
            <a:r>
              <a:rPr lang="ru-RU" dirty="0"/>
              <a:t>если он развертывается для оказания помощи раненым; </a:t>
            </a:r>
            <a:r>
              <a:rPr lang="ru-RU" b="1" dirty="0"/>
              <a:t>медицинский пункт полка (</a:t>
            </a:r>
            <a:r>
              <a:rPr lang="ru-RU" b="1" dirty="0" err="1"/>
              <a:t>МПп</a:t>
            </a:r>
            <a:r>
              <a:rPr lang="ru-RU" b="1" dirty="0"/>
              <a:t>) </a:t>
            </a:r>
            <a:r>
              <a:rPr lang="ru-RU" dirty="0"/>
              <a:t>или </a:t>
            </a:r>
            <a:r>
              <a:rPr lang="ru-RU" dirty="0" err="1"/>
              <a:t>медр</a:t>
            </a:r>
            <a:r>
              <a:rPr lang="ru-RU" dirty="0"/>
              <a:t> бригады, полка; </a:t>
            </a:r>
            <a:r>
              <a:rPr lang="ru-RU" b="1" dirty="0" err="1"/>
              <a:t>омедб</a:t>
            </a:r>
            <a:r>
              <a:rPr lang="ru-RU" b="1" dirty="0"/>
              <a:t> дивизии (отдельный медицинский отряд (</a:t>
            </a:r>
            <a:r>
              <a:rPr lang="ru-RU" b="1" dirty="0" err="1"/>
              <a:t>омедо</a:t>
            </a:r>
            <a:r>
              <a:rPr lang="ru-RU" b="1" dirty="0"/>
              <a:t>)); </a:t>
            </a:r>
            <a:r>
              <a:rPr lang="ru-RU" dirty="0"/>
              <a:t>военные лечебные учреждения - </a:t>
            </a:r>
            <a:r>
              <a:rPr lang="ru-RU" b="1" dirty="0"/>
              <a:t>военные полевые госпитали госпитальных баз фронта единой организации (ГБФ ЕО, ГБ); тыловые госпитали здравоохранения (ТГЗ). </a:t>
            </a:r>
            <a:r>
              <a:rPr lang="ru-RU" dirty="0"/>
              <a:t>Каждому этапу медицинской эвакуации соответствует определенный вид медицинской помощи</a:t>
            </a:r>
          </a:p>
        </p:txBody>
      </p:sp>
    </p:spTree>
    <p:extLst>
      <p:ext uri="{BB962C8B-B14F-4D97-AF65-F5344CB8AC3E}">
        <p14:creationId xmlns:p14="http://schemas.microsoft.com/office/powerpoint/2010/main" val="2473307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D1645D-3DA6-C473-A515-15F3B5872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541BC0F-A545-E582-D5B6-60AF57AEE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729" y="842682"/>
            <a:ext cx="7817224" cy="456303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7D949B-FDC2-B93D-E79C-E3C0BB726DEE}"/>
              </a:ext>
            </a:extLst>
          </p:cNvPr>
          <p:cNvSpPr txBox="1"/>
          <p:nvPr/>
        </p:nvSpPr>
        <p:spPr>
          <a:xfrm>
            <a:off x="3415553" y="4554071"/>
            <a:ext cx="770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(ФАП)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49B70C-0728-23C1-9D33-D60203CF55F3}"/>
              </a:ext>
            </a:extLst>
          </p:cNvPr>
          <p:cNvSpPr txBox="1"/>
          <p:nvPr/>
        </p:nvSpPr>
        <p:spPr>
          <a:xfrm>
            <a:off x="4294094" y="4747701"/>
            <a:ext cx="573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(УБ)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DBA470-9CEC-813C-FFE7-BF1C475523E9}"/>
              </a:ext>
            </a:extLst>
          </p:cNvPr>
          <p:cNvSpPr txBox="1"/>
          <p:nvPr/>
        </p:nvSpPr>
        <p:spPr>
          <a:xfrm>
            <a:off x="5100918" y="4859796"/>
            <a:ext cx="770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(ЦРБ)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CACE7F-D6BA-03C6-61E1-6F70367BA5D8}"/>
              </a:ext>
            </a:extLst>
          </p:cNvPr>
          <p:cNvSpPr txBox="1"/>
          <p:nvPr/>
        </p:nvSpPr>
        <p:spPr>
          <a:xfrm>
            <a:off x="7978588" y="5418275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(ККБ)</a:t>
            </a:r>
          </a:p>
        </p:txBody>
      </p:sp>
    </p:spTree>
    <p:extLst>
      <p:ext uri="{BB962C8B-B14F-4D97-AF65-F5344CB8AC3E}">
        <p14:creationId xmlns:p14="http://schemas.microsoft.com/office/powerpoint/2010/main" val="683226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353FC7-2AB6-41DA-2FFC-94BFDCB63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ПЕРВАЯ ПОМОЩЬ: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F0F063-0E5C-FE32-C1A0-C1DE4877E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Первая помощь </a:t>
            </a:r>
            <a:r>
              <a:rPr lang="ru-RU" dirty="0"/>
              <a:t>- это комплекс мероприятий, направленных на временное устранение причин, угрожающих жизни раненого, предупреждение развития тяжелых осложнений и подготовку к эвакуации.</a:t>
            </a:r>
          </a:p>
          <a:p>
            <a:r>
              <a:rPr lang="ru-RU" dirty="0"/>
              <a:t>Первая помощь оказывается в порядке само- и взаимопомощи, а также санитарами или другими медицинскими работниками на поле боя (в очаге поражения) или в ближайшем укрытии с использованием преимущественно индивидуальных средств оснащения. Для оказания первой помощи каждый военнослужащий оснащен аптечкой индивидуальной (АИ). У стрелков-санитаров рот имеются медицинские сумки с перевязочным материалом, резиновыми жгутами, шприц-тюбиками с </a:t>
            </a:r>
            <a:r>
              <a:rPr lang="ru-RU" dirty="0" err="1"/>
              <a:t>промедолом</a:t>
            </a:r>
            <a:r>
              <a:rPr lang="ru-RU" dirty="0"/>
              <a:t> и другими медикаментами и предметами. Медицинские аптечки войсковые имеются в оснащении экипажей боевой техники (танки, бронетранспортеры и т.д.).</a:t>
            </a:r>
          </a:p>
        </p:txBody>
      </p:sp>
    </p:spTree>
    <p:extLst>
      <p:ext uri="{BB962C8B-B14F-4D97-AF65-F5344CB8AC3E}">
        <p14:creationId xmlns:p14="http://schemas.microsoft.com/office/powerpoint/2010/main" val="299898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7C460-0983-BA0A-D137-F10F4DE4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ПЕРВАЯ ПОМОЩЬ: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8321D3-ACE1-1912-3CF5-0BAD935D3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45941" cy="49427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Первая помощь включает следующие основные мероприятия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-Вынос или вывоз раненых с поля боя, освобождение раненых из</a:t>
            </a:r>
          </a:p>
          <a:p>
            <a:pPr marL="0" indent="0">
              <a:buNone/>
            </a:pPr>
            <a:r>
              <a:rPr lang="ru-RU" dirty="0"/>
              <a:t>завалов. </a:t>
            </a:r>
          </a:p>
          <a:p>
            <a:pPr marL="0" indent="0">
              <a:buNone/>
            </a:pPr>
            <a:r>
              <a:rPr lang="ru-RU" dirty="0"/>
              <a:t>-Тушение горящего обмундирования и зажигательной смеси, попавшей на кожу. </a:t>
            </a:r>
          </a:p>
          <a:p>
            <a:pPr marL="0" indent="0">
              <a:buNone/>
            </a:pPr>
            <a:r>
              <a:rPr lang="ru-RU" dirty="0"/>
              <a:t>-Устранение асфиксии.</a:t>
            </a:r>
          </a:p>
          <a:p>
            <a:pPr marL="0" indent="0">
              <a:buNone/>
            </a:pPr>
            <a:r>
              <a:rPr lang="ru-RU" dirty="0"/>
              <a:t>-Временная остановка наружного кровотечения. </a:t>
            </a:r>
          </a:p>
          <a:p>
            <a:pPr marL="0" indent="0">
              <a:buNone/>
            </a:pPr>
            <a:r>
              <a:rPr lang="ru-RU" dirty="0"/>
              <a:t>-Устранение открытого пневмоторакса.</a:t>
            </a:r>
          </a:p>
          <a:p>
            <a:pPr marL="0" indent="0">
              <a:buNone/>
            </a:pPr>
            <a:r>
              <a:rPr lang="ru-RU" dirty="0"/>
              <a:t>-Закрытие ран асептической повязкой. </a:t>
            </a:r>
          </a:p>
          <a:p>
            <a:pPr marL="0" indent="0">
              <a:buNone/>
            </a:pPr>
            <a:r>
              <a:rPr lang="ru-RU" dirty="0"/>
              <a:t>-Транспортная иммобилизация. </a:t>
            </a:r>
          </a:p>
          <a:p>
            <a:pPr marL="0" indent="0">
              <a:buNone/>
            </a:pPr>
            <a:r>
              <a:rPr lang="ru-RU" dirty="0"/>
              <a:t>-Обезболивание. </a:t>
            </a:r>
          </a:p>
          <a:p>
            <a:pPr marL="0" indent="0">
              <a:buNone/>
            </a:pPr>
            <a:r>
              <a:rPr lang="ru-RU" dirty="0"/>
              <a:t>-Прием таблетированного антибиотика.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AA1BFF-8C30-F6AD-0AE2-D6A7B4A03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65" y="1825625"/>
            <a:ext cx="3702423" cy="388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071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1513</Words>
  <Application>Microsoft Office PowerPoint</Application>
  <PresentationFormat>Широкоэкранный</PresentationFormat>
  <Paragraphs>98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Войно-Ясенецкого" Министерства здравоохранения Российской Федерации  Кафедра травматологии, ортопедии и нейрохирургии с курсом ПО</vt:lpstr>
      <vt:lpstr>ПЛАН:</vt:lpstr>
      <vt:lpstr>СИСТЕМА ЛЕЧЕБНО-ЭВАКУАЦИОННОГО ОБЕСПЕЧЕНИЯ ВОЙСК:</vt:lpstr>
      <vt:lpstr>СИСТЕМА ЛЕЧЕБНО-ЭВАКУАЦИОННОГО ОБЕСПЕЧЕНИЯ ВОЙСК:</vt:lpstr>
      <vt:lpstr>СИСТЕМА ЛЕЧЕБНО-ЭВАКУАЦИОННОГО ОБЕСПЕЧЕНИЯ ВОЙСК:</vt:lpstr>
      <vt:lpstr>СИСТЕМА ЛЕЧЕБНО-ЭВАКУАЦИОННОГО ОБЕСПЕЧЕНИЯ ВОЙСК:</vt:lpstr>
      <vt:lpstr>Презентация PowerPoint</vt:lpstr>
      <vt:lpstr>ПЕРВАЯ ПОМОЩЬ:</vt:lpstr>
      <vt:lpstr>ПЕРВАЯ ПОМОЩЬ:</vt:lpstr>
      <vt:lpstr>ДОВРАЧЕБНАЯ ПОМОЩЬ:</vt:lpstr>
      <vt:lpstr>ДОВРАЧЕБНАЯ ПОМОЩЬ:</vt:lpstr>
      <vt:lpstr>ПЕРВАЯ ВРАЧЕБНАЯ ПОМОЩЬ:</vt:lpstr>
      <vt:lpstr>ПЕРВАЯ ВРАЧЕБНАЯ ПОМОЩЬ:</vt:lpstr>
      <vt:lpstr>КВАЛИФИЦИРОВАННАЯ МЕДИЦИНСКАЯ ПОМОЩЬ:</vt:lpstr>
      <vt:lpstr>КВАЛИФИЦИРОВАННАЯ МЕДИЦИНСКАЯ ПОМОЩЬ: </vt:lpstr>
      <vt:lpstr>Презентация PowerPoint</vt:lpstr>
      <vt:lpstr>СПЕЦИАЛИЗИРОВАННАЯ ХИРУРГИЧЕСКАЯ ПОМОЩЬ:</vt:lpstr>
      <vt:lpstr>МЕДИЦИНСКАЯ РЕАБИЛИТАЦИЯ:</vt:lpstr>
      <vt:lpstr>СПИСОК ИСПОЛЬЗОВАННОЙ ЛИТЕРАТУРЫ: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Войно-Ясенецкого" Министерства здравоохранения Российской Федерации  Кафедра травматологии, ортопедии и нейрохирургии с курсом ПО</dc:title>
  <dc:creator>Владлен Бортницкий</dc:creator>
  <cp:lastModifiedBy>Владлен Бортницкий</cp:lastModifiedBy>
  <cp:revision>2</cp:revision>
  <dcterms:created xsi:type="dcterms:W3CDTF">2022-09-13T15:06:58Z</dcterms:created>
  <dcterms:modified xsi:type="dcterms:W3CDTF">2023-02-02T08:39:52Z</dcterms:modified>
</cp:coreProperties>
</file>