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9" r:id="rId10"/>
    <p:sldId id="263" r:id="rId11"/>
    <p:sldId id="264" r:id="rId12"/>
    <p:sldId id="267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AA444-1558-411D-8165-A10B015DFE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711B50-6202-4D3B-B18F-8855B1900081}">
      <dgm:prSet phldrT="[Текст]"/>
      <dgm:spPr/>
      <dgm:t>
        <a:bodyPr/>
        <a:lstStyle/>
        <a:p>
          <a:r>
            <a:rPr lang="ru-RU" b="1" i="0" dirty="0" smtClean="0"/>
            <a:t>Врождённая колобома</a:t>
          </a:r>
          <a:r>
            <a:rPr lang="ru-RU" b="0" i="0" dirty="0" smtClean="0"/>
            <a:t>. Развивается при воздействии на зачатки глаза повреждающих факторов. В результате этого происходит неправильное закрытие зародышевой щели глазного бокала и нарушается форма образующихся структур.</a:t>
          </a:r>
          <a:endParaRPr lang="ru-RU" dirty="0"/>
        </a:p>
      </dgm:t>
    </dgm:pt>
    <dgm:pt modelId="{C707EBDE-F6C8-4887-92B3-6E6FA060BF8A}" type="parTrans" cxnId="{BE47F365-5C5C-49F0-8EA1-9BEE3AC7FEA7}">
      <dgm:prSet/>
      <dgm:spPr/>
      <dgm:t>
        <a:bodyPr/>
        <a:lstStyle/>
        <a:p>
          <a:endParaRPr lang="ru-RU"/>
        </a:p>
      </dgm:t>
    </dgm:pt>
    <dgm:pt modelId="{2D6781D0-4169-4366-A895-6203315E5918}" type="sibTrans" cxnId="{BE47F365-5C5C-49F0-8EA1-9BEE3AC7FEA7}">
      <dgm:prSet/>
      <dgm:spPr/>
      <dgm:t>
        <a:bodyPr/>
        <a:lstStyle/>
        <a:p>
          <a:endParaRPr lang="ru-RU"/>
        </a:p>
      </dgm:t>
    </dgm:pt>
    <dgm:pt modelId="{92849004-D325-4353-91EB-3D2BBD803737}">
      <dgm:prSet phldrT="[Текст]"/>
      <dgm:spPr/>
      <dgm:t>
        <a:bodyPr/>
        <a:lstStyle/>
        <a:p>
          <a:r>
            <a:rPr lang="ru-RU" b="1" i="0" dirty="0" smtClean="0"/>
            <a:t>Приобретенная колобома</a:t>
          </a:r>
          <a:r>
            <a:rPr lang="ru-RU" b="0" i="0" dirty="0" smtClean="0"/>
            <a:t>. Развивается вследствие травм глазного яблока, когда некоторые участки теряют жизнеспособность и </a:t>
          </a:r>
          <a:r>
            <a:rPr lang="ru-RU" b="0" i="0" dirty="0" err="1" smtClean="0"/>
            <a:t>некротизируются</a:t>
          </a:r>
          <a:r>
            <a:rPr lang="ru-RU" b="0" i="0" dirty="0" smtClean="0"/>
            <a:t>. Также причиной колобомы может явиться послеоперационный дефект (</a:t>
          </a:r>
          <a:r>
            <a:rPr lang="ru-RU" b="0" i="0" dirty="0" err="1" smtClean="0"/>
            <a:t>иридэктомия</a:t>
          </a:r>
          <a:r>
            <a:rPr lang="ru-RU" b="0" i="0" dirty="0" smtClean="0"/>
            <a:t> при опухолях радужной оболочки).</a:t>
          </a:r>
          <a:endParaRPr lang="ru-RU" dirty="0"/>
        </a:p>
      </dgm:t>
    </dgm:pt>
    <dgm:pt modelId="{B1A047AD-B30F-4950-99FB-8445AB45BD6E}" type="parTrans" cxnId="{D1C4FB70-A462-49C2-B159-190C18710AB0}">
      <dgm:prSet/>
      <dgm:spPr/>
      <dgm:t>
        <a:bodyPr/>
        <a:lstStyle/>
        <a:p>
          <a:endParaRPr lang="ru-RU"/>
        </a:p>
      </dgm:t>
    </dgm:pt>
    <dgm:pt modelId="{A05D963C-2207-41F9-B310-9296DDB4BDEF}" type="sibTrans" cxnId="{D1C4FB70-A462-49C2-B159-190C18710AB0}">
      <dgm:prSet/>
      <dgm:spPr/>
      <dgm:t>
        <a:bodyPr/>
        <a:lstStyle/>
        <a:p>
          <a:endParaRPr lang="ru-RU"/>
        </a:p>
      </dgm:t>
    </dgm:pt>
    <dgm:pt modelId="{F24BBCE9-BF06-443B-8C11-32A9DF11363D}" type="pres">
      <dgm:prSet presAssocID="{730AA444-1558-411D-8165-A10B015DFE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382F0F-5B09-4E37-A087-1346831F6F14}" type="pres">
      <dgm:prSet presAssocID="{85711B50-6202-4D3B-B18F-8855B190008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76533-A666-4D9D-96F4-EEB71E72ACF0}" type="pres">
      <dgm:prSet presAssocID="{2D6781D0-4169-4366-A895-6203315E5918}" presName="sibTrans" presStyleCnt="0"/>
      <dgm:spPr/>
    </dgm:pt>
    <dgm:pt modelId="{B8E5483C-152D-48F3-87E7-9EB86820DD57}" type="pres">
      <dgm:prSet presAssocID="{92849004-D325-4353-91EB-3D2BBD80373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5C414C-D9FB-4B44-972A-9679EF3F33B8}" type="presOf" srcId="{92849004-D325-4353-91EB-3D2BBD803737}" destId="{B8E5483C-152D-48F3-87E7-9EB86820DD57}" srcOrd="0" destOrd="0" presId="urn:microsoft.com/office/officeart/2005/8/layout/default"/>
    <dgm:cxn modelId="{D1C4FB70-A462-49C2-B159-190C18710AB0}" srcId="{730AA444-1558-411D-8165-A10B015DFE2C}" destId="{92849004-D325-4353-91EB-3D2BBD803737}" srcOrd="1" destOrd="0" parTransId="{B1A047AD-B30F-4950-99FB-8445AB45BD6E}" sibTransId="{A05D963C-2207-41F9-B310-9296DDB4BDEF}"/>
    <dgm:cxn modelId="{A2EE2270-4B16-4AE7-A9FC-F626F8DFB057}" type="presOf" srcId="{85711B50-6202-4D3B-B18F-8855B1900081}" destId="{1B382F0F-5B09-4E37-A087-1346831F6F14}" srcOrd="0" destOrd="0" presId="urn:microsoft.com/office/officeart/2005/8/layout/default"/>
    <dgm:cxn modelId="{BE47F365-5C5C-49F0-8EA1-9BEE3AC7FEA7}" srcId="{730AA444-1558-411D-8165-A10B015DFE2C}" destId="{85711B50-6202-4D3B-B18F-8855B1900081}" srcOrd="0" destOrd="0" parTransId="{C707EBDE-F6C8-4887-92B3-6E6FA060BF8A}" sibTransId="{2D6781D0-4169-4366-A895-6203315E5918}"/>
    <dgm:cxn modelId="{47BC03EF-390E-46FD-9F86-39771BD8AEF8}" type="presOf" srcId="{730AA444-1558-411D-8165-A10B015DFE2C}" destId="{F24BBCE9-BF06-443B-8C11-32A9DF11363D}" srcOrd="0" destOrd="0" presId="urn:microsoft.com/office/officeart/2005/8/layout/default"/>
    <dgm:cxn modelId="{139E1DE1-1BB4-4B56-98EA-8E3F0BBA8A08}" type="presParOf" srcId="{F24BBCE9-BF06-443B-8C11-32A9DF11363D}" destId="{1B382F0F-5B09-4E37-A087-1346831F6F14}" srcOrd="0" destOrd="0" presId="urn:microsoft.com/office/officeart/2005/8/layout/default"/>
    <dgm:cxn modelId="{F5632749-3981-4C0B-95D6-9597807BFC27}" type="presParOf" srcId="{F24BBCE9-BF06-443B-8C11-32A9DF11363D}" destId="{0E376533-A666-4D9D-96F4-EEB71E72ACF0}" srcOrd="1" destOrd="0" presId="urn:microsoft.com/office/officeart/2005/8/layout/default"/>
    <dgm:cxn modelId="{A2720128-4B07-436B-8887-7FACA91E7717}" type="presParOf" srcId="{F24BBCE9-BF06-443B-8C11-32A9DF11363D}" destId="{B8E5483C-152D-48F3-87E7-9EB86820DD5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82F0F-5B09-4E37-A087-1346831F6F14}">
      <dsp:nvSpPr>
        <dsp:cNvPr id="0" name=""/>
        <dsp:cNvSpPr/>
      </dsp:nvSpPr>
      <dsp:spPr>
        <a:xfrm>
          <a:off x="993" y="998108"/>
          <a:ext cx="3873770" cy="232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Врождённая колобома</a:t>
          </a:r>
          <a:r>
            <a:rPr lang="ru-RU" sz="1800" b="0" i="0" kern="1200" dirty="0" smtClean="0"/>
            <a:t>. Развивается при воздействии на зачатки глаза повреждающих факторов. В результате этого происходит неправильное закрытие зародышевой щели глазного бокала и нарушается форма образующихся структур.</a:t>
          </a:r>
          <a:endParaRPr lang="ru-RU" sz="1800" kern="1200" dirty="0"/>
        </a:p>
      </dsp:txBody>
      <dsp:txXfrm>
        <a:off x="993" y="998108"/>
        <a:ext cx="3873770" cy="2324262"/>
      </dsp:txXfrm>
    </dsp:sp>
    <dsp:sp modelId="{B8E5483C-152D-48F3-87E7-9EB86820DD57}">
      <dsp:nvSpPr>
        <dsp:cNvPr id="0" name=""/>
        <dsp:cNvSpPr/>
      </dsp:nvSpPr>
      <dsp:spPr>
        <a:xfrm>
          <a:off x="4262140" y="998108"/>
          <a:ext cx="3873770" cy="232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Приобретенная колобома</a:t>
          </a:r>
          <a:r>
            <a:rPr lang="ru-RU" sz="1800" b="0" i="0" kern="1200" dirty="0" smtClean="0"/>
            <a:t>. Развивается вследствие травм глазного яблока, когда некоторые участки теряют жизнеспособность и </a:t>
          </a:r>
          <a:r>
            <a:rPr lang="ru-RU" sz="1800" b="0" i="0" kern="1200" dirty="0" err="1" smtClean="0"/>
            <a:t>некротизируются</a:t>
          </a:r>
          <a:r>
            <a:rPr lang="ru-RU" sz="1800" b="0" i="0" kern="1200" dirty="0" smtClean="0"/>
            <a:t>. Также причиной колобомы может явиться послеоперационный дефект (</a:t>
          </a:r>
          <a:r>
            <a:rPr lang="ru-RU" sz="1800" b="0" i="0" kern="1200" dirty="0" err="1" smtClean="0"/>
            <a:t>иридэктомия</a:t>
          </a:r>
          <a:r>
            <a:rPr lang="ru-RU" sz="1800" b="0" i="0" kern="1200" dirty="0" smtClean="0"/>
            <a:t> при опухолях радужной оболочки).</a:t>
          </a:r>
          <a:endParaRPr lang="ru-RU" sz="1800" kern="1200" dirty="0"/>
        </a:p>
      </dsp:txBody>
      <dsp:txXfrm>
        <a:off x="4262140" y="998108"/>
        <a:ext cx="3873770" cy="2324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FE465E-A88B-40A2-B051-3BEE059D4C3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1C0F57-79DE-49A2-9E46-868D6E31CF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7272808" cy="864096"/>
          </a:xfrm>
        </p:spPr>
        <p:txBody>
          <a:bodyPr/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Красноярский </a:t>
            </a:r>
            <a:r>
              <a:rPr lang="ru-RU" sz="2000" dirty="0">
                <a:cs typeface="Times New Roman" panose="02020603050405020304" pitchFamily="18" charset="0"/>
              </a:rPr>
              <a:t>государственный медицинский университет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им. Профессора В.Ф. </a:t>
            </a:r>
            <a:r>
              <a:rPr lang="ru-RU" sz="2000" dirty="0" err="1">
                <a:cs typeface="Times New Roman" panose="02020603050405020304" pitchFamily="18" charset="0"/>
              </a:rPr>
              <a:t>Войно-Яссенецкого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cs typeface="Times New Roman" panose="02020603050405020304" pitchFamily="18" charset="0"/>
              </a:rPr>
            </a:br>
            <a:r>
              <a:rPr lang="ru-RU" sz="2000" dirty="0"/>
              <a:t>Кафедра офтальмологии с курсом ПО им. проф. </a:t>
            </a:r>
            <a:r>
              <a:rPr lang="ru-RU" sz="2000" dirty="0" err="1"/>
              <a:t>М.А.Дмитриева</a:t>
            </a:r>
            <a:r>
              <a:rPr lang="en-US" sz="2000" dirty="0" smtClean="0"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cs typeface="Times New Roman" panose="02020603050405020304" pitchFamily="18" charset="0"/>
              </a:rPr>
            </a:b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Заведующая кафедрой </a:t>
            </a:r>
            <a:r>
              <a:rPr lang="ru-RU" sz="2000" dirty="0" smtClean="0"/>
              <a:t>Козина </a:t>
            </a:r>
            <a:r>
              <a:rPr lang="ru-RU" sz="2000" dirty="0"/>
              <a:t>Елена Владимировна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Патология </a:t>
            </a:r>
            <a:r>
              <a:rPr lang="ru-RU" dirty="0"/>
              <a:t>сосудистого тракта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97152"/>
            <a:ext cx="4227984" cy="147788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cs typeface="Times New Roman" panose="02020603050405020304" pitchFamily="18" charset="0"/>
              </a:rPr>
              <a:t>Преподаватель </a:t>
            </a:r>
            <a:r>
              <a:rPr lang="ru-RU" dirty="0" err="1"/>
              <a:t>Кочетова</a:t>
            </a:r>
            <a:r>
              <a:rPr lang="ru-RU" dirty="0"/>
              <a:t> </a:t>
            </a:r>
            <a:r>
              <a:rPr lang="ru-RU" dirty="0" smtClean="0"/>
              <a:t>Т.Ф.</a:t>
            </a:r>
            <a:r>
              <a:rPr lang="en-US" dirty="0">
                <a:cs typeface="Times New Roman" panose="02020603050405020304" pitchFamily="18" charset="0"/>
              </a:rPr>
              <a:t/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ru-RU" dirty="0" smtClean="0"/>
              <a:t>Выполнила</a:t>
            </a:r>
            <a:r>
              <a:rPr lang="ru-RU" dirty="0" smtClean="0"/>
              <a:t>: </a:t>
            </a:r>
            <a:r>
              <a:rPr lang="ru-RU" dirty="0" err="1" smtClean="0"/>
              <a:t>Шайкина</a:t>
            </a:r>
            <a:r>
              <a:rPr lang="ru-RU" dirty="0" smtClean="0"/>
              <a:t> У.А.</a:t>
            </a:r>
          </a:p>
          <a:p>
            <a:pPr algn="l"/>
            <a:r>
              <a:rPr lang="ru-RU" dirty="0" smtClean="0"/>
              <a:t>404 группа педиатрия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83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Колобома </a:t>
            </a:r>
            <a:r>
              <a:rPr lang="ru-RU" dirty="0" smtClean="0"/>
              <a:t>хрусталика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99247" y="1988840"/>
            <a:ext cx="7745505" cy="11806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Редко </a:t>
            </a:r>
            <a:r>
              <a:rPr lang="ru-RU" dirty="0"/>
              <a:t>встречающаяся врожденная аномалия хрусталика, характеризующаяся наличием выемки по его экваториальному краю</a:t>
            </a:r>
          </a:p>
        </p:txBody>
      </p:sp>
      <p:pic>
        <p:nvPicPr>
          <p:cNvPr id="3074" name="Picture 2" descr="C:\R\1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751" r="4353" b="13896"/>
          <a:stretch/>
        </p:blipFill>
        <p:spPr bwMode="auto">
          <a:xfrm>
            <a:off x="2411760" y="3068960"/>
            <a:ext cx="4233129" cy="35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2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Колобома </a:t>
            </a:r>
            <a:r>
              <a:rPr lang="ru-RU" dirty="0" smtClean="0"/>
              <a:t>зрительного нерва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248347"/>
            <a:ext cx="8640959" cy="118065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Полиэтиологическая</a:t>
            </a:r>
            <a:r>
              <a:rPr lang="ru-RU" dirty="0" smtClean="0"/>
              <a:t> </a:t>
            </a:r>
            <a:r>
              <a:rPr lang="ru-RU" dirty="0" err="1"/>
              <a:t>непрогрессирующая</a:t>
            </a:r>
            <a:r>
              <a:rPr lang="ru-RU" dirty="0"/>
              <a:t> врожденная аномалия, имеющая вид углубления различных размеров заполненного </a:t>
            </a:r>
            <a:r>
              <a:rPr lang="ru-RU" dirty="0" err="1"/>
              <a:t>ретинальными</a:t>
            </a:r>
            <a:r>
              <a:rPr lang="ru-RU" dirty="0"/>
              <a:t> клетками, в области диска зрительного нерва. Эта аномалия встречается у 0,075% </a:t>
            </a:r>
            <a:r>
              <a:rPr lang="ru-RU" dirty="0" smtClean="0"/>
              <a:t>людей.</a:t>
            </a:r>
            <a:endParaRPr lang="ru-RU" dirty="0"/>
          </a:p>
        </p:txBody>
      </p:sp>
      <p:pic>
        <p:nvPicPr>
          <p:cNvPr id="4098" name="Picture 2" descr="C:\R\id104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2968"/>
            <a:ext cx="3394050" cy="336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R\id10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r="6801"/>
          <a:stretch/>
        </p:blipFill>
        <p:spPr bwMode="auto">
          <a:xfrm>
            <a:off x="395536" y="3303746"/>
            <a:ext cx="4150799" cy="33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9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97" y="2564904"/>
            <a:ext cx="5299789" cy="3312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9247" y="548680"/>
            <a:ext cx="7756263" cy="1054250"/>
          </a:xfrm>
        </p:spPr>
        <p:txBody>
          <a:bodyPr/>
          <a:lstStyle/>
          <a:p>
            <a:r>
              <a:rPr lang="ru-RU" dirty="0"/>
              <a:t>Колобома зрительного нерва</a:t>
            </a:r>
          </a:p>
        </p:txBody>
      </p:sp>
    </p:spTree>
    <p:extLst>
      <p:ext uri="{BB962C8B-B14F-4D97-AF65-F5344CB8AC3E}">
        <p14:creationId xmlns:p14="http://schemas.microsoft.com/office/powerpoint/2010/main" val="348293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060849"/>
            <a:ext cx="8568952" cy="1008111"/>
          </a:xfrm>
        </p:spPr>
        <p:txBody>
          <a:bodyPr/>
          <a:lstStyle/>
          <a:p>
            <a:r>
              <a:rPr lang="ru-RU" dirty="0"/>
              <a:t>Часто представлена в виде треугольной формы вырезки на нижнем веке.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Колобома </a:t>
            </a:r>
            <a:r>
              <a:rPr lang="ru-RU" dirty="0" smtClean="0"/>
              <a:t>век</a:t>
            </a:r>
            <a:endParaRPr lang="ru-RU" dirty="0"/>
          </a:p>
        </p:txBody>
      </p:sp>
      <p:pic>
        <p:nvPicPr>
          <p:cNvPr id="5122" name="Picture 2" descr="C:\R\coloboma-ve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37333"/>
            <a:ext cx="5169297" cy="376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7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Дефект </a:t>
            </a:r>
            <a:r>
              <a:rPr lang="ru-RU" dirty="0"/>
              <a:t>в оболочках глаза. Проявляется он, как правило, отсутствием части глазной оболочки. Чаще всего колобома является врождённой аномалией развития, которая наступает вследствие внутриутробных нарушений. Часто колобома сочетается с другими пороками развития, такими, как заячья губа, расщелина твёрдого неба (волчья пасть). Однако может быть и приобретённой.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Колобома</a:t>
            </a:r>
            <a:r>
              <a:rPr lang="ru-RU" sz="4400" baseline="30000" dirty="0"/>
              <a:t> </a:t>
            </a:r>
            <a:r>
              <a:rPr lang="ru-RU" sz="4400" dirty="0"/>
              <a:t>— </a:t>
            </a:r>
            <a:r>
              <a:rPr lang="ru-RU" sz="4400" dirty="0" err="1"/>
              <a:t>coloboma</a:t>
            </a:r>
            <a:r>
              <a:rPr lang="ru-RU" sz="4400" dirty="0"/>
              <a:t> (от др.-греч. </a:t>
            </a:r>
            <a:r>
              <a:rPr lang="ru-RU" sz="4400" dirty="0" err="1"/>
              <a:t>κολό</a:t>
            </a:r>
            <a:r>
              <a:rPr lang="ru-RU" sz="4400" dirty="0"/>
              <a:t>βωμα — увечье</a:t>
            </a:r>
            <a:r>
              <a:rPr lang="ru-RU" sz="4400" dirty="0" smtClean="0"/>
              <a:t>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4532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482284"/>
              </p:ext>
            </p:extLst>
          </p:nvPr>
        </p:nvGraphicFramePr>
        <p:xfrm>
          <a:off x="467544" y="2204864"/>
          <a:ext cx="81369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291750"/>
          </a:xfrm>
        </p:spPr>
        <p:txBody>
          <a:bodyPr/>
          <a:lstStyle/>
          <a:p>
            <a:r>
              <a:rPr lang="ru-RU" dirty="0" smtClean="0"/>
              <a:t>Различают от времени появления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39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/>
          </a:bodyPr>
          <a:lstStyle/>
          <a:p>
            <a:r>
              <a:rPr lang="ru-RU" sz="3600" dirty="0"/>
              <a:t>Колобома </a:t>
            </a:r>
            <a:r>
              <a:rPr lang="ru-RU" sz="3600" dirty="0" smtClean="0"/>
              <a:t>радужки</a:t>
            </a:r>
          </a:p>
          <a:p>
            <a:r>
              <a:rPr lang="ru-RU" sz="3600" dirty="0" smtClean="0"/>
              <a:t>Колобома </a:t>
            </a:r>
            <a:r>
              <a:rPr lang="ru-RU" sz="3600" dirty="0" err="1" smtClean="0"/>
              <a:t>хориоидеи</a:t>
            </a:r>
            <a:endParaRPr lang="ru-RU" sz="3600" dirty="0" smtClean="0"/>
          </a:p>
          <a:p>
            <a:r>
              <a:rPr lang="ru-RU" sz="3600" dirty="0" smtClean="0"/>
              <a:t>Колобома </a:t>
            </a:r>
            <a:r>
              <a:rPr lang="ru-RU" sz="3600" dirty="0"/>
              <a:t>ресничного </a:t>
            </a:r>
            <a:r>
              <a:rPr lang="ru-RU" sz="3600" dirty="0" smtClean="0"/>
              <a:t>тела </a:t>
            </a:r>
          </a:p>
          <a:p>
            <a:r>
              <a:rPr lang="ru-RU" sz="3600" dirty="0" smtClean="0"/>
              <a:t>Колобома хрусталика</a:t>
            </a:r>
            <a:endParaRPr lang="ru-RU" sz="3600" dirty="0"/>
          </a:p>
          <a:p>
            <a:r>
              <a:rPr lang="ru-RU" sz="3600" dirty="0"/>
              <a:t>К</a:t>
            </a:r>
            <a:r>
              <a:rPr lang="ru-RU" sz="3600" dirty="0" smtClean="0"/>
              <a:t>олобома </a:t>
            </a:r>
            <a:r>
              <a:rPr lang="ru-RU" sz="3600" dirty="0"/>
              <a:t>зрительного </a:t>
            </a:r>
            <a:r>
              <a:rPr lang="ru-RU" sz="3600" dirty="0" smtClean="0"/>
              <a:t>нерва</a:t>
            </a:r>
          </a:p>
          <a:p>
            <a:r>
              <a:rPr lang="ru-RU" sz="3600" dirty="0" smtClean="0"/>
              <a:t>Колобома век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1363758"/>
          </a:xfrm>
        </p:spPr>
        <p:txBody>
          <a:bodyPr/>
          <a:lstStyle/>
          <a:p>
            <a:r>
              <a:rPr lang="ru-RU" sz="4400" dirty="0" smtClean="0"/>
              <a:t>Разновидности </a:t>
            </a:r>
            <a:r>
              <a:rPr lang="ru-RU" sz="4400" dirty="0"/>
              <a:t>в зависимости от того, какая часть глаза </a:t>
            </a:r>
            <a:r>
              <a:rPr lang="ru-RU" sz="4400" dirty="0" smtClean="0"/>
              <a:t>повреждена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6381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204864"/>
            <a:ext cx="8352928" cy="122413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Обычно дефект радужной оболочки имеет грушевидную форму и располагается в нижней части радужки. </a:t>
            </a:r>
            <a:r>
              <a:rPr lang="ru-RU" dirty="0" smtClean="0"/>
              <a:t>Чаще </a:t>
            </a:r>
            <a:r>
              <a:rPr lang="ru-RU" dirty="0"/>
              <a:t>поражается один глаз, однако возможно и двухстороннее расположение дефектов. При врождённой колобоме зрачок сохраняет способность сокращаться и в месте дефекта, что отличает её от приобретённой колобомы, когда нарушено функционирование зрачкового сфинктера.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Колобома </a:t>
            </a:r>
            <a:r>
              <a:rPr lang="ru-RU" dirty="0" smtClean="0"/>
              <a:t>радужки</a:t>
            </a:r>
            <a:endParaRPr lang="ru-RU" dirty="0"/>
          </a:p>
        </p:txBody>
      </p:sp>
      <p:pic>
        <p:nvPicPr>
          <p:cNvPr id="1026" name="Picture 2" descr="C:\R\koloboma-raduzhk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3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7197462" cy="28995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Колобома радужки</a:t>
            </a:r>
          </a:p>
        </p:txBody>
      </p:sp>
    </p:spTree>
    <p:extLst>
      <p:ext uri="{BB962C8B-B14F-4D97-AF65-F5344CB8AC3E}">
        <p14:creationId xmlns:p14="http://schemas.microsoft.com/office/powerpoint/2010/main" val="206204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48347"/>
            <a:ext cx="3312367" cy="434900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Дефект</a:t>
            </a:r>
            <a:r>
              <a:rPr lang="ru-RU" dirty="0"/>
              <a:t> сосудистой оболочки глазного </a:t>
            </a:r>
            <a:r>
              <a:rPr lang="ru-RU" dirty="0" smtClean="0"/>
              <a:t>яблока.</a:t>
            </a:r>
          </a:p>
          <a:p>
            <a:pPr marL="0" indent="0" algn="just" fontAlgn="base">
              <a:buNone/>
            </a:pPr>
            <a:r>
              <a:rPr lang="ru-RU" dirty="0"/>
              <a:t>Типичная локализация колобомы сосудистой оболочки – нижние отделы глазного яблока. Нередко патология сочетается с </a:t>
            </a:r>
            <a:r>
              <a:rPr lang="ru-RU" dirty="0" err="1"/>
              <a:t>микрофтальмом</a:t>
            </a:r>
            <a:r>
              <a:rPr lang="ru-RU" dirty="0"/>
              <a:t> (уменьшением размеров глаза), дефектами сетчатки.</a:t>
            </a:r>
          </a:p>
          <a:p>
            <a:pPr marL="0" indent="0" algn="just" fontAlgn="base">
              <a:buNone/>
            </a:pPr>
            <a:r>
              <a:rPr lang="ru-RU" dirty="0"/>
              <a:t>Колобома </a:t>
            </a:r>
            <a:r>
              <a:rPr lang="ru-RU" dirty="0" err="1"/>
              <a:t>хориоидеи</a:t>
            </a:r>
            <a:r>
              <a:rPr lang="ru-RU" dirty="0"/>
              <a:t> может быть:</a:t>
            </a:r>
          </a:p>
          <a:p>
            <a:pPr marL="0" indent="0" algn="just" fontAlgn="base">
              <a:buNone/>
            </a:pPr>
            <a:r>
              <a:rPr lang="ru-RU" b="1" dirty="0"/>
              <a:t>Изолированной</a:t>
            </a:r>
            <a:r>
              <a:rPr lang="ru-RU" dirty="0"/>
              <a:t> – отдельный небольшой отсутствующий участок сосудистой оболочки.</a:t>
            </a:r>
          </a:p>
          <a:p>
            <a:pPr marL="0" indent="0" algn="just" fontAlgn="base">
              <a:buNone/>
            </a:pPr>
            <a:r>
              <a:rPr lang="ru-RU" b="1" dirty="0"/>
              <a:t>Множественной</a:t>
            </a:r>
            <a:r>
              <a:rPr lang="ru-RU" dirty="0"/>
              <a:t> – определяется несколько дефектов </a:t>
            </a:r>
            <a:r>
              <a:rPr lang="ru-RU" dirty="0" err="1"/>
              <a:t>хориоидеи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Колобома </a:t>
            </a:r>
            <a:r>
              <a:rPr lang="ru-RU" dirty="0" err="1"/>
              <a:t>хориоидеи</a:t>
            </a:r>
            <a:endParaRPr lang="ru-RU" dirty="0"/>
          </a:p>
        </p:txBody>
      </p:sp>
      <p:pic>
        <p:nvPicPr>
          <p:cNvPr id="2050" name="Picture 2" descr="C:\R\koloboma-horioidei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/>
          <a:stretch/>
        </p:blipFill>
        <p:spPr bwMode="auto">
          <a:xfrm>
            <a:off x="3779912" y="2348880"/>
            <a:ext cx="508023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2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Колобома </a:t>
            </a:r>
            <a:r>
              <a:rPr lang="ru-RU" dirty="0" smtClean="0"/>
              <a:t>ресничного тела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55576" y="2204864"/>
            <a:ext cx="7741185" cy="1368152"/>
          </a:xfrm>
        </p:spPr>
        <p:txBody>
          <a:bodyPr/>
          <a:lstStyle/>
          <a:p>
            <a:r>
              <a:rPr lang="ru-RU" dirty="0"/>
              <a:t>Отсутствует участок ресничного тела. </a:t>
            </a:r>
            <a:r>
              <a:rPr lang="ru-RU" dirty="0" smtClean="0"/>
              <a:t>Вследствие </a:t>
            </a:r>
            <a:r>
              <a:rPr lang="ru-RU" dirty="0"/>
              <a:t>этого нарушено функционирование аккомодационного аппарата.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5270278" cy="3007334"/>
          </a:xfrm>
        </p:spPr>
      </p:pic>
    </p:spTree>
    <p:extLst>
      <p:ext uri="{BB962C8B-B14F-4D97-AF65-F5344CB8AC3E}">
        <p14:creationId xmlns:p14="http://schemas.microsoft.com/office/powerpoint/2010/main" val="179389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Колобома ресничного тела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52643"/>
            <a:ext cx="3234374" cy="320202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20" y="2944813"/>
            <a:ext cx="3187684" cy="3171825"/>
          </a:xfrm>
        </p:spPr>
      </p:pic>
    </p:spTree>
    <p:extLst>
      <p:ext uri="{BB962C8B-B14F-4D97-AF65-F5344CB8AC3E}">
        <p14:creationId xmlns:p14="http://schemas.microsoft.com/office/powerpoint/2010/main" val="3874099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133</TotalTime>
  <Words>260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Book Antiqua</vt:lpstr>
      <vt:lpstr>Times New Roman</vt:lpstr>
      <vt:lpstr>Wingdings</vt:lpstr>
      <vt:lpstr>Твердый переплет</vt:lpstr>
      <vt:lpstr>Красноярский государственный медицинский университет  им. Профессора В.Ф. Войно-Яссенецкого  Кафедра офтальмологии с курсом ПО им. проф. М.А.Дмитриева  Заведующая кафедрой Козина Елена Владимировна  Патология сосудистого тракта</vt:lpstr>
      <vt:lpstr>Колобома — coloboma (от др.-греч. κολόβωμα — увечье)</vt:lpstr>
      <vt:lpstr>Различают от времени появления</vt:lpstr>
      <vt:lpstr>Разновидности в зависимости от того, какая часть глаза повреждена</vt:lpstr>
      <vt:lpstr>Колобома радужки</vt:lpstr>
      <vt:lpstr>Колобома радужки</vt:lpstr>
      <vt:lpstr>Колобома хориоидеи</vt:lpstr>
      <vt:lpstr>Колобома ресничного тела</vt:lpstr>
      <vt:lpstr>Колобома ресничного тела</vt:lpstr>
      <vt:lpstr>Колобома хрусталика</vt:lpstr>
      <vt:lpstr>Колобома зрительного нерва</vt:lpstr>
      <vt:lpstr>Колобома зрительного нерва</vt:lpstr>
      <vt:lpstr>Колобома век</vt:lpstr>
      <vt:lpstr>Спасибо за внимание!</vt:lpstr>
    </vt:vector>
  </TitlesOfParts>
  <Company>Zenith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Патология сосудистого тракта</dc:title>
  <dc:creator>Shaykin-A</dc:creator>
  <cp:lastModifiedBy>Andrei Ruahill</cp:lastModifiedBy>
  <cp:revision>11</cp:revision>
  <dcterms:created xsi:type="dcterms:W3CDTF">2018-01-15T05:44:16Z</dcterms:created>
  <dcterms:modified xsi:type="dcterms:W3CDTF">2019-04-07T09:10:27Z</dcterms:modified>
</cp:coreProperties>
</file>