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2FD1E-7FE3-474A-9D7E-68B230DAEF5D}" type="datetimeFigureOut">
              <a:rPr lang="ru-RU" smtClean="0"/>
              <a:t>01.07.2020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1968-4BEF-4312-A839-7DC92B707F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2FD1E-7FE3-474A-9D7E-68B230DAEF5D}" type="datetimeFigureOut">
              <a:rPr lang="ru-RU" smtClean="0"/>
              <a:t>01.07.2020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1968-4BEF-4312-A839-7DC92B707F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2FD1E-7FE3-474A-9D7E-68B230DAEF5D}" type="datetimeFigureOut">
              <a:rPr lang="ru-RU" smtClean="0"/>
              <a:t>01.07.2020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1968-4BEF-4312-A839-7DC92B707F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2FD1E-7FE3-474A-9D7E-68B230DAEF5D}" type="datetimeFigureOut">
              <a:rPr lang="ru-RU" smtClean="0"/>
              <a:t>01.07.2020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1968-4BEF-4312-A839-7DC92B707F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2FD1E-7FE3-474A-9D7E-68B230DAEF5D}" type="datetimeFigureOut">
              <a:rPr lang="ru-RU" smtClean="0"/>
              <a:t>01.07.2020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1968-4BEF-4312-A839-7DC92B707F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2FD1E-7FE3-474A-9D7E-68B230DAEF5D}" type="datetimeFigureOut">
              <a:rPr lang="ru-RU" smtClean="0"/>
              <a:t>01.07.2020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1968-4BEF-4312-A839-7DC92B707F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2FD1E-7FE3-474A-9D7E-68B230DAEF5D}" type="datetimeFigureOut">
              <a:rPr lang="ru-RU" smtClean="0"/>
              <a:t>01.07.2020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1968-4BEF-4312-A839-7DC92B707F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2FD1E-7FE3-474A-9D7E-68B230DAEF5D}" type="datetimeFigureOut">
              <a:rPr lang="ru-RU" smtClean="0"/>
              <a:t>01.07.2020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1968-4BEF-4312-A839-7DC92B707F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2FD1E-7FE3-474A-9D7E-68B230DAEF5D}" type="datetimeFigureOut">
              <a:rPr lang="ru-RU" smtClean="0"/>
              <a:t>01.07.2020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1968-4BEF-4312-A839-7DC92B707F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2FD1E-7FE3-474A-9D7E-68B230DAEF5D}" type="datetimeFigureOut">
              <a:rPr lang="ru-RU" smtClean="0"/>
              <a:t>01.07.2020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1968-4BEF-4312-A839-7DC92B707F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2FD1E-7FE3-474A-9D7E-68B230DAEF5D}" type="datetimeFigureOut">
              <a:rPr lang="ru-RU" smtClean="0"/>
              <a:t>01.07.2020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1968-4BEF-4312-A839-7DC92B707F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2FD1E-7FE3-474A-9D7E-68B230DAEF5D}" type="datetimeFigureOut">
              <a:rPr lang="ru-RU" smtClean="0"/>
              <a:t>01.07.2020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91968-4BEF-4312-A839-7DC92B707F2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928825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Федеральное государственное бюджетное образовательное учреждение высшего образования «Красноярский государственный медицинский университет имени профессора В.Ф.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Войно-Ясенецкого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»                                                                                                                                          Министерства здравоохранения Российской Федерации                                                                          Фармацевтический колледж</a:t>
            </a: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2857496"/>
            <a:ext cx="7358114" cy="142876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Фармацевтическое консультирование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57818" y="5786454"/>
            <a:ext cx="3500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Выполнила: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Стулова Екатерина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Руководитель</a:t>
            </a:r>
            <a:r>
              <a:rPr lang="ru-RU" b="1" dirty="0" smtClean="0">
                <a:solidFill>
                  <a:schemeClr val="tx1"/>
                </a:solidFill>
              </a:rPr>
              <a:t>: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Тюльпанова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М.В.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7224" y="2285992"/>
            <a:ext cx="75009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571480"/>
            <a:ext cx="807249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Фармацевтическое консультирование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 - доступ к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информации 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порядке применения или использования товаров аптечного ассортимента, в том числе о правилах отпуска, способах приема, режимах дозирования, терапевтическом действии,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противопоказаниях,взаимодействии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лекарственных препаратов при одновременном приеме между собой и (или) с пищей, правилах их хранения в домашних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условиях.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571480"/>
            <a:ext cx="800105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Фармацевтическая опека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комплексная программа взаимодействия врача, провизора и пациента в течение всего периода лекарственной терапии, начиная с момента отпуска лекарственного препарата до окончания его применения 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pregnant-woman-in-pharmacy-choosing-and-buying-vector-1404037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050" y="2786058"/>
            <a:ext cx="5849934" cy="407194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285884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Требования к фармацевтическому консультированию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Профессионализм</a:t>
            </a:r>
            <a:endParaRPr lang="ru-RU" sz="33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Безопасность</a:t>
            </a:r>
            <a:endParaRPr lang="ru-RU" sz="33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Оперативность</a:t>
            </a:r>
            <a:endParaRPr lang="ru-RU" sz="33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Персональный подход, доступность для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пациента</a:t>
            </a:r>
            <a:endParaRPr lang="ru-RU" sz="33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Достаточность</a:t>
            </a:r>
            <a:endParaRPr lang="ru-RU" sz="33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Рациональность</a:t>
            </a:r>
            <a:endParaRPr lang="ru-RU" sz="33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Необходимость упоминания о консультаций с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врачом</a:t>
            </a:r>
            <a:endParaRPr lang="ru-RU" sz="33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Использование актуальной нормативной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базы</a:t>
            </a:r>
            <a:endParaRPr lang="ru-RU" sz="33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Предложение покупки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препарата</a:t>
            </a:r>
            <a:endParaRPr lang="ru-RU" sz="33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Основные аспекты фармацевтического консультирования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Определить необходимость особых условий отпуска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ЛП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Обозначить необходимость рецептурного отпуска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ЛП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Определить проблему посетителя, задать уточняющие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вопросы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Указать на необходимость обязательного посещения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специалиста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Уточнить особые характеристики пациента (возраст, беременность, хронические заболевания, приём препаратов и т. 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Назвать фармакотерапевтическую группу и действие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препарата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Предложить препараты в качестве альтернативы и обосновать свои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предложения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Информировать о правилах приема, курсе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терапии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Информировать о взаимодействии с пищей и лекарственных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взаимодействиях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Информировать о правилах хранения в домашних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условиях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Информировать о побочных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эффектах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___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642918"/>
            <a:ext cx="8358246" cy="607223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28596" y="142852"/>
            <a:ext cx="82153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Алгоритм консультирования при безрецептурном отпуске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___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14290"/>
            <a:ext cx="8572560" cy="628654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00034" y="357166"/>
            <a:ext cx="807249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Предлагая тот или иной препарат,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первостольник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не просто описывает характеристики (лекарственная форма, способ приема и т.д.), но </a:t>
            </a:r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указывает на преимущества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данной характеристики: удобство использование, меньшая длительность курса лечения.</a:t>
            </a:r>
          </a:p>
        </p:txBody>
      </p:sp>
      <p:pic>
        <p:nvPicPr>
          <p:cNvPr id="8" name="Рисунок 7" descr="_13339-18347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3000372"/>
            <a:ext cx="4286280" cy="3571900"/>
          </a:xfrm>
          <a:prstGeom prst="rect">
            <a:avLst/>
          </a:prstGeom>
        </p:spPr>
      </p:pic>
      <p:pic>
        <p:nvPicPr>
          <p:cNvPr id="9" name="Рисунок 8" descr="2019-10-02_Link_Prescrib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57752" y="3143248"/>
            <a:ext cx="3929090" cy="328611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Важно: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 осуществлении консультирования/ персонализированной фармацевтической помощи необходимо принимать во внимание, что многие пациенты недостаточно осведомлены о состоянии собственного здоровья.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 осуществлении фармацевтического консультирования о рецептурных лекарственных препаратах крайне важно напоминать пациенту о необходимости посещения врача.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251</Words>
  <Application>Microsoft Office PowerPoint</Application>
  <PresentationFormat>Экран (4:3)</PresentationFormat>
  <Paragraphs>34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Федеральное государственное бюджетное образовательное учреждение высшего образования «Красноярский государственный медицинский университет имени профессора В.Ф. Войно-Ясенецкого»                                                                                                                                          Министерства здравоохранения Российской Федерации                                                                          Фармацевтический колледж</vt:lpstr>
      <vt:lpstr>Слайд 2</vt:lpstr>
      <vt:lpstr>Слайд 3</vt:lpstr>
      <vt:lpstr>Требования к фармацевтическому консультированию </vt:lpstr>
      <vt:lpstr>Основные аспекты фармацевтического консультирования </vt:lpstr>
      <vt:lpstr>Слайд 6</vt:lpstr>
      <vt:lpstr>Слайд 7</vt:lpstr>
      <vt:lpstr>Слайд 8</vt:lpstr>
      <vt:lpstr>Важно: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Федеральное государственное бюджетное образовательное учреждение высшего образования «Красноярский государственный медицинский университет имени профессора В.Ф. Войно-Ясенецкого»                                                                                                                                          Министерства здравоохранения Российской Федерации                                                                          Фармацевтический колледж</dc:title>
  <dc:creator>Home</dc:creator>
  <cp:lastModifiedBy>Home</cp:lastModifiedBy>
  <cp:revision>5</cp:revision>
  <dcterms:created xsi:type="dcterms:W3CDTF">2020-07-01T05:52:34Z</dcterms:created>
  <dcterms:modified xsi:type="dcterms:W3CDTF">2020-07-01T06:42:12Z</dcterms:modified>
</cp:coreProperties>
</file>