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2" r:id="rId3"/>
    <p:sldId id="263" r:id="rId4"/>
    <p:sldId id="271" r:id="rId5"/>
    <p:sldId id="264" r:id="rId6"/>
    <p:sldId id="283" r:id="rId7"/>
    <p:sldId id="265" r:id="rId8"/>
    <p:sldId id="286" r:id="rId9"/>
    <p:sldId id="287" r:id="rId10"/>
    <p:sldId id="285" r:id="rId11"/>
    <p:sldId id="284" r:id="rId12"/>
    <p:sldId id="266" r:id="rId13"/>
    <p:sldId id="276" r:id="rId14"/>
    <p:sldId id="280" r:id="rId15"/>
    <p:sldId id="267" r:id="rId16"/>
    <p:sldId id="269" r:id="rId17"/>
    <p:sldId id="268" r:id="rId18"/>
    <p:sldId id="281" r:id="rId19"/>
    <p:sldId id="25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61818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14" autoAdjust="0"/>
  </p:normalViewPr>
  <p:slideViewPr>
    <p:cSldViewPr>
      <p:cViewPr varScale="1">
        <p:scale>
          <a:sx n="66" d="100"/>
          <a:sy n="66" d="100"/>
        </p:scale>
        <p:origin x="-149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3A011E-D393-4023-91CF-28A0D134DC60}" type="doc">
      <dgm:prSet loTypeId="urn:microsoft.com/office/officeart/2005/8/layout/arrow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C3F3A8F-6CFF-432E-9F00-E8473F821AA6}">
      <dgm:prSet phldrT="[Текст]" custT="1"/>
      <dgm:spPr>
        <a:solidFill>
          <a:srgbClr val="F61818"/>
        </a:solidFill>
      </dgm:spPr>
      <dgm:t>
        <a:bodyPr/>
        <a:lstStyle/>
        <a:p>
          <a:r>
            <a:rPr lang="ru-RU" sz="4400" dirty="0" smtClean="0"/>
            <a:t>ООП</a:t>
          </a:r>
          <a:endParaRPr lang="ru-RU" sz="4400" dirty="0"/>
        </a:p>
      </dgm:t>
    </dgm:pt>
    <dgm:pt modelId="{1DD7C01C-CB96-4BDF-89AA-036EE61FE579}" type="parTrans" cxnId="{0F0485F1-93FF-4E15-9FA8-0A3076B3FBFC}">
      <dgm:prSet/>
      <dgm:spPr/>
      <dgm:t>
        <a:bodyPr/>
        <a:lstStyle/>
        <a:p>
          <a:endParaRPr lang="ru-RU"/>
        </a:p>
      </dgm:t>
    </dgm:pt>
    <dgm:pt modelId="{8203ED0D-49B0-4D4C-95A7-B4266A83327C}" type="sibTrans" cxnId="{0F0485F1-93FF-4E15-9FA8-0A3076B3FBFC}">
      <dgm:prSet/>
      <dgm:spPr/>
      <dgm:t>
        <a:bodyPr/>
        <a:lstStyle/>
        <a:p>
          <a:endParaRPr lang="ru-RU"/>
        </a:p>
      </dgm:t>
    </dgm:pt>
    <dgm:pt modelId="{ADC144F4-FB8E-4082-80E0-CAC84B3F3D13}">
      <dgm:prSet phldrT="[Текст]" custT="1"/>
      <dgm:spPr>
        <a:solidFill>
          <a:srgbClr val="006600"/>
        </a:solidFill>
      </dgm:spPr>
      <dgm:t>
        <a:bodyPr/>
        <a:lstStyle/>
        <a:p>
          <a:r>
            <a:rPr lang="ru-RU" sz="2400" b="1" dirty="0" smtClean="0"/>
            <a:t>ПРОФЕССИОНАЛЬНЫЙ СТАНДАРТ</a:t>
          </a:r>
          <a:endParaRPr lang="ru-RU" sz="2400" b="1" dirty="0"/>
        </a:p>
      </dgm:t>
    </dgm:pt>
    <dgm:pt modelId="{E97E4685-0B35-4F59-ADE5-6C6115F8BA3B}" type="parTrans" cxnId="{85CE8433-474E-41BE-B72E-B93AC86ED4AC}">
      <dgm:prSet/>
      <dgm:spPr/>
      <dgm:t>
        <a:bodyPr/>
        <a:lstStyle/>
        <a:p>
          <a:endParaRPr lang="ru-RU"/>
        </a:p>
      </dgm:t>
    </dgm:pt>
    <dgm:pt modelId="{A3C2D217-736D-49B4-A9E0-EBFCB61AB288}" type="sibTrans" cxnId="{85CE8433-474E-41BE-B72E-B93AC86ED4AC}">
      <dgm:prSet/>
      <dgm:spPr/>
      <dgm:t>
        <a:bodyPr/>
        <a:lstStyle/>
        <a:p>
          <a:endParaRPr lang="ru-RU"/>
        </a:p>
      </dgm:t>
    </dgm:pt>
    <dgm:pt modelId="{8624710F-AA67-4506-BABA-53EF938E349F}" type="pres">
      <dgm:prSet presAssocID="{713A011E-D393-4023-91CF-28A0D134DC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599238-F9C3-416D-B80F-27264503AA85}" type="pres">
      <dgm:prSet presAssocID="{2C3F3A8F-6CFF-432E-9F00-E8473F821AA6}" presName="arrow" presStyleLbl="node1" presStyleIdx="0" presStyleCnt="2" custRadScaleRad="106871" custRadScaleInc="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5599F-3A0D-4990-8465-DCFFB3A496F6}" type="pres">
      <dgm:prSet presAssocID="{ADC144F4-FB8E-4082-80E0-CAC84B3F3D13}" presName="arrow" presStyleLbl="node1" presStyleIdx="1" presStyleCnt="2" custScaleY="113084" custRadScaleRad="101058" custRadScaleInc="-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1D02AB-9AAB-45D4-B3A8-82083E2B6CD6}" type="presOf" srcId="{2C3F3A8F-6CFF-432E-9F00-E8473F821AA6}" destId="{C3599238-F9C3-416D-B80F-27264503AA85}" srcOrd="0" destOrd="0" presId="urn:microsoft.com/office/officeart/2005/8/layout/arrow5"/>
    <dgm:cxn modelId="{1B512E6F-B841-4B6A-B20A-1F3654507D73}" type="presOf" srcId="{713A011E-D393-4023-91CF-28A0D134DC60}" destId="{8624710F-AA67-4506-BABA-53EF938E349F}" srcOrd="0" destOrd="0" presId="urn:microsoft.com/office/officeart/2005/8/layout/arrow5"/>
    <dgm:cxn modelId="{85CE8433-474E-41BE-B72E-B93AC86ED4AC}" srcId="{713A011E-D393-4023-91CF-28A0D134DC60}" destId="{ADC144F4-FB8E-4082-80E0-CAC84B3F3D13}" srcOrd="1" destOrd="0" parTransId="{E97E4685-0B35-4F59-ADE5-6C6115F8BA3B}" sibTransId="{A3C2D217-736D-49B4-A9E0-EBFCB61AB288}"/>
    <dgm:cxn modelId="{0F0485F1-93FF-4E15-9FA8-0A3076B3FBFC}" srcId="{713A011E-D393-4023-91CF-28A0D134DC60}" destId="{2C3F3A8F-6CFF-432E-9F00-E8473F821AA6}" srcOrd="0" destOrd="0" parTransId="{1DD7C01C-CB96-4BDF-89AA-036EE61FE579}" sibTransId="{8203ED0D-49B0-4D4C-95A7-B4266A83327C}"/>
    <dgm:cxn modelId="{309A808B-DE32-4526-9E53-4252E21482B1}" type="presOf" srcId="{ADC144F4-FB8E-4082-80E0-CAC84B3F3D13}" destId="{8A85599F-3A0D-4990-8465-DCFFB3A496F6}" srcOrd="0" destOrd="0" presId="urn:microsoft.com/office/officeart/2005/8/layout/arrow5"/>
    <dgm:cxn modelId="{41D12738-8DF9-4CF1-8B6D-B0718F4B4C25}" type="presParOf" srcId="{8624710F-AA67-4506-BABA-53EF938E349F}" destId="{C3599238-F9C3-416D-B80F-27264503AA85}" srcOrd="0" destOrd="0" presId="urn:microsoft.com/office/officeart/2005/8/layout/arrow5"/>
    <dgm:cxn modelId="{58417616-0B3A-4999-A0C1-477ED5EB8BF6}" type="presParOf" srcId="{8624710F-AA67-4506-BABA-53EF938E349F}" destId="{8A85599F-3A0D-4990-8465-DCFFB3A496F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BB995D-9F3F-4C2E-946A-9B9A69696DB3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1" csCatId="colorful" phldr="1"/>
      <dgm:spPr/>
    </dgm:pt>
    <dgm:pt modelId="{8DA6C365-4E0B-453F-AE3A-1E6922738D75}">
      <dgm:prSet phldrT="[Текст]" custT="1"/>
      <dgm:spPr/>
      <dgm:t>
        <a:bodyPr/>
        <a:lstStyle/>
        <a:p>
          <a:r>
            <a:rPr lang="ru-RU" sz="1800" b="1" dirty="0" smtClean="0"/>
            <a:t>Виды профессиональной деятельности</a:t>
          </a:r>
          <a:endParaRPr lang="ru-RU" sz="1800" b="1" dirty="0"/>
        </a:p>
      </dgm:t>
    </dgm:pt>
    <dgm:pt modelId="{8DCA94A1-C90F-4A54-BA9A-6E4DDD5A6BD4}" type="parTrans" cxnId="{6C29D12B-DE82-4C21-9A90-B6E05070ADB3}">
      <dgm:prSet/>
      <dgm:spPr/>
      <dgm:t>
        <a:bodyPr/>
        <a:lstStyle/>
        <a:p>
          <a:endParaRPr lang="ru-RU"/>
        </a:p>
      </dgm:t>
    </dgm:pt>
    <dgm:pt modelId="{B65FBB1B-2097-4BBD-AC41-B024DE5C952E}" type="sibTrans" cxnId="{6C29D12B-DE82-4C21-9A90-B6E05070ADB3}">
      <dgm:prSet/>
      <dgm:spPr/>
      <dgm:t>
        <a:bodyPr/>
        <a:lstStyle/>
        <a:p>
          <a:endParaRPr lang="ru-RU"/>
        </a:p>
      </dgm:t>
    </dgm:pt>
    <dgm:pt modelId="{C84DF793-FDBC-4DC3-82C3-CD3DEFFD8039}">
      <dgm:prSet phldrT="[Текст]" custT="1"/>
      <dgm:spPr/>
      <dgm:t>
        <a:bodyPr/>
        <a:lstStyle/>
        <a:p>
          <a:r>
            <a:rPr lang="ru-RU" sz="1800" b="1" dirty="0" smtClean="0"/>
            <a:t>Профессиональные</a:t>
          </a:r>
          <a:r>
            <a:rPr lang="ru-RU" sz="1600" b="1" dirty="0" smtClean="0"/>
            <a:t> </a:t>
          </a:r>
          <a:r>
            <a:rPr lang="ru-RU" sz="1800" b="1" dirty="0" smtClean="0"/>
            <a:t>задачи</a:t>
          </a:r>
          <a:endParaRPr lang="ru-RU" sz="1800" b="1" dirty="0"/>
        </a:p>
      </dgm:t>
    </dgm:pt>
    <dgm:pt modelId="{800BDB63-63E0-4C26-9B7A-B1573E36BAA8}" type="parTrans" cxnId="{FB3F8C42-7A04-4CDF-B6DE-ECB9F5F94B17}">
      <dgm:prSet/>
      <dgm:spPr/>
      <dgm:t>
        <a:bodyPr/>
        <a:lstStyle/>
        <a:p>
          <a:endParaRPr lang="ru-RU"/>
        </a:p>
      </dgm:t>
    </dgm:pt>
    <dgm:pt modelId="{4A04A0BD-6F62-4C87-BC0D-A13F036E6E51}" type="sibTrans" cxnId="{FB3F8C42-7A04-4CDF-B6DE-ECB9F5F94B17}">
      <dgm:prSet/>
      <dgm:spPr/>
      <dgm:t>
        <a:bodyPr/>
        <a:lstStyle/>
        <a:p>
          <a:endParaRPr lang="ru-RU"/>
        </a:p>
      </dgm:t>
    </dgm:pt>
    <dgm:pt modelId="{EB43E97B-135D-4C8B-B0C8-9677AA92D718}">
      <dgm:prSet phldrT="[Текст]" custT="1"/>
      <dgm:spPr/>
      <dgm:t>
        <a:bodyPr/>
        <a:lstStyle/>
        <a:p>
          <a:r>
            <a:rPr lang="ru-RU" sz="1800" b="1" dirty="0" smtClean="0"/>
            <a:t>ОК, ОПК, ПК</a:t>
          </a:r>
          <a:endParaRPr lang="ru-RU" sz="1800" b="1" dirty="0"/>
        </a:p>
      </dgm:t>
    </dgm:pt>
    <dgm:pt modelId="{6BB86DA1-B102-4E1B-A7BC-63F3F5911BE3}" type="parTrans" cxnId="{CFE88AD6-6D34-410F-AD67-5002C07F46AB}">
      <dgm:prSet/>
      <dgm:spPr/>
      <dgm:t>
        <a:bodyPr/>
        <a:lstStyle/>
        <a:p>
          <a:endParaRPr lang="ru-RU"/>
        </a:p>
      </dgm:t>
    </dgm:pt>
    <dgm:pt modelId="{0A46EADA-C31B-47AE-92D2-3E634104CDEE}" type="sibTrans" cxnId="{CFE88AD6-6D34-410F-AD67-5002C07F46AB}">
      <dgm:prSet/>
      <dgm:spPr/>
      <dgm:t>
        <a:bodyPr/>
        <a:lstStyle/>
        <a:p>
          <a:endParaRPr lang="ru-RU"/>
        </a:p>
      </dgm:t>
    </dgm:pt>
    <dgm:pt modelId="{31B90A36-5650-4F88-9FEF-7C53A5D6BC99}">
      <dgm:prSet custT="1"/>
      <dgm:spPr/>
      <dgm:t>
        <a:bodyPr/>
        <a:lstStyle/>
        <a:p>
          <a:r>
            <a:rPr lang="ru-RU" sz="1800" b="1" dirty="0" smtClean="0"/>
            <a:t>Практика</a:t>
          </a:r>
          <a:endParaRPr lang="ru-RU" sz="1800" b="1" dirty="0"/>
        </a:p>
      </dgm:t>
    </dgm:pt>
    <dgm:pt modelId="{DBE86C14-795B-43A2-A67C-AF92EFB2A480}" type="parTrans" cxnId="{12050E2F-BB9A-4E13-A2A3-90E3331A9491}">
      <dgm:prSet/>
      <dgm:spPr/>
      <dgm:t>
        <a:bodyPr/>
        <a:lstStyle/>
        <a:p>
          <a:endParaRPr lang="ru-RU"/>
        </a:p>
      </dgm:t>
    </dgm:pt>
    <dgm:pt modelId="{C03F102C-042B-433F-B787-C1BB009E2590}" type="sibTrans" cxnId="{12050E2F-BB9A-4E13-A2A3-90E3331A9491}">
      <dgm:prSet/>
      <dgm:spPr/>
      <dgm:t>
        <a:bodyPr/>
        <a:lstStyle/>
        <a:p>
          <a:endParaRPr lang="ru-RU"/>
        </a:p>
      </dgm:t>
    </dgm:pt>
    <dgm:pt modelId="{16B2F6C5-07D5-43D4-8C37-CEF5798DBDE9}">
      <dgm:prSet/>
      <dgm:spPr/>
      <dgm:t>
        <a:bodyPr/>
        <a:lstStyle/>
        <a:p>
          <a:r>
            <a:rPr lang="ru-RU" dirty="0" smtClean="0"/>
            <a:t>ГИА</a:t>
          </a:r>
          <a:endParaRPr lang="ru-RU" dirty="0"/>
        </a:p>
      </dgm:t>
    </dgm:pt>
    <dgm:pt modelId="{BE074647-7496-4D73-905B-DD3548254532}" type="parTrans" cxnId="{50C7C0ED-AD86-411B-A525-3A62CE99B77E}">
      <dgm:prSet/>
      <dgm:spPr/>
      <dgm:t>
        <a:bodyPr/>
        <a:lstStyle/>
        <a:p>
          <a:endParaRPr lang="ru-RU"/>
        </a:p>
      </dgm:t>
    </dgm:pt>
    <dgm:pt modelId="{BFB3E9EE-6719-4B69-A3B4-CE96314529E6}" type="sibTrans" cxnId="{50C7C0ED-AD86-411B-A525-3A62CE99B77E}">
      <dgm:prSet/>
      <dgm:spPr/>
      <dgm:t>
        <a:bodyPr/>
        <a:lstStyle/>
        <a:p>
          <a:endParaRPr lang="ru-RU"/>
        </a:p>
      </dgm:t>
    </dgm:pt>
    <dgm:pt modelId="{1B2FBC8A-1A4A-4AD8-9D45-1EE2632B5340}" type="pres">
      <dgm:prSet presAssocID="{52BB995D-9F3F-4C2E-946A-9B9A69696DB3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F2DA6F5-0B57-4D3C-A610-8359902B7CC4}" type="pres">
      <dgm:prSet presAssocID="{8DA6C365-4E0B-453F-AE3A-1E6922738D75}" presName="Accent1" presStyleCnt="0"/>
      <dgm:spPr/>
    </dgm:pt>
    <dgm:pt modelId="{0E991FB4-2509-4AF4-BED1-348E69BE1B52}" type="pres">
      <dgm:prSet presAssocID="{8DA6C365-4E0B-453F-AE3A-1E6922738D75}" presName="Accent" presStyleLbl="node1" presStyleIdx="0" presStyleCnt="5" custScaleX="151937" custScaleY="110855"/>
      <dgm:spPr/>
    </dgm:pt>
    <dgm:pt modelId="{5BC4B726-AA15-4CF5-8F13-C27983F52FBA}" type="pres">
      <dgm:prSet presAssocID="{8DA6C365-4E0B-453F-AE3A-1E6922738D75}" presName="Parent1" presStyleLbl="revTx" presStyleIdx="0" presStyleCnt="5" custScaleX="182014" custScaleY="186900" custLinFactNeighborX="-3180" custLinFactNeighborY="-2646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8B5ED-B50A-421E-B0CA-9DDA433D124B}" type="pres">
      <dgm:prSet presAssocID="{C84DF793-FDBC-4DC3-82C3-CD3DEFFD8039}" presName="Accent2" presStyleCnt="0"/>
      <dgm:spPr/>
    </dgm:pt>
    <dgm:pt modelId="{8ECFAF74-B45E-4BAD-9EF4-188296F7A17A}" type="pres">
      <dgm:prSet presAssocID="{C84DF793-FDBC-4DC3-82C3-CD3DEFFD8039}" presName="Accent" presStyleLbl="node1" presStyleIdx="1" presStyleCnt="5" custScaleX="151675" custScaleY="99999" custLinFactNeighborX="3054" custLinFactNeighborY="-140"/>
      <dgm:spPr/>
    </dgm:pt>
    <dgm:pt modelId="{D691E9DE-509F-440B-B5EA-D3B2A88D7BAE}" type="pres">
      <dgm:prSet presAssocID="{C84DF793-FDBC-4DC3-82C3-CD3DEFFD8039}" presName="Parent2" presStyleLbl="revTx" presStyleIdx="1" presStyleCnt="5" custScaleX="187217" custLinFactNeighborX="-4592" custLinFactNeighborY="112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84E50-75BC-4E9D-98BA-44FC8D0F26CD}" type="pres">
      <dgm:prSet presAssocID="{EB43E97B-135D-4C8B-B0C8-9677AA92D718}" presName="Accent3" presStyleCnt="0"/>
      <dgm:spPr/>
    </dgm:pt>
    <dgm:pt modelId="{85EE51C0-D4F0-4FAA-A3CB-7850AAA8461B}" type="pres">
      <dgm:prSet presAssocID="{EB43E97B-135D-4C8B-B0C8-9677AA92D718}" presName="Accent" presStyleLbl="node1" presStyleIdx="2" presStyleCnt="5" custScaleX="156902"/>
      <dgm:spPr/>
    </dgm:pt>
    <dgm:pt modelId="{7B86CA21-2C9A-4CF8-88CE-AEC3C3CEF68C}" type="pres">
      <dgm:prSet presAssocID="{EB43E97B-135D-4C8B-B0C8-9677AA92D718}" presName="Parent3" presStyleLbl="revTx" presStyleIdx="2" presStyleCnt="5" custScaleX="166620" custLinFactNeighborX="1268" custLinFactNeighborY="33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AB0D1-1E9B-49F8-A291-BDC912355DD1}" type="pres">
      <dgm:prSet presAssocID="{31B90A36-5650-4F88-9FEF-7C53A5D6BC99}" presName="Accent4" presStyleCnt="0"/>
      <dgm:spPr/>
    </dgm:pt>
    <dgm:pt modelId="{F191DA25-E6B0-4F68-B0FA-276CC62E2AD4}" type="pres">
      <dgm:prSet presAssocID="{31B90A36-5650-4F88-9FEF-7C53A5D6BC99}" presName="Accent" presStyleLbl="node1" presStyleIdx="3" presStyleCnt="5" custScaleX="151675" custLinFactNeighborX="-1241" custLinFactNeighborY="-1968"/>
      <dgm:spPr/>
    </dgm:pt>
    <dgm:pt modelId="{A8FDA660-6C90-43B3-8EEE-86A596A25B93}" type="pres">
      <dgm:prSet presAssocID="{31B90A36-5650-4F88-9FEF-7C53A5D6BC99}" presName="Parent4" presStyleLbl="revTx" presStyleIdx="3" presStyleCnt="5" custScaleX="156715" custLinFactNeighborX="-19843" custLinFactNeighborY="-45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69BE9-8F14-48AB-AB6D-4495616F28F4}" type="pres">
      <dgm:prSet presAssocID="{16B2F6C5-07D5-43D4-8C37-CEF5798DBDE9}" presName="Accent5" presStyleCnt="0"/>
      <dgm:spPr/>
    </dgm:pt>
    <dgm:pt modelId="{F1158151-CAD6-4715-AF78-F85F7BA11B9C}" type="pres">
      <dgm:prSet presAssocID="{16B2F6C5-07D5-43D4-8C37-CEF5798DBDE9}" presName="Accent" presStyleLbl="node1" presStyleIdx="4" presStyleCnt="5"/>
      <dgm:spPr/>
    </dgm:pt>
    <dgm:pt modelId="{CD5B6BE4-4C46-4F93-88ED-74F0BC1EAD92}" type="pres">
      <dgm:prSet presAssocID="{16B2F6C5-07D5-43D4-8C37-CEF5798DBDE9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B8579B-C2F4-44CD-8A37-43BE0B4AD3A4}" type="presOf" srcId="{8DA6C365-4E0B-453F-AE3A-1E6922738D75}" destId="{5BC4B726-AA15-4CF5-8F13-C27983F52FBA}" srcOrd="0" destOrd="0" presId="urn:microsoft.com/office/officeart/2009/layout/CircleArrowProcess"/>
    <dgm:cxn modelId="{5443F031-053B-4FCC-841E-0AF03556E4A3}" type="presOf" srcId="{EB43E97B-135D-4C8B-B0C8-9677AA92D718}" destId="{7B86CA21-2C9A-4CF8-88CE-AEC3C3CEF68C}" srcOrd="0" destOrd="0" presId="urn:microsoft.com/office/officeart/2009/layout/CircleArrowProcess"/>
    <dgm:cxn modelId="{FB3F8C42-7A04-4CDF-B6DE-ECB9F5F94B17}" srcId="{52BB995D-9F3F-4C2E-946A-9B9A69696DB3}" destId="{C84DF793-FDBC-4DC3-82C3-CD3DEFFD8039}" srcOrd="1" destOrd="0" parTransId="{800BDB63-63E0-4C26-9B7A-B1573E36BAA8}" sibTransId="{4A04A0BD-6F62-4C87-BC0D-A13F036E6E51}"/>
    <dgm:cxn modelId="{6C29D12B-DE82-4C21-9A90-B6E05070ADB3}" srcId="{52BB995D-9F3F-4C2E-946A-9B9A69696DB3}" destId="{8DA6C365-4E0B-453F-AE3A-1E6922738D75}" srcOrd="0" destOrd="0" parTransId="{8DCA94A1-C90F-4A54-BA9A-6E4DDD5A6BD4}" sibTransId="{B65FBB1B-2097-4BBD-AC41-B024DE5C952E}"/>
    <dgm:cxn modelId="{CF10D08D-CE01-4A87-8D9B-1C2411C00C09}" type="presOf" srcId="{16B2F6C5-07D5-43D4-8C37-CEF5798DBDE9}" destId="{CD5B6BE4-4C46-4F93-88ED-74F0BC1EAD92}" srcOrd="0" destOrd="0" presId="urn:microsoft.com/office/officeart/2009/layout/CircleArrowProcess"/>
    <dgm:cxn modelId="{12050E2F-BB9A-4E13-A2A3-90E3331A9491}" srcId="{52BB995D-9F3F-4C2E-946A-9B9A69696DB3}" destId="{31B90A36-5650-4F88-9FEF-7C53A5D6BC99}" srcOrd="3" destOrd="0" parTransId="{DBE86C14-795B-43A2-A67C-AF92EFB2A480}" sibTransId="{C03F102C-042B-433F-B787-C1BB009E2590}"/>
    <dgm:cxn modelId="{50C7C0ED-AD86-411B-A525-3A62CE99B77E}" srcId="{52BB995D-9F3F-4C2E-946A-9B9A69696DB3}" destId="{16B2F6C5-07D5-43D4-8C37-CEF5798DBDE9}" srcOrd="4" destOrd="0" parTransId="{BE074647-7496-4D73-905B-DD3548254532}" sibTransId="{BFB3E9EE-6719-4B69-A3B4-CE96314529E6}"/>
    <dgm:cxn modelId="{A85C8197-1965-49F3-829B-3E1931E07D37}" type="presOf" srcId="{31B90A36-5650-4F88-9FEF-7C53A5D6BC99}" destId="{A8FDA660-6C90-43B3-8EEE-86A596A25B93}" srcOrd="0" destOrd="0" presId="urn:microsoft.com/office/officeart/2009/layout/CircleArrowProcess"/>
    <dgm:cxn modelId="{CFE88AD6-6D34-410F-AD67-5002C07F46AB}" srcId="{52BB995D-9F3F-4C2E-946A-9B9A69696DB3}" destId="{EB43E97B-135D-4C8B-B0C8-9677AA92D718}" srcOrd="2" destOrd="0" parTransId="{6BB86DA1-B102-4E1B-A7BC-63F3F5911BE3}" sibTransId="{0A46EADA-C31B-47AE-92D2-3E634104CDEE}"/>
    <dgm:cxn modelId="{F66E6FB1-9D30-4AD3-9609-CB67973D6EC0}" type="presOf" srcId="{52BB995D-9F3F-4C2E-946A-9B9A69696DB3}" destId="{1B2FBC8A-1A4A-4AD8-9D45-1EE2632B5340}" srcOrd="0" destOrd="0" presId="urn:microsoft.com/office/officeart/2009/layout/CircleArrowProcess"/>
    <dgm:cxn modelId="{6AEB3A24-B5E6-4325-9710-0A3B0043492B}" type="presOf" srcId="{C84DF793-FDBC-4DC3-82C3-CD3DEFFD8039}" destId="{D691E9DE-509F-440B-B5EA-D3B2A88D7BAE}" srcOrd="0" destOrd="0" presId="urn:microsoft.com/office/officeart/2009/layout/CircleArrowProcess"/>
    <dgm:cxn modelId="{1EF7B4A5-23BF-4216-A009-C44087C1EEB5}" type="presParOf" srcId="{1B2FBC8A-1A4A-4AD8-9D45-1EE2632B5340}" destId="{3F2DA6F5-0B57-4D3C-A610-8359902B7CC4}" srcOrd="0" destOrd="0" presId="urn:microsoft.com/office/officeart/2009/layout/CircleArrowProcess"/>
    <dgm:cxn modelId="{6F2FE92E-F157-4D7B-9BE5-E72D2EF65290}" type="presParOf" srcId="{3F2DA6F5-0B57-4D3C-A610-8359902B7CC4}" destId="{0E991FB4-2509-4AF4-BED1-348E69BE1B52}" srcOrd="0" destOrd="0" presId="urn:microsoft.com/office/officeart/2009/layout/CircleArrowProcess"/>
    <dgm:cxn modelId="{03774E49-8A85-448E-96C2-82162EE588E2}" type="presParOf" srcId="{1B2FBC8A-1A4A-4AD8-9D45-1EE2632B5340}" destId="{5BC4B726-AA15-4CF5-8F13-C27983F52FBA}" srcOrd="1" destOrd="0" presId="urn:microsoft.com/office/officeart/2009/layout/CircleArrowProcess"/>
    <dgm:cxn modelId="{A47C155F-20D9-4CD9-84B1-8B74AD065316}" type="presParOf" srcId="{1B2FBC8A-1A4A-4AD8-9D45-1EE2632B5340}" destId="{6988B5ED-B50A-421E-B0CA-9DDA433D124B}" srcOrd="2" destOrd="0" presId="urn:microsoft.com/office/officeart/2009/layout/CircleArrowProcess"/>
    <dgm:cxn modelId="{AA2A2CD3-3295-4E53-AD10-BB01D3884D4B}" type="presParOf" srcId="{6988B5ED-B50A-421E-B0CA-9DDA433D124B}" destId="{8ECFAF74-B45E-4BAD-9EF4-188296F7A17A}" srcOrd="0" destOrd="0" presId="urn:microsoft.com/office/officeart/2009/layout/CircleArrowProcess"/>
    <dgm:cxn modelId="{820E205D-51DB-4148-862D-BC5BE388A22F}" type="presParOf" srcId="{1B2FBC8A-1A4A-4AD8-9D45-1EE2632B5340}" destId="{D691E9DE-509F-440B-B5EA-D3B2A88D7BAE}" srcOrd="3" destOrd="0" presId="urn:microsoft.com/office/officeart/2009/layout/CircleArrowProcess"/>
    <dgm:cxn modelId="{6EAAF9A5-B339-4071-B08F-BD7B3AA61929}" type="presParOf" srcId="{1B2FBC8A-1A4A-4AD8-9D45-1EE2632B5340}" destId="{44B84E50-75BC-4E9D-98BA-44FC8D0F26CD}" srcOrd="4" destOrd="0" presId="urn:microsoft.com/office/officeart/2009/layout/CircleArrowProcess"/>
    <dgm:cxn modelId="{112B6017-0F4D-4A1B-AD72-BC62900717D1}" type="presParOf" srcId="{44B84E50-75BC-4E9D-98BA-44FC8D0F26CD}" destId="{85EE51C0-D4F0-4FAA-A3CB-7850AAA8461B}" srcOrd="0" destOrd="0" presId="urn:microsoft.com/office/officeart/2009/layout/CircleArrowProcess"/>
    <dgm:cxn modelId="{07BA2C51-8EF9-48D7-9971-345EF02F80F5}" type="presParOf" srcId="{1B2FBC8A-1A4A-4AD8-9D45-1EE2632B5340}" destId="{7B86CA21-2C9A-4CF8-88CE-AEC3C3CEF68C}" srcOrd="5" destOrd="0" presId="urn:microsoft.com/office/officeart/2009/layout/CircleArrowProcess"/>
    <dgm:cxn modelId="{0E881E60-26BE-44D9-BD9C-B6B8186A66D4}" type="presParOf" srcId="{1B2FBC8A-1A4A-4AD8-9D45-1EE2632B5340}" destId="{EBDAB0D1-1E9B-49F8-A291-BDC912355DD1}" srcOrd="6" destOrd="0" presId="urn:microsoft.com/office/officeart/2009/layout/CircleArrowProcess"/>
    <dgm:cxn modelId="{2AD07FB2-EF01-4232-B214-2B40CCBE8BF1}" type="presParOf" srcId="{EBDAB0D1-1E9B-49F8-A291-BDC912355DD1}" destId="{F191DA25-E6B0-4F68-B0FA-276CC62E2AD4}" srcOrd="0" destOrd="0" presId="urn:microsoft.com/office/officeart/2009/layout/CircleArrowProcess"/>
    <dgm:cxn modelId="{4527A212-A97D-4435-A5C2-6358BF240C1D}" type="presParOf" srcId="{1B2FBC8A-1A4A-4AD8-9D45-1EE2632B5340}" destId="{A8FDA660-6C90-43B3-8EEE-86A596A25B93}" srcOrd="7" destOrd="0" presId="urn:microsoft.com/office/officeart/2009/layout/CircleArrowProcess"/>
    <dgm:cxn modelId="{147DD436-0512-4D31-B7F0-564E766BEA09}" type="presParOf" srcId="{1B2FBC8A-1A4A-4AD8-9D45-1EE2632B5340}" destId="{1B269BE9-8F14-48AB-AB6D-4495616F28F4}" srcOrd="8" destOrd="0" presId="urn:microsoft.com/office/officeart/2009/layout/CircleArrowProcess"/>
    <dgm:cxn modelId="{30561287-95B0-4BC4-ABB4-0AAEEE56D054}" type="presParOf" srcId="{1B269BE9-8F14-48AB-AB6D-4495616F28F4}" destId="{F1158151-CAD6-4715-AF78-F85F7BA11B9C}" srcOrd="0" destOrd="0" presId="urn:microsoft.com/office/officeart/2009/layout/CircleArrowProcess"/>
    <dgm:cxn modelId="{A8B0F9FA-BE3C-4462-8B6F-3403B54830A9}" type="presParOf" srcId="{1B2FBC8A-1A4A-4AD8-9D45-1EE2632B5340}" destId="{CD5B6BE4-4C46-4F93-88ED-74F0BC1EAD92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99238-F9C3-416D-B80F-27264503AA85}">
      <dsp:nvSpPr>
        <dsp:cNvPr id="0" name=""/>
        <dsp:cNvSpPr/>
      </dsp:nvSpPr>
      <dsp:spPr>
        <a:xfrm rot="16200000">
          <a:off x="0" y="216013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rgbClr val="F6181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ООП</a:t>
          </a:r>
          <a:endParaRPr lang="ru-RU" sz="4400" kern="1200" dirty="0"/>
        </a:p>
      </dsp:txBody>
      <dsp:txXfrm rot="5400000">
        <a:off x="0" y="1216584"/>
        <a:ext cx="3301885" cy="2001143"/>
      </dsp:txXfrm>
    </dsp:sp>
    <dsp:sp modelId="{8A85599F-3A0D-4990-8465-DCFFB3A496F6}">
      <dsp:nvSpPr>
        <dsp:cNvPr id="0" name=""/>
        <dsp:cNvSpPr/>
      </dsp:nvSpPr>
      <dsp:spPr>
        <a:xfrm rot="5400000">
          <a:off x="4226611" y="-45804"/>
          <a:ext cx="4002285" cy="4525945"/>
        </a:xfrm>
        <a:prstGeom prst="downArrow">
          <a:avLst>
            <a:gd name="adj1" fmla="val 50000"/>
            <a:gd name="adj2" fmla="val 35000"/>
          </a:avLst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ПРОФЕССИОНАЛЬНЫЙ СТАНДАРТ</a:t>
          </a:r>
          <a:endParaRPr lang="ru-RU" sz="2400" b="1" kern="1200" dirty="0"/>
        </a:p>
      </dsp:txBody>
      <dsp:txXfrm rot="-5400000">
        <a:off x="4665181" y="1216597"/>
        <a:ext cx="3825545" cy="2001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91FB4-2509-4AF4-BED1-348E69BE1B52}">
      <dsp:nvSpPr>
        <dsp:cNvPr id="0" name=""/>
        <dsp:cNvSpPr/>
      </dsp:nvSpPr>
      <dsp:spPr>
        <a:xfrm>
          <a:off x="1175702" y="-52944"/>
          <a:ext cx="2964118" cy="216276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4B726-AA15-4CF5-8F13-C27983F52FBA}">
      <dsp:nvSpPr>
        <dsp:cNvPr id="0" name=""/>
        <dsp:cNvSpPr/>
      </dsp:nvSpPr>
      <dsp:spPr>
        <a:xfrm>
          <a:off x="1631976" y="379100"/>
          <a:ext cx="1981596" cy="1016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Виды профессиональной деятельности</a:t>
          </a:r>
          <a:endParaRPr lang="ru-RU" sz="1800" b="1" kern="1200" dirty="0"/>
        </a:p>
      </dsp:txBody>
      <dsp:txXfrm>
        <a:off x="1631976" y="379100"/>
        <a:ext cx="1981596" cy="1016940"/>
      </dsp:txXfrm>
    </dsp:sp>
    <dsp:sp modelId="{8ECFAF74-B45E-4BAD-9EF4-188296F7A17A}">
      <dsp:nvSpPr>
        <dsp:cNvPr id="0" name=""/>
        <dsp:cNvSpPr/>
      </dsp:nvSpPr>
      <dsp:spPr>
        <a:xfrm>
          <a:off x="695864" y="1171189"/>
          <a:ext cx="2959007" cy="195096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1E9DE-509F-440B-B5EA-D3B2A88D7BAE}">
      <dsp:nvSpPr>
        <dsp:cNvPr id="0" name=""/>
        <dsp:cNvSpPr/>
      </dsp:nvSpPr>
      <dsp:spPr>
        <a:xfrm>
          <a:off x="1044112" y="1944218"/>
          <a:ext cx="2038241" cy="544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Профессиональные</a:t>
          </a:r>
          <a:r>
            <a:rPr lang="ru-RU" sz="1600" b="1" kern="1200" dirty="0" smtClean="0"/>
            <a:t> </a:t>
          </a:r>
          <a:r>
            <a:rPr lang="ru-RU" sz="1800" b="1" kern="1200" dirty="0" smtClean="0"/>
            <a:t>задачи</a:t>
          </a:r>
          <a:endParaRPr lang="ru-RU" sz="1800" b="1" kern="1200" dirty="0"/>
        </a:p>
      </dsp:txBody>
      <dsp:txXfrm>
        <a:off x="1044112" y="1944218"/>
        <a:ext cx="2038241" cy="544109"/>
      </dsp:txXfrm>
    </dsp:sp>
    <dsp:sp modelId="{85EE51C0-D4F0-4FAA-A3CB-7850AAA8461B}">
      <dsp:nvSpPr>
        <dsp:cNvPr id="0" name=""/>
        <dsp:cNvSpPr/>
      </dsp:nvSpPr>
      <dsp:spPr>
        <a:xfrm>
          <a:off x="1127271" y="2299915"/>
          <a:ext cx="3060980" cy="1950985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86CA21-2C9A-4CF8-88CE-AEC3C3CEF68C}">
      <dsp:nvSpPr>
        <dsp:cNvPr id="0" name=""/>
        <dsp:cNvSpPr/>
      </dsp:nvSpPr>
      <dsp:spPr>
        <a:xfrm>
          <a:off x="1764200" y="3024333"/>
          <a:ext cx="1814000" cy="544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ОК, ОПК, ПК</a:t>
          </a:r>
          <a:endParaRPr lang="ru-RU" sz="1800" b="1" kern="1200" dirty="0"/>
        </a:p>
      </dsp:txBody>
      <dsp:txXfrm>
        <a:off x="1764200" y="3024333"/>
        <a:ext cx="1814000" cy="544109"/>
      </dsp:txXfrm>
    </dsp:sp>
    <dsp:sp modelId="{F191DA25-E6B0-4F68-B0FA-276CC62E2AD4}">
      <dsp:nvSpPr>
        <dsp:cNvPr id="0" name=""/>
        <dsp:cNvSpPr/>
      </dsp:nvSpPr>
      <dsp:spPr>
        <a:xfrm>
          <a:off x="612073" y="3384375"/>
          <a:ext cx="2959007" cy="195098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DA660-6C90-43B3-8EEE-86A596A25B93}">
      <dsp:nvSpPr>
        <dsp:cNvPr id="0" name=""/>
        <dsp:cNvSpPr/>
      </dsp:nvSpPr>
      <dsp:spPr>
        <a:xfrm>
          <a:off x="1044112" y="4104458"/>
          <a:ext cx="1706164" cy="544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Практика</a:t>
          </a:r>
          <a:endParaRPr lang="ru-RU" sz="1800" b="1" kern="1200" dirty="0"/>
        </a:p>
      </dsp:txBody>
      <dsp:txXfrm>
        <a:off x="1044112" y="4104458"/>
        <a:ext cx="1706164" cy="544109"/>
      </dsp:txXfrm>
    </dsp:sp>
    <dsp:sp modelId="{F1158151-CAD6-4715-AF78-F85F7BA11B9C}">
      <dsp:nvSpPr>
        <dsp:cNvPr id="0" name=""/>
        <dsp:cNvSpPr/>
      </dsp:nvSpPr>
      <dsp:spPr>
        <a:xfrm>
          <a:off x="1821013" y="4673466"/>
          <a:ext cx="1676057" cy="167704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B6BE4-4C46-4F93-88ED-74F0BC1EAD92}">
      <dsp:nvSpPr>
        <dsp:cNvPr id="0" name=""/>
        <dsp:cNvSpPr/>
      </dsp:nvSpPr>
      <dsp:spPr>
        <a:xfrm>
          <a:off x="2113043" y="5252842"/>
          <a:ext cx="1088705" cy="544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ГИА</a:t>
          </a:r>
          <a:endParaRPr lang="ru-RU" sz="3500" kern="1200" dirty="0"/>
        </a:p>
      </dsp:txBody>
      <dsp:txXfrm>
        <a:off x="2113043" y="5252842"/>
        <a:ext cx="1088705" cy="544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1E477-F364-4866-A7CF-4A5EBB51CA8E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35E03-2EEF-4E64-A766-71E835222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336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A7994D-45DF-4B83-A360-8C3FEE520177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35E03-2EEF-4E64-A766-71E8352225E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66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Состав общепрофессиональных, профессиональных и профессионально-прикладных компетенций целесообразно оценивать с точки зрения их соответствия профессиональным стандартам. Понятие</a:t>
            </a:r>
          </a:p>
          <a:p>
            <a:r>
              <a:rPr lang="ru-RU" dirty="0" smtClean="0"/>
              <a:t>Помимо этого, требования профессионального стандарта должны использоваться при со-</a:t>
            </a:r>
            <a:br>
              <a:rPr lang="ru-RU" dirty="0" smtClean="0"/>
            </a:br>
            <a:r>
              <a:rPr lang="ru-RU" dirty="0" err="1" smtClean="0"/>
              <a:t>ставлении</a:t>
            </a:r>
            <a:r>
              <a:rPr lang="ru-RU" dirty="0" smtClean="0"/>
              <a:t> образовательных стандартов и учебно-методических материалов, а также при выборе</a:t>
            </a:r>
            <a:br>
              <a:rPr lang="ru-RU" dirty="0" smtClean="0"/>
            </a:br>
            <a:r>
              <a:rPr lang="ru-RU" dirty="0" smtClean="0"/>
              <a:t>форм и методов обучения в системе профессионального образования.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35E03-2EEF-4E64-A766-71E8352225E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890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Состав общепрофессиональных, профессиональных и профессионально-прикладных компетенций целесообразно оценивать с точки зрения их соответствия профессиональным стандартам. Понятие</a:t>
            </a:r>
          </a:p>
          <a:p>
            <a:r>
              <a:rPr lang="ru-RU" dirty="0" smtClean="0"/>
              <a:t>Помимо этого, требования профессионального стандарта должны использоваться при со-</a:t>
            </a:r>
            <a:br>
              <a:rPr lang="ru-RU" dirty="0" smtClean="0"/>
            </a:br>
            <a:r>
              <a:rPr lang="ru-RU" dirty="0" err="1" smtClean="0"/>
              <a:t>ставлении</a:t>
            </a:r>
            <a:r>
              <a:rPr lang="ru-RU" dirty="0" smtClean="0"/>
              <a:t> образовательных стандартов и учебно-методических материалов, а также при выборе</a:t>
            </a:r>
            <a:br>
              <a:rPr lang="ru-RU" dirty="0" smtClean="0"/>
            </a:br>
            <a:r>
              <a:rPr lang="ru-RU" dirty="0" smtClean="0"/>
              <a:t>форм и методов обучения в системе профессионального образования.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35E03-2EEF-4E64-A766-71E8352225E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890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35E03-2EEF-4E64-A766-71E8352225E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306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Два новых определения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35E03-2EEF-4E64-A766-71E8352225E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91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4692-E182-4311-9BF3-C1727584375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3ACC-B20F-4171-B955-9FBFF7C54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15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4692-E182-4311-9BF3-C1727584375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3ACC-B20F-4171-B955-9FBFF7C54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5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4692-E182-4311-9BF3-C1727584375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3ACC-B20F-4171-B955-9FBFF7C54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52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4692-E182-4311-9BF3-C1727584375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3ACC-B20F-4171-B955-9FBFF7C54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7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4692-E182-4311-9BF3-C1727584375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3ACC-B20F-4171-B955-9FBFF7C54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39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4692-E182-4311-9BF3-C1727584375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3ACC-B20F-4171-B955-9FBFF7C54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80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4692-E182-4311-9BF3-C1727584375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3ACC-B20F-4171-B955-9FBFF7C54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4692-E182-4311-9BF3-C1727584375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3ACC-B20F-4171-B955-9FBFF7C54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54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4692-E182-4311-9BF3-C1727584375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3ACC-B20F-4171-B955-9FBFF7C54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89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4692-E182-4311-9BF3-C1727584375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3ACC-B20F-4171-B955-9FBFF7C54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13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4692-E182-4311-9BF3-C1727584375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3ACC-B20F-4171-B955-9FBFF7C54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18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64692-E182-4311-9BF3-C1727584375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43ACC-B20F-4171-B955-9FBFF7C54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83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207825" y="404664"/>
            <a:ext cx="8784976" cy="11258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О переходе на федеральные государственные образовательные стандарты</a:t>
            </a:r>
            <a:br>
              <a:rPr lang="ru-RU" altLang="ru-RU" sz="36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</a:br>
            <a:r>
              <a:rPr lang="ru-RU" altLang="ru-RU" sz="3600" b="1" dirty="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высшего образования</a:t>
            </a:r>
          </a:p>
        </p:txBody>
      </p:sp>
      <p:sp>
        <p:nvSpPr>
          <p:cNvPr id="1638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3" y="5733256"/>
            <a:ext cx="8280920" cy="1018728"/>
          </a:xfrm>
        </p:spPr>
        <p:txBody>
          <a:bodyPr>
            <a:normAutofit/>
          </a:bodyPr>
          <a:lstStyle/>
          <a:p>
            <a:pPr eaLnBrk="1" hangingPunct="1">
              <a:lnSpc>
                <a:spcPct val="60000"/>
              </a:lnSpc>
              <a:spcBef>
                <a:spcPct val="0"/>
              </a:spcBef>
            </a:pPr>
            <a:endParaRPr lang="ru-RU" altLang="ru-RU" sz="13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60000"/>
              </a:lnSpc>
              <a:spcBef>
                <a:spcPct val="0"/>
              </a:spcBef>
            </a:pPr>
            <a:r>
              <a:rPr lang="ru-RU" altLang="ru-RU" sz="2200" b="1" dirty="0" smtClean="0">
                <a:solidFill>
                  <a:schemeClr val="tx2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Проректор по учебной работе, профессор Никулина С.Ю</a:t>
            </a:r>
            <a:r>
              <a:rPr lang="ru-RU" altLang="ru-RU" sz="2200" b="1" dirty="0" smtClean="0">
                <a:solidFill>
                  <a:schemeClr val="tx2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.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</a:pPr>
            <a:endParaRPr lang="ru-RU" altLang="ru-RU" sz="2200" b="1" dirty="0" smtClean="0">
              <a:solidFill>
                <a:schemeClr val="tx2">
                  <a:lumMod val="75000"/>
                </a:schemeClr>
              </a:solidFill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60000"/>
              </a:lnSpc>
              <a:spcBef>
                <a:spcPct val="0"/>
              </a:spcBef>
            </a:pPr>
            <a:r>
              <a:rPr lang="ru-RU" altLang="ru-RU" sz="2200" b="1" dirty="0" smtClean="0">
                <a:solidFill>
                  <a:schemeClr val="tx2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Начальник УМУ, Мягкова Е.Г.</a:t>
            </a:r>
            <a:endParaRPr lang="ru-RU" altLang="ru-RU" sz="2200" dirty="0" smtClean="0">
              <a:solidFill>
                <a:schemeClr val="tx2">
                  <a:lumMod val="75000"/>
                </a:schemeClr>
              </a:solidFill>
              <a:ea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Myagkova\Pictures\fg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1"/>
            <a:ext cx="5690986" cy="35943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tx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1870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9708"/>
            <a:ext cx="6491064" cy="69217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Особое внимание!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7680" y="678745"/>
            <a:ext cx="6682230" cy="15164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к материально-техническому обеспечению ООП при обучении лиц с ограниченными возможностями здоровья</a:t>
            </a:r>
            <a:endParaRPr lang="ru-RU" sz="2800" dirty="0"/>
          </a:p>
        </p:txBody>
      </p:sp>
      <p:pic>
        <p:nvPicPr>
          <p:cNvPr id="5122" name="Picture 2" descr="http://old.wemontreal.com/wp-content/uploads/2011/10/ae3df813bb5db9c28090a78ca3e1487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26" y="174126"/>
            <a:ext cx="1814714" cy="181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3542" y="2132856"/>
            <a:ext cx="9036496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 dirty="0" smtClean="0">
                <a:solidFill>
                  <a:srgbClr val="FF0000"/>
                </a:solidFill>
              </a:rPr>
              <a:t>Срок обучения </a:t>
            </a:r>
            <a:r>
              <a:rPr lang="ru-RU" sz="1900" dirty="0"/>
              <a:t>может быть </a:t>
            </a:r>
            <a:r>
              <a:rPr lang="ru-RU" sz="1900" b="1" dirty="0">
                <a:solidFill>
                  <a:srgbClr val="FF0000"/>
                </a:solidFill>
              </a:rPr>
              <a:t>увеличен </a:t>
            </a:r>
            <a:r>
              <a:rPr lang="ru-RU" sz="1900" dirty="0"/>
              <a:t>по </a:t>
            </a:r>
            <a:r>
              <a:rPr lang="ru-RU" sz="1900" dirty="0" smtClean="0"/>
              <a:t>желанию </a:t>
            </a:r>
            <a:r>
              <a:rPr lang="ru-RU" sz="1900" dirty="0"/>
              <a:t>не более чем </a:t>
            </a:r>
            <a:r>
              <a:rPr lang="ru-RU" sz="1900" b="1" dirty="0">
                <a:solidFill>
                  <a:srgbClr val="FF0000"/>
                </a:solidFill>
              </a:rPr>
              <a:t>на 1 год </a:t>
            </a:r>
            <a:r>
              <a:rPr lang="ru-RU" sz="1900" dirty="0"/>
              <a:t>по сравнению со сроком получения образования для соответствующей формы обучения. </a:t>
            </a:r>
            <a:endParaRPr lang="ru-RU" sz="1900" dirty="0" smtClean="0"/>
          </a:p>
          <a:p>
            <a:r>
              <a:rPr lang="ru-RU" sz="1900" dirty="0" smtClean="0"/>
              <a:t>Обеспечивается </a:t>
            </a:r>
            <a:r>
              <a:rPr lang="ru-RU" sz="1900" dirty="0"/>
              <a:t>возможность освоения </a:t>
            </a:r>
            <a:r>
              <a:rPr lang="ru-RU" sz="1900" b="1" dirty="0">
                <a:solidFill>
                  <a:srgbClr val="FF0000"/>
                </a:solidFill>
              </a:rPr>
              <a:t>дисциплин (модулей) по выбору</a:t>
            </a:r>
            <a:r>
              <a:rPr lang="ru-RU" sz="1900" dirty="0"/>
              <a:t>, в том числе </a:t>
            </a:r>
            <a:r>
              <a:rPr lang="ru-RU" sz="1900" b="1" dirty="0">
                <a:solidFill>
                  <a:srgbClr val="FF0000"/>
                </a:solidFill>
              </a:rPr>
              <a:t>специальные условия инвалидам и лицам</a:t>
            </a:r>
            <a:r>
              <a:rPr lang="ru-RU" sz="1900" dirty="0"/>
              <a:t>, с ограниченными возможностями здоровья, в объеме не менее 30 процентов вариативной части Блока 1 "Дисциплины (модули)".</a:t>
            </a:r>
          </a:p>
          <a:p>
            <a:r>
              <a:rPr lang="ru-RU" sz="1900" dirty="0"/>
              <a:t>О</a:t>
            </a:r>
            <a:r>
              <a:rPr lang="ru-RU" sz="1900" dirty="0" smtClean="0"/>
              <a:t>рганизация </a:t>
            </a:r>
            <a:r>
              <a:rPr lang="ru-RU" sz="1900" dirty="0"/>
              <a:t>устанавливает </a:t>
            </a:r>
            <a:r>
              <a:rPr lang="ru-RU" sz="1900" b="1" dirty="0">
                <a:solidFill>
                  <a:srgbClr val="FF0000"/>
                </a:solidFill>
              </a:rPr>
              <a:t>особый порядок </a:t>
            </a:r>
            <a:r>
              <a:rPr lang="ru-RU" sz="1900" dirty="0"/>
              <a:t>освоения дисциплин (модулей) по </a:t>
            </a:r>
            <a:r>
              <a:rPr lang="ru-RU" sz="1900" b="1" dirty="0">
                <a:solidFill>
                  <a:srgbClr val="FF0000"/>
                </a:solidFill>
              </a:rPr>
              <a:t>физической культуре и спорту </a:t>
            </a:r>
            <a:r>
              <a:rPr lang="ru-RU" sz="1900" dirty="0"/>
              <a:t>с учетом состояния их здоровья.</a:t>
            </a:r>
          </a:p>
          <a:p>
            <a:r>
              <a:rPr lang="ru-RU" sz="1900" dirty="0"/>
              <a:t>Организация </a:t>
            </a:r>
            <a:r>
              <a:rPr lang="ru-RU" sz="1900" b="1" dirty="0">
                <a:solidFill>
                  <a:srgbClr val="FF0000"/>
                </a:solidFill>
              </a:rPr>
              <a:t>обеспечивает печатными и (или) электронными </a:t>
            </a:r>
            <a:r>
              <a:rPr lang="ru-RU" sz="1900" dirty="0"/>
              <a:t>образовательными </a:t>
            </a:r>
            <a:r>
              <a:rPr lang="ru-RU" sz="1900" b="1" dirty="0">
                <a:solidFill>
                  <a:srgbClr val="FF0000"/>
                </a:solidFill>
              </a:rPr>
              <a:t>ресурсами в формах, адаптированных</a:t>
            </a:r>
            <a:r>
              <a:rPr lang="ru-RU" sz="1900" dirty="0"/>
              <a:t> к ограничениям их здоровья.</a:t>
            </a:r>
          </a:p>
          <a:p>
            <a:r>
              <a:rPr lang="ru-RU" sz="1900" b="1" dirty="0">
                <a:solidFill>
                  <a:srgbClr val="FF0000"/>
                </a:solidFill>
              </a:rPr>
              <a:t>Выбор мест прохождения практик </a:t>
            </a:r>
            <a:r>
              <a:rPr lang="ru-RU" sz="1900" dirty="0"/>
              <a:t>для лиц с ограниченными возможностями здоровья производится </a:t>
            </a:r>
            <a:r>
              <a:rPr lang="ru-RU" sz="1900" b="1" dirty="0">
                <a:solidFill>
                  <a:srgbClr val="FF0000"/>
                </a:solidFill>
              </a:rPr>
              <a:t>с учетом состояния здоровья </a:t>
            </a:r>
            <a:r>
              <a:rPr lang="ru-RU" sz="1900" dirty="0"/>
              <a:t>обучающихся и требований по доступности.</a:t>
            </a:r>
          </a:p>
          <a:p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67916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921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Изменения в структуре 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компетенций</a:t>
            </a:r>
            <a:r>
              <a:rPr lang="ru-RU" sz="3200" dirty="0" smtClean="0">
                <a:latin typeface="+mn-lt"/>
                <a:ea typeface="+mn-ea"/>
                <a:cs typeface="+mn-cs"/>
              </a:rPr>
              <a:t> </a:t>
            </a:r>
            <a:r>
              <a:rPr lang="ru-RU" sz="3200" dirty="0">
                <a:latin typeface="+mn-lt"/>
                <a:ea typeface="+mn-ea"/>
                <a:cs typeface="+mn-cs"/>
              </a:rPr>
              <a:t/>
            </a:r>
            <a:br>
              <a:rPr lang="ru-RU" sz="3200" dirty="0">
                <a:latin typeface="+mn-lt"/>
                <a:ea typeface="+mn-ea"/>
                <a:cs typeface="+mn-cs"/>
              </a:rPr>
            </a:br>
            <a:endParaRPr lang="ru-RU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48505"/>
            <a:ext cx="8496944" cy="377728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ОК</a:t>
            </a:r>
            <a:r>
              <a:rPr lang="ru-RU" sz="2400" dirty="0" smtClean="0"/>
              <a:t> носят </a:t>
            </a:r>
            <a:r>
              <a:rPr lang="ru-RU" sz="2400" b="1" dirty="0">
                <a:solidFill>
                  <a:srgbClr val="FF0000"/>
                </a:solidFill>
              </a:rPr>
              <a:t>универсальный характер </a:t>
            </a:r>
            <a:r>
              <a:rPr lang="ru-RU" sz="2400" dirty="0"/>
              <a:t>для всех </a:t>
            </a:r>
            <a:r>
              <a:rPr lang="ru-RU" sz="2400" dirty="0" smtClean="0"/>
              <a:t>специальностей/направлений подготовки </a:t>
            </a:r>
            <a:r>
              <a:rPr lang="ru-RU" sz="2400" dirty="0"/>
              <a:t>соответствующего </a:t>
            </a:r>
            <a:r>
              <a:rPr lang="ru-RU" sz="2400" dirty="0" smtClean="0"/>
              <a:t>уровня;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В ООП </a:t>
            </a:r>
            <a:r>
              <a:rPr lang="ru-RU" sz="2400" b="1" dirty="0" smtClean="0">
                <a:solidFill>
                  <a:srgbClr val="FF0000"/>
                </a:solidFill>
              </a:rPr>
              <a:t>включаются </a:t>
            </a:r>
            <a:r>
              <a:rPr lang="ru-RU" sz="2400" b="1" dirty="0">
                <a:solidFill>
                  <a:srgbClr val="FF0000"/>
                </a:solidFill>
              </a:rPr>
              <a:t>все ОК и ОПК</a:t>
            </a:r>
            <a:r>
              <a:rPr lang="ru-RU" sz="2400" dirty="0"/>
              <a:t>, предусмотренные </a:t>
            </a:r>
            <a:r>
              <a:rPr lang="ru-RU" sz="2400" dirty="0" smtClean="0"/>
              <a:t>стандартом;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Профессиональные </a:t>
            </a:r>
            <a:r>
              <a:rPr lang="ru-RU" sz="2400" b="1" dirty="0">
                <a:solidFill>
                  <a:srgbClr val="FF0000"/>
                </a:solidFill>
              </a:rPr>
              <a:t>компетенции включаются в соответствии с видами профессиональной деятельности</a:t>
            </a:r>
            <a:r>
              <a:rPr lang="ru-RU" sz="2400" dirty="0"/>
              <a:t>, на которые ориентирована ООП (зависит от профиля/направленности программы</a:t>
            </a:r>
            <a:r>
              <a:rPr lang="ru-RU" sz="2400" dirty="0" smtClean="0"/>
              <a:t>);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Вуз может дополнить список ПК </a:t>
            </a:r>
            <a:r>
              <a:rPr lang="ru-RU" sz="2400" dirty="0"/>
              <a:t>с учетом ориентации программ на конкретные области знаний и (или) вид(ы) </a:t>
            </a:r>
            <a:r>
              <a:rPr lang="ru-RU" sz="2400" dirty="0" smtClean="0"/>
              <a:t>деятельности.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979410"/>
            <a:ext cx="8496944" cy="86409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Помимо ОК и ПК</a:t>
            </a:r>
          </a:p>
          <a:p>
            <a:pPr algn="ctr"/>
            <a:r>
              <a:rPr lang="ru-RU" sz="2400" b="1" dirty="0" smtClean="0"/>
              <a:t> добавились общепрофессиональные компетенции (ОПК)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22353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9869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Изменения в разделе</a:t>
            </a:r>
            <a:br>
              <a:rPr lang="ru-RU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«Требования к структуре программы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»</a:t>
            </a:r>
            <a:endParaRPr lang="ru-RU" sz="32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687586"/>
              </p:ext>
            </p:extLst>
          </p:nvPr>
        </p:nvGraphicFramePr>
        <p:xfrm>
          <a:off x="193464" y="1183362"/>
          <a:ext cx="8784976" cy="53917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84376"/>
                <a:gridCol w="5400600"/>
              </a:tblGrid>
              <a:tr h="63682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ФГОС ВПО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ФГОС ВО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63682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Деление проводилось по циклам: </a:t>
                      </a:r>
                      <a:r>
                        <a:rPr lang="ru-RU" dirty="0" smtClean="0"/>
                        <a:t>ГСЭ; математический, естественно-научный цикл; профессиональный цикл</a:t>
                      </a:r>
                      <a:r>
                        <a:rPr lang="ru-RU" baseline="0" dirty="0" smtClean="0"/>
                        <a:t> и др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Выделены три блока: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Дисциплины </a:t>
                      </a:r>
                      <a:r>
                        <a:rPr lang="ru-RU" dirty="0" smtClean="0"/>
                        <a:t>(базовая часть и вариативная часть),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практики (НИР) </a:t>
                      </a:r>
                      <a:r>
                        <a:rPr lang="ru-RU" dirty="0" smtClean="0"/>
                        <a:t>(базовая часть и вариативная часть) и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ГИА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Дисциплины базовой части </a:t>
                      </a:r>
                      <a:r>
                        <a:rPr lang="ru-RU" dirty="0" smtClean="0"/>
                        <a:t>по каждому циклу были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прописаны в стандарте.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базовую часть включаются дисциплины утвержденные стандартом: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Философия, История, Иностранный язык, БЖД, Физическая культура.</a:t>
                      </a:r>
                      <a:r>
                        <a:rPr lang="ru-RU" dirty="0" smtClean="0"/>
                        <a:t> </a:t>
                      </a:r>
                      <a:r>
                        <a:rPr lang="ru-RU" b="1" baseline="0" dirty="0" smtClean="0">
                          <a:solidFill>
                            <a:srgbClr val="006600"/>
                          </a:solidFill>
                        </a:rPr>
                        <a:t>(Кроме магистратуры). </a:t>
                      </a:r>
                      <a:r>
                        <a:rPr lang="ru-RU" dirty="0" smtClean="0"/>
                        <a:t>Остальные вуз</a:t>
                      </a:r>
                      <a:r>
                        <a:rPr lang="ru-RU" baseline="0" dirty="0" smtClean="0"/>
                        <a:t> определяет 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самостоятельно</a:t>
                      </a:r>
                      <a:r>
                        <a:rPr lang="ru-RU" baseline="0" dirty="0" smtClean="0"/>
                        <a:t>. </a:t>
                      </a:r>
                      <a:endParaRPr lang="ru-RU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r>
                        <a:rPr lang="ru-RU" dirty="0" smtClean="0"/>
                        <a:t>Дисциплина «Физическая культура» 2 ЗЕ (400 часов). </a:t>
                      </a:r>
                      <a:r>
                        <a:rPr lang="ru-RU" b="1" baseline="0" dirty="0" smtClean="0">
                          <a:solidFill>
                            <a:srgbClr val="006600"/>
                          </a:solidFill>
                        </a:rPr>
                        <a:t>(Кроме магистратуры)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Дисциплина «Физическая культура» делится на две: </a:t>
                      </a:r>
                      <a:r>
                        <a:rPr lang="ru-RU" dirty="0" smtClean="0"/>
                        <a:t>базовая часть  (не менее 72 академических часов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 ЗЕ</a:t>
                      </a:r>
                      <a:r>
                        <a:rPr lang="ru-RU" dirty="0" smtClean="0"/>
                        <a:t>) и элективных дисциплин (не менее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328</a:t>
                      </a:r>
                      <a:r>
                        <a:rPr lang="ru-RU" dirty="0" smtClean="0"/>
                        <a:t> академических часов).</a:t>
                      </a:r>
                      <a:r>
                        <a:rPr lang="ru-RU" b="1" baseline="0" dirty="0" smtClean="0">
                          <a:solidFill>
                            <a:srgbClr val="006600"/>
                          </a:solidFill>
                        </a:rPr>
                        <a:t> (Кроме магистратуры)</a:t>
                      </a:r>
                      <a:endParaRPr lang="ru-RU" b="1" dirty="0" smtClean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Определен</a:t>
                      </a:r>
                      <a:r>
                        <a:rPr lang="ru-RU" dirty="0" smtClean="0"/>
                        <a:t> набор требуемых знаний, умений и владений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выпускника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Набор требуемых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знаний, умений и владений</a:t>
                      </a:r>
                      <a:br>
                        <a:rPr lang="ru-RU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dirty="0" smtClean="0"/>
                        <a:t>выпускника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отсутствует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03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60848"/>
            <a:ext cx="8856984" cy="499715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Исключены</a:t>
            </a:r>
            <a:r>
              <a:rPr lang="ru-RU" dirty="0" smtClean="0"/>
              <a:t> требования к проведению </a:t>
            </a:r>
            <a:r>
              <a:rPr lang="ru-RU" dirty="0"/>
              <a:t>занятий</a:t>
            </a:r>
            <a:r>
              <a:rPr lang="ru-RU" dirty="0" smtClean="0"/>
              <a:t> в </a:t>
            </a:r>
            <a:r>
              <a:rPr lang="ru-RU" b="1" dirty="0">
                <a:solidFill>
                  <a:srgbClr val="FF0000"/>
                </a:solidFill>
              </a:rPr>
              <a:t>интерактивных формах</a:t>
            </a:r>
            <a:r>
              <a:rPr lang="ru-RU" dirty="0" smtClean="0"/>
              <a:t>, </a:t>
            </a:r>
            <a:r>
              <a:rPr lang="ru-RU" dirty="0"/>
              <a:t>в том</a:t>
            </a:r>
            <a:br>
              <a:rPr lang="ru-RU" dirty="0"/>
            </a:br>
            <a:r>
              <a:rPr lang="ru-RU" dirty="0"/>
              <a:t>числе с привлечением представителей государственных и общественных организаций и </a:t>
            </a:r>
            <a:r>
              <a:rPr lang="ru-RU" dirty="0" smtClean="0"/>
              <a:t>компаний</a:t>
            </a:r>
            <a:r>
              <a:rPr lang="ru-RU" dirty="0"/>
              <a:t>, являющихся специалистами и экспертами в своей области деятельности, связанной с </a:t>
            </a:r>
            <a:r>
              <a:rPr lang="ru-RU" dirty="0" smtClean="0"/>
              <a:t>направлением </a:t>
            </a:r>
            <a:r>
              <a:rPr lang="ru-RU" dirty="0"/>
              <a:t>обучения.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Отсутствует</a:t>
            </a:r>
            <a:r>
              <a:rPr lang="ru-RU" dirty="0" smtClean="0"/>
              <a:t> </a:t>
            </a:r>
            <a:r>
              <a:rPr lang="ru-RU" dirty="0"/>
              <a:t>прямое требование </a:t>
            </a:r>
            <a:r>
              <a:rPr lang="ru-RU" b="1" dirty="0">
                <a:solidFill>
                  <a:srgbClr val="FF0000"/>
                </a:solidFill>
              </a:rPr>
              <a:t>по включению </a:t>
            </a:r>
            <a:r>
              <a:rPr lang="ru-RU" dirty="0"/>
              <a:t>в </a:t>
            </a:r>
            <a:r>
              <a:rPr lang="ru-RU" dirty="0" smtClean="0"/>
              <a:t>программы </a:t>
            </a:r>
            <a:r>
              <a:rPr lang="ru-RU" b="1" dirty="0">
                <a:solidFill>
                  <a:srgbClr val="FF0000"/>
                </a:solidFill>
              </a:rPr>
              <a:t>лабораторных практикумов и (или) практических занятий по математике, физике, информатике</a:t>
            </a:r>
            <a:r>
              <a:rPr lang="ru-RU" dirty="0" smtClean="0"/>
              <a:t> </a:t>
            </a:r>
            <a:r>
              <a:rPr lang="ru-RU" dirty="0"/>
              <a:t>и другим </a:t>
            </a:r>
            <a:r>
              <a:rPr lang="ru-RU" dirty="0" smtClean="0"/>
              <a:t>дисциплинам</a:t>
            </a:r>
            <a:r>
              <a:rPr lang="ru-RU" dirty="0"/>
              <a:t>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Изменения в разделе</a:t>
            </a:r>
            <a:b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«Требования к 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условиям </a:t>
            </a:r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реализации образовательных программ»</a:t>
            </a:r>
          </a:p>
        </p:txBody>
      </p:sp>
    </p:spTree>
    <p:extLst>
      <p:ext uri="{BB962C8B-B14F-4D97-AF65-F5344CB8AC3E}">
        <p14:creationId xmlns:p14="http://schemas.microsoft.com/office/powerpoint/2010/main" val="205069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Autofit/>
          </a:bodyPr>
          <a:lstStyle/>
          <a:p>
            <a:r>
              <a:rPr lang="ru-RU" sz="29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Изменения в разделе</a:t>
            </a:r>
            <a:br>
              <a:rPr lang="ru-RU" sz="29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ru-RU" sz="29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«Требования к </a:t>
            </a:r>
            <a:r>
              <a:rPr lang="ru-RU" sz="29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условиям </a:t>
            </a:r>
            <a:r>
              <a:rPr lang="ru-RU" sz="29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реализации образовательных программ»</a:t>
            </a:r>
          </a:p>
        </p:txBody>
      </p:sp>
      <p:pic>
        <p:nvPicPr>
          <p:cNvPr id="4098" name="Picture 2" descr="http://library.gu-unpk.ru/Blog/wp-content/uploads/2014/06/book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37624"/>
            <a:ext cx="3034308" cy="166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previews.123rf.com/images/texelart/texelart1409/texelart140900001/31446189-3d-white-people-New-technologies-Digital-Library-concept-Laptop--Stock-Ph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627672"/>
            <a:ext cx="2289855" cy="176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5083" y="3500426"/>
            <a:ext cx="4219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Электронная информационно-образовательная среда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6850" y="3500426"/>
            <a:ext cx="3826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Электронно-библиотечная среда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61039" y="4712880"/>
            <a:ext cx="4182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 sz="2400"/>
            </a:lvl1pPr>
          </a:lstStyle>
          <a:p>
            <a:r>
              <a:rPr lang="ru-RU" sz="2200" dirty="0"/>
              <a:t>Неограниченный доступ к ЭБС;</a:t>
            </a:r>
          </a:p>
          <a:p>
            <a:r>
              <a:rPr lang="ru-RU" sz="2200" dirty="0"/>
              <a:t>Доступ из любой точки.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156" y="4729144"/>
            <a:ext cx="51289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Формирование электронного портфолио обучающегося с сохранением работ, рецензий и оценок;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Фиксацию хода образовательного процесса.</a:t>
            </a:r>
            <a:endParaRPr lang="ru-RU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3214009" y="4208312"/>
            <a:ext cx="3295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ДОЛЖНА ОБЕСПЕЧИТЬ: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1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Требования к кадровым условиям </a:t>
            </a:r>
            <a:r>
              <a:rPr lang="ru-RU" sz="3200" b="1" dirty="0" smtClean="0">
                <a:solidFill>
                  <a:srgbClr val="C00000"/>
                </a:solidFill>
              </a:rPr>
              <a:t>реализации образовательных программ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827395"/>
              </p:ext>
            </p:extLst>
          </p:nvPr>
        </p:nvGraphicFramePr>
        <p:xfrm>
          <a:off x="323528" y="1700808"/>
          <a:ext cx="8568952" cy="4648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1272142"/>
                <a:gridCol w="1128125"/>
                <a:gridCol w="1818215"/>
                <a:gridCol w="1494153"/>
              </a:tblGrid>
              <a:tr h="180020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СПЕЦИАЛЬНОСТЬ/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НАПРАВЛЕНИЕ ПОДГОТОВКИ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ДОЛЯ ШТАТНЫХ НПР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 менее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ДОЛЯ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НПР, ИМЕЮЩИХ ОБРАЗОВАНИЕ СООТВЕТСТВУЮЩЕЕ ПРОФИЛЮ ПРЕПОДАВАЕМОЙ ДИСЦИПЛИНЫ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не менее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243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ФГОС ВПО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ФГОС ВО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ФГОС ВПО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ФГОС ВО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dirty="0" smtClean="0"/>
                        <a:t>31.05.01 - Лечебное дело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50%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6600"/>
                          </a:solidFill>
                        </a:rPr>
                        <a:t>70%</a:t>
                      </a:r>
                      <a:endParaRPr lang="ru-RU" sz="2400" b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dirty="0" smtClean="0"/>
                        <a:t>31.05.02 - Педиатрия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44"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31.05.03 - Стоматология </a:t>
                      </a:r>
                      <a:endParaRPr lang="ru-RU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dirty="0" smtClean="0"/>
                        <a:t>38.04.02 - Менеджмент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60%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100%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6600"/>
                          </a:solidFill>
                        </a:rPr>
                        <a:t>70%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4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dirty="0" smtClean="0"/>
                        <a:t>39.03.02 - Социальная работа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50%</a:t>
                      </a: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6600"/>
                          </a:solidFill>
                        </a:rPr>
                        <a:t>70%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99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53073"/>
            <a:ext cx="8229600" cy="102267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Требования к кадровым условиям </a:t>
            </a:r>
            <a:r>
              <a:rPr lang="ru-RU" sz="2800" b="1" dirty="0" smtClean="0">
                <a:solidFill>
                  <a:srgbClr val="C00000"/>
                </a:solidFill>
              </a:rPr>
              <a:t>реализации образовательных программ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010565"/>
              </p:ext>
            </p:extLst>
          </p:nvPr>
        </p:nvGraphicFramePr>
        <p:xfrm>
          <a:off x="251520" y="930774"/>
          <a:ext cx="8712967" cy="5851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160240"/>
                <a:gridCol w="1080120"/>
                <a:gridCol w="1296144"/>
                <a:gridCol w="1296143"/>
              </a:tblGrid>
              <a:tr h="184700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СПЕЦИАЛЬНОСТЬ/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НАПРАВЛЕНИЕ ПОДГОТОВКИ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ДОЛЯ НПР, имеющих ученую степень и/или звание в общем числе НПР, реализующих программу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 менее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ДОЛЯ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НПР из числа руководителей и работников (имеющих стаж не менее 3 лет) организаций, деятельность которых связана с профилем программы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не менее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243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ФГОС ВПО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ФГОС ВО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ФГОС ВПО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ФГОС ВО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dirty="0" smtClean="0"/>
                        <a:t>31.05.01 - Лечебное дело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65% </a:t>
                      </a:r>
                    </a:p>
                    <a:p>
                      <a:pPr algn="ctr"/>
                      <a:r>
                        <a:rPr lang="ru-RU" sz="2000" b="1" dirty="0" smtClean="0"/>
                        <a:t>(10% </a:t>
                      </a:r>
                      <a:r>
                        <a:rPr lang="ru-RU" sz="2000" b="1" dirty="0" err="1" smtClean="0"/>
                        <a:t>д.наук</a:t>
                      </a:r>
                      <a:r>
                        <a:rPr lang="ru-RU" sz="2000" b="1" dirty="0" smtClean="0"/>
                        <a:t>)</a:t>
                      </a:r>
                    </a:p>
                    <a:p>
                      <a:pPr algn="ctr"/>
                      <a:r>
                        <a:rPr lang="ru-RU" sz="2000" b="1" baseline="0" dirty="0" err="1" smtClean="0"/>
                        <a:t>проф.цикл</a:t>
                      </a:r>
                      <a:r>
                        <a:rPr lang="ru-RU" sz="2000" b="1" baseline="0" dirty="0" smtClean="0"/>
                        <a:t> - </a:t>
                      </a:r>
                      <a:r>
                        <a:rPr lang="ru-RU" sz="2000" b="1" dirty="0" smtClean="0"/>
                        <a:t>70% (11% д. наук)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06600"/>
                          </a:solidFill>
                        </a:rPr>
                        <a:t>65%</a:t>
                      </a:r>
                      <a:endParaRPr lang="ru-RU" sz="2000" b="1" baseline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10%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dirty="0" smtClean="0"/>
                        <a:t>31.05.02 - Педиатрия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44"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31.05.03 - Стоматология </a:t>
                      </a:r>
                      <a:endParaRPr lang="ru-RU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dirty="0" smtClean="0"/>
                        <a:t>38.04.02 - Менеджмент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75%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проф. цикл - 80%  </a:t>
                      </a:r>
                      <a:r>
                        <a:rPr lang="ru-RU" sz="1800" b="1" dirty="0" smtClean="0"/>
                        <a:t>(12%  д. наук)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80% 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акад.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65% приклад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15% 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акад.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25% приклад.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4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dirty="0" smtClean="0"/>
                        <a:t>39.03.02 - Социальная работа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baseline="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lang="ru-RU" sz="2000" b="1" kern="1200" baseline="0" dirty="0">
                        <a:solidFill>
                          <a:srgbClr val="00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24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38.04.02 - Менеджмент 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Среднегодовое число публикаци</a:t>
            </a:r>
            <a:r>
              <a:rPr lang="ru-RU" dirty="0"/>
              <a:t>й научно-педагогических работников организации за период реализации программы магистратуры в расчете на 100 научно-педагогических работников (в приведенных к целочисленным значениям ставок) должно составлять </a:t>
            </a:r>
            <a:r>
              <a:rPr lang="ru-RU" b="1" dirty="0">
                <a:solidFill>
                  <a:srgbClr val="FF0000"/>
                </a:solidFill>
              </a:rPr>
              <a:t>не менее 2 в журналах</a:t>
            </a:r>
            <a:r>
              <a:rPr lang="ru-RU" dirty="0"/>
              <a:t>, индексируемых в базах данных </a:t>
            </a:r>
            <a:r>
              <a:rPr lang="ru-RU" b="1" dirty="0" err="1">
                <a:solidFill>
                  <a:srgbClr val="FF0000"/>
                </a:solidFill>
              </a:rPr>
              <a:t>Web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of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Science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или </a:t>
            </a:r>
            <a:r>
              <a:rPr lang="ru-RU" b="1" dirty="0" err="1">
                <a:solidFill>
                  <a:srgbClr val="FF0000"/>
                </a:solidFill>
              </a:rPr>
              <a:t>Scopus</a:t>
            </a:r>
            <a:r>
              <a:rPr lang="ru-RU" dirty="0"/>
              <a:t>, или </a:t>
            </a:r>
            <a:r>
              <a:rPr lang="ru-RU" b="1" dirty="0">
                <a:solidFill>
                  <a:srgbClr val="FF0000"/>
                </a:solidFill>
              </a:rPr>
              <a:t>не менее 20 </a:t>
            </a:r>
            <a:r>
              <a:rPr lang="ru-RU" dirty="0"/>
              <a:t>в журналах, индексируемых </a:t>
            </a:r>
            <a:r>
              <a:rPr lang="ru-RU" b="1" dirty="0">
                <a:solidFill>
                  <a:srgbClr val="FF0000"/>
                </a:solidFill>
              </a:rPr>
              <a:t>в РИНЦ</a:t>
            </a:r>
            <a:r>
              <a:rPr lang="ru-RU" dirty="0" smtClean="0"/>
              <a:t>.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Требования к кадровым условиям </a:t>
            </a:r>
            <a:r>
              <a:rPr lang="ru-RU" sz="2800" b="1" dirty="0" smtClean="0">
                <a:solidFill>
                  <a:srgbClr val="C00000"/>
                </a:solidFill>
              </a:rPr>
              <a:t>реализации образовательных программ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7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78480"/>
            <a:ext cx="871296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dirty="0" smtClean="0"/>
              <a:t>1. В </a:t>
            </a:r>
            <a:r>
              <a:rPr lang="ru-RU" sz="2100" dirty="0"/>
              <a:t>случае неиспользования в организации </a:t>
            </a:r>
            <a:r>
              <a:rPr lang="ru-RU" sz="2100" dirty="0" smtClean="0"/>
              <a:t>ЭБС </a:t>
            </a:r>
            <a:r>
              <a:rPr lang="ru-RU" sz="2100" dirty="0"/>
              <a:t>библиотечный фонд должен быть укомплектован печатными изданиями из </a:t>
            </a:r>
            <a:r>
              <a:rPr lang="ru-RU" sz="2100" dirty="0" smtClean="0"/>
              <a:t>расчета:</a:t>
            </a:r>
          </a:p>
          <a:p>
            <a:r>
              <a:rPr lang="ru-RU" sz="2100" b="1" dirty="0" smtClean="0">
                <a:solidFill>
                  <a:srgbClr val="FF0000"/>
                </a:solidFill>
              </a:rPr>
              <a:t>не </a:t>
            </a:r>
            <a:r>
              <a:rPr lang="ru-RU" sz="2100" b="1" dirty="0">
                <a:solidFill>
                  <a:srgbClr val="FF0000"/>
                </a:solidFill>
              </a:rPr>
              <a:t>менее 50 экземпляров </a:t>
            </a:r>
            <a:r>
              <a:rPr lang="ru-RU" sz="2100" dirty="0"/>
              <a:t>каждого из изданий </a:t>
            </a:r>
            <a:r>
              <a:rPr lang="ru-RU" sz="2100" b="1" dirty="0">
                <a:solidFill>
                  <a:srgbClr val="FF0000"/>
                </a:solidFill>
              </a:rPr>
              <a:t>основной литературы</a:t>
            </a:r>
            <a:r>
              <a:rPr lang="ru-RU" sz="2100" dirty="0"/>
              <a:t>, </a:t>
            </a:r>
            <a:endParaRPr lang="ru-RU" sz="2100" dirty="0" smtClean="0"/>
          </a:p>
          <a:p>
            <a:r>
              <a:rPr lang="ru-RU" sz="2100" b="1" dirty="0">
                <a:solidFill>
                  <a:srgbClr val="FF0000"/>
                </a:solidFill>
              </a:rPr>
              <a:t>менее 25 экземпляров дополнительной литературы </a:t>
            </a:r>
            <a:r>
              <a:rPr lang="ru-RU" sz="2100" dirty="0"/>
              <a:t>на 100 обучающихся</a:t>
            </a:r>
            <a:r>
              <a:rPr lang="ru-RU" sz="2100" dirty="0" smtClean="0"/>
              <a:t>.</a:t>
            </a:r>
            <a:endParaRPr lang="ru-RU" sz="2100" dirty="0"/>
          </a:p>
          <a:p>
            <a:pPr marL="0" indent="0">
              <a:buNone/>
            </a:pPr>
            <a:r>
              <a:rPr lang="ru-RU" sz="2100" dirty="0" smtClean="0"/>
              <a:t>2. Организация </a:t>
            </a:r>
            <a:r>
              <a:rPr lang="ru-RU" sz="2100" dirty="0"/>
              <a:t>должна быть обеспечена необходимым </a:t>
            </a:r>
            <a:r>
              <a:rPr lang="ru-RU" sz="2100" b="1" dirty="0">
                <a:solidFill>
                  <a:srgbClr val="FF0000"/>
                </a:solidFill>
              </a:rPr>
              <a:t>комплектом лицензионного программного обеспечения </a:t>
            </a:r>
            <a:r>
              <a:rPr lang="ru-RU" sz="2100" dirty="0"/>
              <a:t>(состав определяется </a:t>
            </a:r>
            <a:r>
              <a:rPr lang="ru-RU" sz="2100" b="1" dirty="0">
                <a:solidFill>
                  <a:srgbClr val="FF0000"/>
                </a:solidFill>
              </a:rPr>
              <a:t>в рабочих программах</a:t>
            </a:r>
            <a:r>
              <a:rPr lang="ru-RU" sz="2100" dirty="0"/>
              <a:t> дисциплин </a:t>
            </a:r>
            <a:r>
              <a:rPr lang="ru-RU" sz="2100" dirty="0" smtClean="0"/>
              <a:t>и </a:t>
            </a:r>
            <a:r>
              <a:rPr lang="ru-RU" sz="2100" dirty="0"/>
              <a:t>подлежит </a:t>
            </a:r>
            <a:r>
              <a:rPr lang="ru-RU" sz="2100" b="1" dirty="0">
                <a:solidFill>
                  <a:srgbClr val="FF0000"/>
                </a:solidFill>
              </a:rPr>
              <a:t>ежегодному обновлению</a:t>
            </a:r>
            <a:r>
              <a:rPr lang="ru-RU" sz="2100" dirty="0"/>
              <a:t>).</a:t>
            </a:r>
          </a:p>
          <a:p>
            <a:pPr marL="0" indent="0">
              <a:buNone/>
            </a:pPr>
            <a:r>
              <a:rPr lang="ru-RU" sz="2100" dirty="0" smtClean="0"/>
              <a:t>3. </a:t>
            </a:r>
            <a:r>
              <a:rPr lang="ru-RU" sz="2100" b="1" dirty="0">
                <a:solidFill>
                  <a:srgbClr val="FF0000"/>
                </a:solidFill>
              </a:rPr>
              <a:t>ЭБС</a:t>
            </a:r>
            <a:r>
              <a:rPr lang="ru-RU" sz="2100" dirty="0" smtClean="0"/>
              <a:t> </a:t>
            </a:r>
            <a:r>
              <a:rPr lang="ru-RU" sz="2100" dirty="0"/>
              <a:t>и электронная информационно-образовательная среда должны обеспечивать </a:t>
            </a:r>
            <a:r>
              <a:rPr lang="ru-RU" sz="2100" b="1" dirty="0">
                <a:solidFill>
                  <a:srgbClr val="FF0000"/>
                </a:solidFill>
              </a:rPr>
              <a:t>одновременный доступ не менее 25 процентов </a:t>
            </a:r>
            <a:r>
              <a:rPr lang="ru-RU" sz="2100" dirty="0" smtClean="0"/>
              <a:t>обучающихся.</a:t>
            </a:r>
            <a:endParaRPr lang="ru-RU" sz="2100" dirty="0"/>
          </a:p>
          <a:p>
            <a:pPr marL="0" indent="0">
              <a:buNone/>
            </a:pPr>
            <a:r>
              <a:rPr lang="ru-RU" sz="2100" dirty="0" smtClean="0"/>
              <a:t>4. Обучающимся </a:t>
            </a:r>
            <a:r>
              <a:rPr lang="ru-RU" sz="2100" dirty="0"/>
              <a:t>должен быть обеспечен </a:t>
            </a:r>
            <a:r>
              <a:rPr lang="ru-RU" sz="2100" b="1" dirty="0">
                <a:solidFill>
                  <a:srgbClr val="FF0000"/>
                </a:solidFill>
              </a:rPr>
              <a:t>доступ</a:t>
            </a:r>
            <a:r>
              <a:rPr lang="ru-RU" sz="2100" dirty="0"/>
              <a:t> (удаленный доступ), в том числе в случае применения электронного обучения, дистанционных образовательных технологий, </a:t>
            </a:r>
            <a:r>
              <a:rPr lang="ru-RU" sz="2100" b="1" dirty="0">
                <a:solidFill>
                  <a:srgbClr val="FF0000"/>
                </a:solidFill>
              </a:rPr>
              <a:t>к современным профессиональным базам данных и информационным справочным системам</a:t>
            </a:r>
            <a:r>
              <a:rPr lang="ru-RU" sz="2100" dirty="0"/>
              <a:t>, состав которых определяется в рабочих программах дисциплин (модулей) и подлежит ежегодному обновлению.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Требования к материально-техническому и учебно-методическому обеспечению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7558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171450" y="2636912"/>
            <a:ext cx="9036050" cy="39354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sz="2800" b="1" dirty="0" smtClean="0">
                <a:solidFill>
                  <a:srgbClr val="003399"/>
                </a:solidFill>
              </a:rPr>
              <a:t>При реализации образовательной программы организация обеспечивает:</a:t>
            </a:r>
          </a:p>
          <a:p>
            <a:pPr eaLnBrk="1" hangingPunct="1">
              <a:defRPr/>
            </a:pPr>
            <a:r>
              <a:rPr lang="ru-RU" altLang="ru-RU" dirty="0" smtClean="0"/>
              <a:t>УМКД по всем дисциплинам/практикам/ГИА, в том числе фондами оценочных средств для проведения текущей, промежуточной и итоговой аттестаций.</a:t>
            </a:r>
          </a:p>
        </p:txBody>
      </p:sp>
      <p:pic>
        <p:nvPicPr>
          <p:cNvPr id="22531" name="Picture 5" descr="http://sbormotushka.ru/wp-content/uploads/2012/08/%D0%92%D0%BD%D0%B8%D0%BC%D0%B0%D0%BD%D0%B8%D0%B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88913"/>
            <a:ext cx="1198563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Заголовок 1"/>
          <p:cNvSpPr>
            <a:spLocks noGrp="1"/>
          </p:cNvSpPr>
          <p:nvPr>
            <p:ph type="title"/>
          </p:nvPr>
        </p:nvSpPr>
        <p:spPr>
          <a:xfrm>
            <a:off x="914400" y="785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200" b="1" smtClean="0">
                <a:solidFill>
                  <a:srgbClr val="C00000"/>
                </a:solidFill>
              </a:rPr>
              <a:t>Приказ Минобрнауки РФ  от 19 декабря 2013г. № 1367</a:t>
            </a:r>
            <a:br>
              <a:rPr lang="ru-RU" altLang="ru-RU" sz="2200" b="1" smtClean="0">
                <a:solidFill>
                  <a:srgbClr val="C00000"/>
                </a:solidFill>
              </a:rPr>
            </a:br>
            <a:r>
              <a:rPr lang="ru-RU" altLang="ru-RU" sz="2200" b="1" smtClean="0">
                <a:solidFill>
                  <a:srgbClr val="C00000"/>
                </a:solidFill>
              </a:rPr>
              <a:t> «Об утверждении порядка  организации и осуществления образовательной деятельности по образовательным программам высшего образования – программам бакалавриата, программам специалитета, программам магистратуры </a:t>
            </a:r>
          </a:p>
        </p:txBody>
      </p:sp>
    </p:spTree>
    <p:extLst>
      <p:ext uri="{BB962C8B-B14F-4D97-AF65-F5344CB8AC3E}">
        <p14:creationId xmlns:p14="http://schemas.microsoft.com/office/powerpoint/2010/main" val="200860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4107206" cy="5696429"/>
          </a:xfrm>
          <a:prstGeom prst="rect">
            <a:avLst/>
          </a:prstGeom>
          <a:ln w="9525">
            <a:solidFill>
              <a:schemeClr val="tx2">
                <a:lumMod val="25000"/>
              </a:schemeClr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614" y="620688"/>
            <a:ext cx="4054850" cy="5664716"/>
          </a:xfrm>
          <a:prstGeom prst="rect">
            <a:avLst/>
          </a:prstGeom>
          <a:ln w="9525">
            <a:solidFill>
              <a:schemeClr val="tx2">
                <a:lumMod val="25000"/>
              </a:schemeClr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5937" y="2857500"/>
            <a:ext cx="4402832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neva-room.ru/uploads/neva/2014/10/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92"/>
          <a:stretch/>
        </p:blipFill>
        <p:spPr bwMode="auto">
          <a:xfrm>
            <a:off x="71985" y="0"/>
            <a:ext cx="4443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3.bp.blogspot.com/-ZUCVRomsG2E/U804ZCSo4jI/AAAAAAAAGHo/onVJv6yej2E/s1600/stand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4904" y="3448833"/>
            <a:ext cx="23622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61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В</a:t>
            </a:r>
            <a:r>
              <a:rPr lang="ru-RU" sz="2800" b="1" dirty="0" smtClean="0">
                <a:solidFill>
                  <a:srgbClr val="C00000"/>
                </a:solidFill>
              </a:rPr>
              <a:t> 2015 году </a:t>
            </a:r>
            <a:r>
              <a:rPr lang="ru-RU" sz="2800" b="1" dirty="0">
                <a:solidFill>
                  <a:srgbClr val="C00000"/>
                </a:solidFill>
              </a:rPr>
              <a:t>утверждены </a:t>
            </a:r>
            <a:r>
              <a:rPr lang="ru-RU" sz="2800" b="1" dirty="0" smtClean="0">
                <a:solidFill>
                  <a:srgbClr val="C00000"/>
                </a:solidFill>
              </a:rPr>
              <a:t>ФГОС ВО по </a:t>
            </a:r>
            <a:r>
              <a:rPr lang="ru-RU" sz="2800" b="1" dirty="0">
                <a:solidFill>
                  <a:srgbClr val="C00000"/>
                </a:solidFill>
              </a:rPr>
              <a:t>следующим специальностям и направлениям:</a:t>
            </a:r>
            <a:br>
              <a:rPr lang="ru-RU" sz="28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280920" cy="341724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31.05.02 </a:t>
            </a:r>
            <a:r>
              <a:rPr lang="ru-RU" sz="2800" dirty="0"/>
              <a:t>- Педиатрия (уровень </a:t>
            </a:r>
            <a:r>
              <a:rPr lang="ru-RU" sz="2800" dirty="0" err="1"/>
              <a:t>специалитета</a:t>
            </a:r>
            <a:r>
              <a:rPr lang="ru-RU" sz="2800" dirty="0" smtClean="0"/>
              <a:t>);</a:t>
            </a:r>
          </a:p>
          <a:p>
            <a:r>
              <a:rPr lang="ru-RU" sz="2800" dirty="0" smtClean="0"/>
              <a:t>38.04.02 - Менеджмент (уровень магистратуры).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9697" y="27809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C00000"/>
                </a:solidFill>
              </a:rPr>
              <a:t>В 2016 году утверждены ФГОС ВО по следующим специальностям и направлениям:</a:t>
            </a:r>
            <a:br>
              <a:rPr lang="ru-RU" sz="28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58013" y="3789040"/>
            <a:ext cx="8712968" cy="3877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31.05.01 - Лечебное дело (уровень </a:t>
            </a:r>
            <a:r>
              <a:rPr lang="ru-RU" sz="2800" dirty="0" err="1" smtClean="0"/>
              <a:t>специалитета</a:t>
            </a:r>
            <a:r>
              <a:rPr lang="ru-RU" sz="2800" dirty="0" smtClean="0"/>
              <a:t>);</a:t>
            </a:r>
          </a:p>
          <a:p>
            <a:r>
              <a:rPr lang="ru-RU" sz="2800" dirty="0" smtClean="0"/>
              <a:t>31.05.03 - Стоматология (уровень </a:t>
            </a:r>
            <a:r>
              <a:rPr lang="ru-RU" sz="2800" dirty="0" err="1" smtClean="0"/>
              <a:t>специалитета</a:t>
            </a:r>
            <a:r>
              <a:rPr lang="ru-RU" sz="2800" dirty="0" smtClean="0"/>
              <a:t>);</a:t>
            </a:r>
          </a:p>
          <a:p>
            <a:r>
              <a:rPr lang="ru-RU" sz="2800" dirty="0" smtClean="0"/>
              <a:t>38.03.02 - Менеджмент (уровень </a:t>
            </a:r>
            <a:r>
              <a:rPr lang="ru-RU" sz="2800" dirty="0" err="1" smtClean="0"/>
              <a:t>бакалавриата</a:t>
            </a:r>
            <a:r>
              <a:rPr lang="ru-RU" sz="2800" dirty="0" smtClean="0"/>
              <a:t>);</a:t>
            </a:r>
          </a:p>
          <a:p>
            <a:r>
              <a:rPr lang="ru-RU" sz="2800" dirty="0" smtClean="0"/>
              <a:t>39.03.02 - Социальная работа (уровень </a:t>
            </a:r>
            <a:r>
              <a:rPr lang="ru-RU" sz="2800" dirty="0" err="1" smtClean="0"/>
              <a:t>бакалавриата</a:t>
            </a:r>
            <a:r>
              <a:rPr lang="ru-RU" sz="2800" dirty="0" smtClean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39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8640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БАЗОВЫЕ ИЗМЕНЕНИЯ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21" y="471842"/>
            <a:ext cx="8928992" cy="18002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altLang="ru-RU" sz="2800" b="1" dirty="0" smtClean="0">
                <a:solidFill>
                  <a:schemeClr val="tx2"/>
                </a:solidFill>
              </a:rPr>
              <a:t>Федеральные </a:t>
            </a:r>
            <a:r>
              <a:rPr lang="ru-RU" altLang="ru-RU" sz="2800" b="1" dirty="0">
                <a:solidFill>
                  <a:schemeClr val="tx2"/>
                </a:solidFill>
              </a:rPr>
              <a:t>государственные </a:t>
            </a:r>
            <a:r>
              <a:rPr lang="ru-RU" altLang="ru-RU" sz="2800" b="1" dirty="0" smtClean="0">
                <a:solidFill>
                  <a:schemeClr val="tx2"/>
                </a:solidFill>
              </a:rPr>
              <a:t>образовательные стандарты высшего профессионального </a:t>
            </a:r>
            <a:r>
              <a:rPr lang="ru-RU" altLang="ru-RU" sz="2800" b="1" dirty="0">
                <a:solidFill>
                  <a:schemeClr val="tx2"/>
                </a:solidFill>
              </a:rPr>
              <a:t>образования </a:t>
            </a:r>
            <a:endParaRPr lang="ru-RU" altLang="ru-RU" sz="2800" b="1" dirty="0" smtClean="0">
              <a:solidFill>
                <a:schemeClr val="tx2"/>
              </a:solidFill>
            </a:endParaRPr>
          </a:p>
          <a:p>
            <a:endParaRPr lang="ru-RU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419872" y="1772816"/>
            <a:ext cx="31683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79512" y="2204864"/>
            <a:ext cx="878497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>
                <a:solidFill>
                  <a:srgbClr val="C00000"/>
                </a:solidFill>
              </a:rPr>
              <a:t>Изменились коды </a:t>
            </a:r>
            <a:r>
              <a:rPr lang="ru-RU" sz="2500" b="1" dirty="0" smtClean="0">
                <a:solidFill>
                  <a:srgbClr val="C00000"/>
                </a:solidFill>
              </a:rPr>
              <a:t>специальностей/направлений </a:t>
            </a:r>
            <a:r>
              <a:rPr lang="ru-RU" sz="2500" b="1" dirty="0">
                <a:solidFill>
                  <a:srgbClr val="C00000"/>
                </a:solidFill>
              </a:rPr>
              <a:t>подготовки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369918"/>
              </p:ext>
            </p:extLst>
          </p:nvPr>
        </p:nvGraphicFramePr>
        <p:xfrm>
          <a:off x="179512" y="2924943"/>
          <a:ext cx="8784975" cy="35272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20905"/>
                <a:gridCol w="3972336"/>
                <a:gridCol w="2291734"/>
              </a:tblGrid>
              <a:tr h="10870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Старые коды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ФГОС</a:t>
                      </a:r>
                      <a:r>
                        <a:rPr lang="ru-RU" sz="2400" baseline="0" dirty="0" smtClean="0"/>
                        <a:t> ВПО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СПЕЦИАЛЬНОСТЬ/</a:t>
                      </a:r>
                    </a:p>
                    <a:p>
                      <a:pPr algn="ctr"/>
                      <a:r>
                        <a:rPr lang="ru-RU" sz="2400" dirty="0" smtClean="0"/>
                        <a:t>НАПРАВЛЕНИЕ ПОДГОТОВКИ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Новые коды</a:t>
                      </a:r>
                    </a:p>
                    <a:p>
                      <a:pPr algn="ctr"/>
                      <a:r>
                        <a:rPr lang="ru-RU" sz="2400" dirty="0" smtClean="0"/>
                        <a:t>ФГОС ВО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10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060101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Лечебное дело 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31.05.01 </a:t>
                      </a:r>
                      <a:endParaRPr lang="ru-RU" sz="2400" b="1" dirty="0" smtClean="0"/>
                    </a:p>
                  </a:txBody>
                  <a:tcPr/>
                </a:tc>
              </a:tr>
              <a:tr h="410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060103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Педиатрия 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31.05.02 </a:t>
                      </a:r>
                      <a:endParaRPr lang="ru-RU" sz="2400" b="1" dirty="0" smtClean="0"/>
                    </a:p>
                  </a:txBody>
                  <a:tcPr/>
                </a:tc>
              </a:tr>
              <a:tr h="410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060201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Стоматология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31.05.03 </a:t>
                      </a:r>
                      <a:endParaRPr lang="ru-RU" sz="2400" b="1" dirty="0"/>
                    </a:p>
                  </a:txBody>
                  <a:tcPr/>
                </a:tc>
              </a:tr>
              <a:tr h="410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080200.68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Менеджмент 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38.04.02 </a:t>
                      </a:r>
                      <a:endParaRPr lang="ru-RU" sz="2400" b="1" dirty="0" smtClean="0"/>
                    </a:p>
                  </a:txBody>
                  <a:tcPr/>
                </a:tc>
              </a:tr>
              <a:tr h="509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040400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Социальная работа 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39.03.02 </a:t>
                      </a:r>
                      <a:endParaRPr lang="ru-RU" sz="24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42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186" y="116632"/>
            <a:ext cx="8856984" cy="1228998"/>
          </a:xfrm>
        </p:spPr>
        <p:txBody>
          <a:bodyPr>
            <a:normAutofit/>
          </a:bodyPr>
          <a:lstStyle/>
          <a:p>
            <a:r>
              <a:rPr lang="ru-RU" sz="31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Изменения в ФГОС </a:t>
            </a:r>
            <a:r>
              <a:rPr lang="ru-RU" sz="31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ВО  </a:t>
            </a:r>
            <a:r>
              <a:rPr lang="ru-RU" sz="31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по сравнению с ФГОС ВПО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Объем программы </a:t>
            </a:r>
            <a:r>
              <a:rPr lang="ru-RU" dirty="0" smtClean="0"/>
              <a:t>в очной форме обучения, </a:t>
            </a:r>
            <a:r>
              <a:rPr lang="ru-RU" dirty="0"/>
              <a:t>реализуемой за один учебный год </a:t>
            </a:r>
            <a:r>
              <a:rPr lang="ru-RU" dirty="0" smtClean="0"/>
              <a:t>составляет</a:t>
            </a:r>
            <a:r>
              <a:rPr lang="ru-RU" b="1" dirty="0" smtClean="0">
                <a:solidFill>
                  <a:srgbClr val="FF0000"/>
                </a:solidFill>
              </a:rPr>
              <a:t> 60 ЗЕ </a:t>
            </a:r>
            <a:r>
              <a:rPr lang="ru-RU" dirty="0"/>
              <a:t>в </a:t>
            </a:r>
            <a:r>
              <a:rPr lang="ru-RU" dirty="0" smtClean="0"/>
              <a:t>год;</a:t>
            </a:r>
          </a:p>
          <a:p>
            <a:r>
              <a:rPr lang="ru-RU" dirty="0" smtClean="0"/>
              <a:t>Объем </a:t>
            </a:r>
            <a:r>
              <a:rPr lang="ru-RU" dirty="0"/>
              <a:t>программы по индивидуальному учебному плану, реализуемой за один учебный год устанавливается </a:t>
            </a:r>
            <a:r>
              <a:rPr lang="ru-RU" b="1" dirty="0">
                <a:solidFill>
                  <a:srgbClr val="FF0000"/>
                </a:solidFill>
              </a:rPr>
              <a:t>не более 75 </a:t>
            </a:r>
            <a:r>
              <a:rPr lang="ru-RU" b="1" dirty="0" smtClean="0">
                <a:solidFill>
                  <a:srgbClr val="FF0000"/>
                </a:solidFill>
              </a:rPr>
              <a:t>ЗЕ </a:t>
            </a:r>
            <a:r>
              <a:rPr lang="ru-RU" dirty="0" smtClean="0"/>
              <a:t>в год;</a:t>
            </a:r>
          </a:p>
        </p:txBody>
      </p:sp>
    </p:spTree>
    <p:extLst>
      <p:ext uri="{BB962C8B-B14F-4D97-AF65-F5344CB8AC3E}">
        <p14:creationId xmlns:p14="http://schemas.microsoft.com/office/powerpoint/2010/main" val="17558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Отдельно оговариваются возможности </a:t>
            </a:r>
            <a:r>
              <a:rPr lang="ru-RU" dirty="0" smtClean="0"/>
              <a:t>реализации </a:t>
            </a:r>
            <a:r>
              <a:rPr lang="ru-RU" dirty="0"/>
              <a:t>образовательных </a:t>
            </a:r>
            <a:r>
              <a:rPr lang="ru-RU" dirty="0" smtClean="0"/>
              <a:t>программ с применением: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электронного обучения;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дистанционных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образовательных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технологий;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сетевой формы.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1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Изменения в ФГОС </a:t>
            </a:r>
            <a:r>
              <a:rPr lang="ru-RU" sz="31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ВО  </a:t>
            </a:r>
            <a:r>
              <a:rPr lang="ru-RU" sz="31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по сравнению с ФГОС ВПО</a:t>
            </a:r>
          </a:p>
        </p:txBody>
      </p:sp>
      <p:pic>
        <p:nvPicPr>
          <p:cNvPr id="1026" name="Picture 2" descr="https://www.gws.ms/upload/public/cms_page_media/446/elearning-erp-loesungen-hea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653135"/>
            <a:ext cx="5184576" cy="18722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25321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921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Изменения в структуре 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компетенций</a:t>
            </a:r>
            <a:r>
              <a:rPr lang="ru-RU" sz="3200" dirty="0" smtClean="0">
                <a:latin typeface="+mn-lt"/>
                <a:ea typeface="+mn-ea"/>
                <a:cs typeface="+mn-cs"/>
              </a:rPr>
              <a:t> </a:t>
            </a:r>
            <a:r>
              <a:rPr lang="ru-RU" sz="3200" dirty="0">
                <a:latin typeface="+mn-lt"/>
                <a:ea typeface="+mn-ea"/>
                <a:cs typeface="+mn-cs"/>
              </a:rPr>
              <a:t/>
            </a:r>
            <a:br>
              <a:rPr lang="ru-RU" sz="3200" dirty="0">
                <a:latin typeface="+mn-lt"/>
                <a:ea typeface="+mn-ea"/>
                <a:cs typeface="+mn-cs"/>
              </a:rPr>
            </a:br>
            <a:endParaRPr lang="ru-RU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068960"/>
            <a:ext cx="6056156" cy="25922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ОК </a:t>
            </a:r>
            <a:r>
              <a:rPr lang="ru-RU" sz="2800" dirty="0"/>
              <a:t>и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ОПК</a:t>
            </a:r>
            <a:r>
              <a:rPr lang="ru-RU" sz="2800" dirty="0" smtClean="0"/>
              <a:t> носят </a:t>
            </a:r>
            <a:r>
              <a:rPr lang="ru-RU" sz="2800" b="1" dirty="0" smtClean="0">
                <a:solidFill>
                  <a:srgbClr val="FF0000"/>
                </a:solidFill>
              </a:rPr>
              <a:t>универсальный характер </a:t>
            </a:r>
            <a:r>
              <a:rPr lang="ru-RU" sz="2800" dirty="0" smtClean="0"/>
              <a:t>для всех специальностей УГ «Клиническая медицина»;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Вуз </a:t>
            </a:r>
            <a:r>
              <a:rPr lang="ru-RU" sz="2800" b="1" dirty="0">
                <a:solidFill>
                  <a:srgbClr val="FF0000"/>
                </a:solidFill>
              </a:rPr>
              <a:t>может дополнить список ПК </a:t>
            </a:r>
            <a:r>
              <a:rPr lang="ru-RU" sz="2800" dirty="0"/>
              <a:t>с учетом ориентации программ на конкретные области знаний и (или) вид(ы) </a:t>
            </a:r>
            <a:r>
              <a:rPr lang="ru-RU" sz="2800" dirty="0" smtClean="0"/>
              <a:t>деятельности.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111354"/>
            <a:ext cx="8784976" cy="151348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Помимо ОК и ПК</a:t>
            </a:r>
          </a:p>
          <a:p>
            <a:pPr algn="ctr"/>
            <a:r>
              <a:rPr lang="ru-RU" sz="2800" b="1" dirty="0" smtClean="0"/>
              <a:t> добавились общепрофессиональные компетенции (ОПК) </a:t>
            </a:r>
            <a:endParaRPr lang="ru-RU" sz="2800" b="1" dirty="0"/>
          </a:p>
        </p:txBody>
      </p:sp>
      <p:pic>
        <p:nvPicPr>
          <p:cNvPr id="2050" name="Picture 2" descr="http://cdn2.hubspot.net/hub/98462/file-16107009-jpg/images/intercultural_competence,_found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874304"/>
            <a:ext cx="2558456" cy="38331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84740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65312"/>
              </p:ext>
            </p:extLst>
          </p:nvPr>
        </p:nvGraphicFramePr>
        <p:xfrm>
          <a:off x="467544" y="112474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1415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300018"/>
              </p:ext>
            </p:extLst>
          </p:nvPr>
        </p:nvGraphicFramePr>
        <p:xfrm>
          <a:off x="251520" y="332656"/>
          <a:ext cx="4824536" cy="6297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99992" y="548680"/>
            <a:ext cx="4527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Медицинская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Организационно-управленческая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Научно-исследовательская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489287" y="4468347"/>
            <a:ext cx="4527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Научно-исследовательская работа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46694" y="1916832"/>
            <a:ext cx="4527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Медицинская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Организационно-управленческая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Научно-исследовательская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651495" y="3068960"/>
            <a:ext cx="4527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ПК-1 – ПК-16;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ПК-17 </a:t>
            </a:r>
            <a:r>
              <a:rPr lang="ru-RU" sz="2000" dirty="0"/>
              <a:t>– </a:t>
            </a:r>
            <a:r>
              <a:rPr lang="ru-RU" sz="2000" dirty="0" smtClean="0"/>
              <a:t>ПК-19;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ПК-20 </a:t>
            </a:r>
            <a:r>
              <a:rPr lang="ru-RU" sz="2000" dirty="0"/>
              <a:t>– </a:t>
            </a:r>
            <a:r>
              <a:rPr lang="ru-RU" sz="2000" dirty="0" smtClean="0"/>
              <a:t>ПК-22;</a:t>
            </a:r>
            <a:endParaRPr lang="ru-RU" sz="20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2060832" y="3933056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2554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2663</TotalTime>
  <Words>1235</Words>
  <Application>Microsoft Office PowerPoint</Application>
  <PresentationFormat>Экран (4:3)</PresentationFormat>
  <Paragraphs>189</Paragraphs>
  <Slides>20</Slides>
  <Notes>6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 переходе на федеральные государственные образовательные стандарты  высшего образования</vt:lpstr>
      <vt:lpstr>Презентация PowerPoint</vt:lpstr>
      <vt:lpstr>В 2015 году утверждены ФГОС ВО по следующим специальностям и направлениям: </vt:lpstr>
      <vt:lpstr>БАЗОВЫЕ ИЗМЕНЕНИЯ</vt:lpstr>
      <vt:lpstr>Изменения в ФГОС ВО  по сравнению с ФГОС ВПО</vt:lpstr>
      <vt:lpstr>Изменения в ФГОС ВО  по сравнению с ФГОС ВПО</vt:lpstr>
      <vt:lpstr>Изменения в структуре компетенций  </vt:lpstr>
      <vt:lpstr>Презентация PowerPoint</vt:lpstr>
      <vt:lpstr>Презентация PowerPoint</vt:lpstr>
      <vt:lpstr>Особое внимание!</vt:lpstr>
      <vt:lpstr>Изменения в структуре компетенций  </vt:lpstr>
      <vt:lpstr>Изменения в разделе  «Требования к структуре программы»</vt:lpstr>
      <vt:lpstr>Изменения в разделе  «Требования к условиям реализации образовательных программ»</vt:lpstr>
      <vt:lpstr>Изменения в разделе  «Требования к условиям реализации образовательных программ»</vt:lpstr>
      <vt:lpstr>Требования к кадровым условиям реализации образовательных программ</vt:lpstr>
      <vt:lpstr>Требования к кадровым условиям реализации образовательных программ</vt:lpstr>
      <vt:lpstr>Требования к кадровым условиям реализации образовательных программ</vt:lpstr>
      <vt:lpstr>Требования к материально-техническому и учебно-методическому обеспечению программы</vt:lpstr>
      <vt:lpstr>Приказ Минобрнауки РФ  от 19 декабря 2013г. № 1367  «Об утверждении порядка  организации и осуществления образовательной деятельности по образовательным программам высшего образования – программам бакалавриата, программам специалитета, программам магистратуры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переходе на ФГОС ВО</dc:title>
  <dc:creator>Myagkova</dc:creator>
  <cp:lastModifiedBy>Myagkova</cp:lastModifiedBy>
  <cp:revision>61</cp:revision>
  <dcterms:created xsi:type="dcterms:W3CDTF">2016-03-20T02:33:36Z</dcterms:created>
  <dcterms:modified xsi:type="dcterms:W3CDTF">2016-04-28T01:48:08Z</dcterms:modified>
</cp:coreProperties>
</file>