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1"/>
  </p:notesMasterIdLst>
  <p:sldIdLst>
    <p:sldId id="256" r:id="rId2"/>
    <p:sldId id="257" r:id="rId3"/>
    <p:sldId id="294" r:id="rId4"/>
    <p:sldId id="295" r:id="rId5"/>
    <p:sldId id="296" r:id="rId6"/>
    <p:sldId id="297" r:id="rId7"/>
    <p:sldId id="283" r:id="rId8"/>
    <p:sldId id="298" r:id="rId9"/>
    <p:sldId id="284" r:id="rId10"/>
    <p:sldId id="299" r:id="rId11"/>
    <p:sldId id="300" r:id="rId12"/>
    <p:sldId id="286" r:id="rId13"/>
    <p:sldId id="301" r:id="rId14"/>
    <p:sldId id="289" r:id="rId15"/>
    <p:sldId id="288" r:id="rId16"/>
    <p:sldId id="302" r:id="rId17"/>
    <p:sldId id="303" r:id="rId18"/>
    <p:sldId id="304" r:id="rId19"/>
    <p:sldId id="29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85213" autoAdjust="0"/>
  </p:normalViewPr>
  <p:slideViewPr>
    <p:cSldViewPr snapToGrid="0">
      <p:cViewPr varScale="1">
        <p:scale>
          <a:sx n="78" d="100"/>
          <a:sy n="78" d="100"/>
        </p:scale>
        <p:origin x="86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D969C-E739-4CE8-90B4-49943722132E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44EE3-EBDB-4928-9F18-290BD827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8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Цвет</a:t>
            </a:r>
            <a:r>
              <a:rPr lang="ru-RU" baseline="0" dirty="0"/>
              <a:t> шрифта изменить на черный (нечитабельно), размер заголовка увеличить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62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937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969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80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224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423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52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236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974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467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312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02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11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78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77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96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484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912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5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68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82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9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06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91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02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3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22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180766C-04C8-4116-A9D3-1739100C63B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4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180766C-04C8-4116-A9D3-1739100C63B5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62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FBF897-5B71-4D53-8768-15F778FEA89A}"/>
              </a:ext>
            </a:extLst>
          </p:cNvPr>
          <p:cNvSpPr/>
          <p:nvPr/>
        </p:nvSpPr>
        <p:spPr>
          <a:xfrm>
            <a:off x="1406749" y="2393069"/>
            <a:ext cx="9665110" cy="17266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BF0CF-3FF3-48BB-97D9-A4563C5FC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1126" y="2393069"/>
            <a:ext cx="8296356" cy="164630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Методы диагностики анапластической тиреоидной карциномы щитовидной железы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1E3D1C-1423-420B-97FA-794D23454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7258" y="4562110"/>
            <a:ext cx="3885273" cy="152070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Выполнила: врач-ординатор </a:t>
            </a:r>
          </a:p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1-го ГО</a:t>
            </a:r>
            <a:r>
              <a:rPr lang="az-Cyrl-A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а  кафедры лучевой диагностики ИПО</a:t>
            </a:r>
          </a:p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Багдасарян А.А.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7C8CF7-DA5F-44F6-AC5C-7CC1CA59B6B0}"/>
              </a:ext>
            </a:extLst>
          </p:cNvPr>
          <p:cNvSpPr/>
          <p:nvPr/>
        </p:nvSpPr>
        <p:spPr>
          <a:xfrm>
            <a:off x="402413" y="234065"/>
            <a:ext cx="11494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</a:t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Кафедра лучевой диагностики ИПО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31B30A-60E0-4487-A11B-E451BA3FA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9" y="4562110"/>
            <a:ext cx="8167789" cy="172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4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1CEB6-70EC-4051-B57E-7860DD23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14" y="210989"/>
            <a:ext cx="7846954" cy="145075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  <a:t>Анапластическая карцинома щитовидной железы</a:t>
            </a:r>
            <a:r>
              <a:rPr lang="ru-RU" sz="2800" b="1" dirty="0">
                <a:solidFill>
                  <a:schemeClr val="tx1"/>
                </a:solidFill>
              </a:rPr>
              <a:t> Компьютерная томография шеи (КТ) до терапии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85CA1FA-3CF6-4E47-B50F-49BE3D2C3600}"/>
              </a:ext>
            </a:extLst>
          </p:cNvPr>
          <p:cNvSpPr/>
          <p:nvPr/>
        </p:nvSpPr>
        <p:spPr>
          <a:xfrm>
            <a:off x="6594727" y="1905506"/>
            <a:ext cx="48774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Мужчина, 60 лет.</a:t>
            </a:r>
          </a:p>
          <a:p>
            <a:r>
              <a:rPr lang="ru-RU" sz="2400" dirty="0"/>
              <a:t>Солидное, неоднородное образование правой доли ЩЖ, которое  </a:t>
            </a:r>
            <a:r>
              <a:rPr lang="ru-RU" sz="2400" dirty="0" err="1"/>
              <a:t>инвазирует</a:t>
            </a:r>
            <a:r>
              <a:rPr lang="ru-RU" sz="2400" dirty="0"/>
              <a:t> трахею и пищевод, со смещением срединных структур влево и сдавливанием правой внутренней сонной артерии (стрелка)</a:t>
            </a:r>
            <a:endParaRPr lang="en-US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96D7BA-6A52-42E1-924B-825176F7B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14" y="1961599"/>
            <a:ext cx="4982270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37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1CEB6-70EC-4051-B57E-7860DD23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14" y="210989"/>
            <a:ext cx="7846954" cy="145075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  <a:t>Анапластическая карцинома щитовидной железы</a:t>
            </a:r>
            <a:r>
              <a:rPr lang="ru-RU" sz="2800" b="1" dirty="0">
                <a:solidFill>
                  <a:schemeClr val="tx1"/>
                </a:solidFill>
              </a:rPr>
              <a:t> Компьютерная томография шеи (КТ) после терапии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85CA1FA-3CF6-4E47-B50F-49BE3D2C3600}"/>
              </a:ext>
            </a:extLst>
          </p:cNvPr>
          <p:cNvSpPr/>
          <p:nvPr/>
        </p:nvSpPr>
        <p:spPr>
          <a:xfrm>
            <a:off x="6496404" y="1787519"/>
            <a:ext cx="48774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Мужчина, 60 лет.</a:t>
            </a:r>
          </a:p>
          <a:p>
            <a:r>
              <a:rPr lang="ru-RU" sz="2400" dirty="0"/>
              <a:t>После системной терапии образование значительно уменьшилось в размерах, увеличился центральный некроз и улучшилась общая локальная </a:t>
            </a:r>
            <a:r>
              <a:rPr lang="ru-RU" sz="2400" dirty="0" err="1"/>
              <a:t>инвазивность</a:t>
            </a:r>
            <a:r>
              <a:rPr lang="ru-RU" sz="2400" dirty="0"/>
              <a:t>; </a:t>
            </a:r>
          </a:p>
          <a:p>
            <a:endParaRPr lang="ru-RU" sz="2400" dirty="0"/>
          </a:p>
          <a:p>
            <a:r>
              <a:rPr lang="ru-RU" sz="2400" dirty="0"/>
              <a:t>Правая внутренняя сонная артерия свободна (белая стрелка), и образование отделяется от пищевода (черная стрелка)</a:t>
            </a:r>
            <a:endParaRPr lang="en-US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C9406D-AA9D-4A24-B31B-0722B712E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682" y="1905506"/>
            <a:ext cx="5125165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6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20D39-9E71-4C9A-B4F6-48561014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332" y="846757"/>
            <a:ext cx="10721094" cy="145075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Ультразвуковая диагностика АТК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EC47E9-1070-499F-9BB7-845AB51D6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73" y="1770232"/>
            <a:ext cx="11115412" cy="45298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chemeClr val="tx1"/>
                </a:solidFill>
              </a:rPr>
              <a:t>Сонография</a:t>
            </a:r>
            <a:r>
              <a:rPr lang="ru-RU" sz="2400" dirty="0">
                <a:solidFill>
                  <a:schemeClr val="tx1"/>
                </a:solidFill>
              </a:rPr>
              <a:t> является предпочтительным методом первоначальной оценки образования на шее тиреоидного происхождения.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Пациенты с быстро увеличивающимся образованием на шее и симптомами, которые могут включать охриплость и дисфагию (как это бывает при АТС), часто проходят первоначальную оценку с помощью КТ, но </a:t>
            </a:r>
            <a:r>
              <a:rPr lang="ru-RU" sz="2400" dirty="0" err="1">
                <a:solidFill>
                  <a:schemeClr val="tx1"/>
                </a:solidFill>
              </a:rPr>
              <a:t>сонография</a:t>
            </a:r>
            <a:r>
              <a:rPr lang="ru-RU" sz="2400" dirty="0">
                <a:solidFill>
                  <a:schemeClr val="tx1"/>
                </a:solidFill>
              </a:rPr>
              <a:t> полезна при проведении </a:t>
            </a:r>
            <a:r>
              <a:rPr lang="ru-RU" sz="2400" dirty="0" err="1">
                <a:solidFill>
                  <a:schemeClr val="tx1"/>
                </a:solidFill>
              </a:rPr>
              <a:t>чрескожной</a:t>
            </a:r>
            <a:r>
              <a:rPr lang="ru-RU" sz="2400" dirty="0">
                <a:solidFill>
                  <a:schemeClr val="tx1"/>
                </a:solidFill>
              </a:rPr>
              <a:t> биопсии для быстрой диагностики.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УЗИ при АТК неспецифично и обычно это большое, неоднородное, </a:t>
            </a:r>
            <a:r>
              <a:rPr lang="ru-RU" sz="2400" dirty="0" err="1">
                <a:solidFill>
                  <a:schemeClr val="tx1"/>
                </a:solidFill>
              </a:rPr>
              <a:t>гипоэхогенное</a:t>
            </a:r>
            <a:r>
              <a:rPr lang="ru-RU" sz="2400" dirty="0">
                <a:solidFill>
                  <a:schemeClr val="tx1"/>
                </a:solidFill>
              </a:rPr>
              <a:t> образование с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гиперваскуляризацией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3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20D39-9E71-4C9A-B4F6-48561014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15" y="319475"/>
            <a:ext cx="10721094" cy="145075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Дифференциальная диагностика 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КТ-особенности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EC47E9-1070-499F-9BB7-845AB51D6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87" y="1770232"/>
            <a:ext cx="11170798" cy="45298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КТ признаки папиллярного рака щитовидной железы, лимфомы и АТК у пациентов с образованиями в щитовидной железе одинакового размера при поступлении: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/>
                </a:solidFill>
              </a:rPr>
              <a:t>РЩЖ чаще всего выглядит на КТ как плотный, однородный, </a:t>
            </a:r>
            <a:r>
              <a:rPr lang="ru-RU" sz="2400" dirty="0" err="1">
                <a:solidFill>
                  <a:schemeClr val="tx1"/>
                </a:solidFill>
              </a:rPr>
              <a:t>гипоаттенуирующий</a:t>
            </a:r>
            <a:r>
              <a:rPr lang="ru-RU" sz="2400" dirty="0">
                <a:solidFill>
                  <a:schemeClr val="tx1"/>
                </a:solidFill>
              </a:rPr>
              <a:t> узел. </a:t>
            </a:r>
            <a:r>
              <a:rPr lang="ru-RU" sz="2400" dirty="0" err="1">
                <a:solidFill>
                  <a:schemeClr val="tx1"/>
                </a:solidFill>
              </a:rPr>
              <a:t>Кальцификаты</a:t>
            </a:r>
            <a:r>
              <a:rPr lang="ru-RU" sz="2400" dirty="0">
                <a:solidFill>
                  <a:schemeClr val="tx1"/>
                </a:solidFill>
              </a:rPr>
              <a:t> могут наблюдаться как при папиллярном раке щитовидной железы (32%), так и при АТК (62% );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/>
                </a:solidFill>
              </a:rPr>
              <a:t>Лимфома щитовидной железы обычно проявляется быстро увеличивающимся образованием в передней части шеи и симптомами масс-эффекта, подобно АТК. Для лимфомы характерно наличие или отсутствие </a:t>
            </a:r>
            <a:r>
              <a:rPr lang="ru-RU" sz="2400" dirty="0" err="1">
                <a:solidFill>
                  <a:schemeClr val="tx1"/>
                </a:solidFill>
              </a:rPr>
              <a:t>кальцификатов</a:t>
            </a:r>
            <a:r>
              <a:rPr lang="ru-RU" sz="2400" dirty="0">
                <a:solidFill>
                  <a:schemeClr val="tx1"/>
                </a:solidFill>
              </a:rPr>
              <a:t> и некроза, а также неоднородное или однородное ослабление;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/>
                </a:solidFill>
              </a:rPr>
              <a:t>АТК содержит </a:t>
            </a:r>
            <a:r>
              <a:rPr lang="ru-RU" sz="2400" dirty="0" err="1">
                <a:solidFill>
                  <a:schemeClr val="tx1"/>
                </a:solidFill>
              </a:rPr>
              <a:t>кальцификаты</a:t>
            </a:r>
            <a:r>
              <a:rPr lang="ru-RU" sz="2400" dirty="0">
                <a:solidFill>
                  <a:schemeClr val="tx1"/>
                </a:solidFill>
              </a:rPr>
              <a:t> и некроз, имеет неоднородную структуру. Лимфома щитовидной железы, напротив, однородна, без </a:t>
            </a:r>
            <a:r>
              <a:rPr lang="ru-RU" sz="2400" dirty="0" err="1">
                <a:solidFill>
                  <a:schemeClr val="tx1"/>
                </a:solidFill>
              </a:rPr>
              <a:t>кальцификатов</a:t>
            </a:r>
            <a:r>
              <a:rPr lang="ru-RU" sz="2400" dirty="0">
                <a:solidFill>
                  <a:schemeClr val="tx1"/>
                </a:solidFill>
              </a:rPr>
              <a:t> и некроза </a:t>
            </a:r>
          </a:p>
        </p:txBody>
      </p:sp>
    </p:spTree>
    <p:extLst>
      <p:ext uri="{BB962C8B-B14F-4D97-AF65-F5344CB8AC3E}">
        <p14:creationId xmlns:p14="http://schemas.microsoft.com/office/powerpoint/2010/main" val="2522151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1CEB6-70EC-4051-B57E-7860DD23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193" y="167149"/>
            <a:ext cx="9383614" cy="112629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  <a:t>Злокачественные заболевания щитовидной железы</a:t>
            </a:r>
            <a:r>
              <a:rPr lang="ru-RU" sz="2800" b="1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Компьютерная томография шеи (КТ)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85CA1FA-3CF6-4E47-B50F-49BE3D2C3600}"/>
              </a:ext>
            </a:extLst>
          </p:cNvPr>
          <p:cNvSpPr/>
          <p:nvPr/>
        </p:nvSpPr>
        <p:spPr>
          <a:xfrm>
            <a:off x="226142" y="3726538"/>
            <a:ext cx="119658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(а) Лимфома</a:t>
            </a:r>
            <a:r>
              <a:rPr lang="ru-RU" sz="2400" dirty="0"/>
              <a:t>: однородное образование, смещающее правую долю ЩЖ, без </a:t>
            </a:r>
            <a:r>
              <a:rPr lang="ru-RU" sz="2400" dirty="0" err="1"/>
              <a:t>кальцификатов</a:t>
            </a:r>
            <a:r>
              <a:rPr lang="ru-RU" sz="2400" dirty="0"/>
              <a:t>, некроза и инвазии в соседние органы;</a:t>
            </a:r>
          </a:p>
          <a:p>
            <a:r>
              <a:rPr lang="ru-RU" sz="2400" b="1" dirty="0"/>
              <a:t>(</a:t>
            </a:r>
            <a:r>
              <a:rPr lang="en-US" sz="2400" b="1" dirty="0"/>
              <a:t>b</a:t>
            </a:r>
            <a:r>
              <a:rPr lang="ru-RU" sz="2400" b="1" dirty="0"/>
              <a:t>) РЩЖ: </a:t>
            </a:r>
            <a:r>
              <a:rPr lang="ru-RU" sz="2400" dirty="0"/>
              <a:t>образование правой доли ЩЖ с очагами </a:t>
            </a:r>
            <a:r>
              <a:rPr lang="ru-RU" sz="2400" dirty="0" err="1"/>
              <a:t>кальцификации</a:t>
            </a:r>
            <a:r>
              <a:rPr lang="ru-RU" sz="2400" dirty="0"/>
              <a:t> и без некроза, смещение срединных структур влево без инвазии органов. Метастаз в правый узел с очагами </a:t>
            </a:r>
            <a:r>
              <a:rPr lang="ru-RU" sz="2400" dirty="0" err="1"/>
              <a:t>кальцификации</a:t>
            </a:r>
            <a:r>
              <a:rPr lang="ru-RU" sz="2400" dirty="0"/>
              <a:t> и кистозными изменениями;</a:t>
            </a:r>
          </a:p>
          <a:p>
            <a:r>
              <a:rPr lang="ru-RU" sz="2400" b="1" dirty="0"/>
              <a:t>(с) АТК:  </a:t>
            </a:r>
            <a:r>
              <a:rPr lang="ru-RU" sz="2400" dirty="0"/>
              <a:t>образование правой доли ЩЖ, </a:t>
            </a:r>
            <a:r>
              <a:rPr lang="ru-RU" sz="2400" dirty="0" err="1"/>
              <a:t>инвазирующее</a:t>
            </a:r>
            <a:r>
              <a:rPr lang="ru-RU" sz="2400" dirty="0"/>
              <a:t> прилежащие пищевод, внутреннюю яремную вену и общую сонную артерию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C3CBEA-853F-406D-A001-5A826EDC4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193" y="1293441"/>
            <a:ext cx="9383614" cy="243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67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20D39-9E71-4C9A-B4F6-48561014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87764"/>
            <a:ext cx="10058400" cy="145075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Лимфаденопатия при АТК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EC47E9-1070-499F-9BB7-845AB51D6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294" y="2645303"/>
            <a:ext cx="11115412" cy="45298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 В 58 %  случаях метастатическая лимфаденопатия при АТК бывает некротической, солидной или кистозной.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Для биопсии важно выбрать жизнеспособный опухолевый очаг, но поскольку АТК и папиллярный рак щитовидной железы могут сосуществовать, предпочтительно выбирать очаги с более высокими диагностическими характеристиками</a:t>
            </a:r>
          </a:p>
        </p:txBody>
      </p:sp>
    </p:spTree>
    <p:extLst>
      <p:ext uri="{BB962C8B-B14F-4D97-AF65-F5344CB8AC3E}">
        <p14:creationId xmlns:p14="http://schemas.microsoft.com/office/powerpoint/2010/main" val="2118445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1CEB6-70EC-4051-B57E-7860DD23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13" y="210989"/>
            <a:ext cx="9294673" cy="145075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  <a:t>Анапластическая карцинома щитовидной железы</a:t>
            </a:r>
            <a:r>
              <a:rPr lang="ru-RU" sz="2800" b="1" dirty="0">
                <a:solidFill>
                  <a:schemeClr val="tx1"/>
                </a:solidFill>
              </a:rPr>
              <a:t> Компьютерная томография шеи (КТ) до хирургического лечения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85CA1FA-3CF6-4E47-B50F-49BE3D2C3600}"/>
              </a:ext>
            </a:extLst>
          </p:cNvPr>
          <p:cNvSpPr/>
          <p:nvPr/>
        </p:nvSpPr>
        <p:spPr>
          <a:xfrm>
            <a:off x="5279924" y="1856252"/>
            <a:ext cx="69120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Женщина, 64 года.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Узел в левой доле щитовидной железы с </a:t>
            </a:r>
            <a:r>
              <a:rPr lang="ru-RU" sz="2400" dirty="0" err="1"/>
              <a:t>кальцификатами</a:t>
            </a:r>
            <a:r>
              <a:rPr lang="ru-RU" sz="2400" dirty="0"/>
              <a:t>, вероятно, соответствующий ранее существовавшей папиллярной карциноме щитовидной железы (черная стрелка);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Некротическое образование в переднемедиальном отделе левой доли ЩЖ (маленькая белая стрелка), </a:t>
            </a:r>
            <a:r>
              <a:rPr lang="ru-RU" sz="2400" dirty="0" err="1"/>
              <a:t>инвазирующий</a:t>
            </a:r>
            <a:r>
              <a:rPr lang="ru-RU" sz="2400" dirty="0"/>
              <a:t>  трахею;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Метастаз в левом узле с некротическим очагом (большая белая стрелка)</a:t>
            </a:r>
            <a:endParaRPr lang="en-US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DD840E-F687-46CC-9DD6-9DF2DF189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09" y="1856252"/>
            <a:ext cx="4735121" cy="379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16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1CEB6-70EC-4051-B57E-7860DD23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12" y="210989"/>
            <a:ext cx="10336893" cy="145075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  <a:t>Анапластическая карцинома щитовидной железы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Компьютерная томография шеи (КТ) до хирургического лечения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85CA1FA-3CF6-4E47-B50F-49BE3D2C3600}"/>
              </a:ext>
            </a:extLst>
          </p:cNvPr>
          <p:cNvSpPr/>
          <p:nvPr/>
        </p:nvSpPr>
        <p:spPr>
          <a:xfrm>
            <a:off x="5279924" y="1856252"/>
            <a:ext cx="6912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Женщина, 64 года.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Внутри внутренней яремной вены визуализируются опухолевые тромбы</a:t>
            </a:r>
            <a:endParaRPr lang="en-US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99F266-18A5-4597-95D3-4DBA619FC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6" y="1959934"/>
            <a:ext cx="4296627" cy="396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5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1CEB6-70EC-4051-B57E-7860DD23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13" y="210989"/>
            <a:ext cx="9786287" cy="145075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  <a:t>Анапластическая карцинома щитовидной железы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Компьютерная томография шеи (КТ) после хирургического лечения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85CA1FA-3CF6-4E47-B50F-49BE3D2C3600}"/>
              </a:ext>
            </a:extLst>
          </p:cNvPr>
          <p:cNvSpPr/>
          <p:nvPr/>
        </p:nvSpPr>
        <p:spPr>
          <a:xfrm>
            <a:off x="5279924" y="1856252"/>
            <a:ext cx="69120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Женщина, 64 года.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Пациентке была проведена тотальная </a:t>
            </a:r>
            <a:r>
              <a:rPr lang="ru-RU" sz="2400" dirty="0" err="1"/>
              <a:t>тиреоидэктомия</a:t>
            </a:r>
            <a:r>
              <a:rPr lang="ru-RU" sz="2400" dirty="0"/>
              <a:t> и резекция левой внутренней яремной вены</a:t>
            </a:r>
            <a:endParaRPr lang="en-US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2378DB-9C96-48E4-AF5D-DCD81EFFD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79" y="1856252"/>
            <a:ext cx="4128844" cy="402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94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20D39-9E71-4C9A-B4F6-48561014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87764"/>
            <a:ext cx="10058400" cy="1450757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Вывод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EC47E9-1070-499F-9BB7-845AB51D6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74" y="1953112"/>
            <a:ext cx="11115412" cy="45298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Наличие быстро увеличивающегося некротического образования щитовидной железы должно вызывать опасения в отношении АТК, особенно при наличии инвазии в местные органы и некротической лимфаденопатии.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Знание этих диагностических особенностей АТК позволяет провести рентгенографические различия в пользу АТК по сравнению с хорошо дифференцированной карциномой щитовидной железы или лимфомой щитовидной железы и потенциально ускорить диагностику.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Современные методы диагностики играют важную роль для тонкоигольной биопсии, оценки возможности хирургической резекции и определении прогноза</a:t>
            </a:r>
          </a:p>
        </p:txBody>
      </p:sp>
    </p:spTree>
    <p:extLst>
      <p:ext uri="{BB962C8B-B14F-4D97-AF65-F5344CB8AC3E}">
        <p14:creationId xmlns:p14="http://schemas.microsoft.com/office/powerpoint/2010/main" val="21714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343" y="1078523"/>
            <a:ext cx="7121442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Введение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406" y="1917291"/>
            <a:ext cx="10795820" cy="4714568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Анапластическая тиреоидная карцинома (АТК) составляет 1-2% всех злокачественных опухолей щитовидной железы, но является крайне агрессивным заболеванием с одним из худших прогнозов( Смертность 50% ). Средняя выживаемость 5 месяцев.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АТК характеризуется местной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инвазивностью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обширным некрозом.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Типичная картина: быстро увеличивающееся образование на шее, часто у пожилых пациентов. Время удвоения объема опухоли АТК может составлять 1 неделю.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данной статье характеристики анапластической карциномы щитовидной железы, полученные с помощью КТ высокого разрешения с контрастным усилением у 57 пациентов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1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343" y="1078523"/>
            <a:ext cx="7121442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Введение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0321" y="1461414"/>
            <a:ext cx="10648337" cy="431806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Симптомы воздействия на трахею и гортань обычно проявляются в начальной стадии. Прямая инвазия в соседние структуры, включая мышцы, трахею, гортань, пищевод и возвратный гортанный нерв, является обычным явлением. Узловые метастазы наблюдаются у 40% пациентов. Отдаленные метастазы присутствуют у 43% пациентов: легкие (78%); надпочечники (24%); печень (20%); головной мозг (18%).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 идентифицируемых причин, смерть чаще всего наступает в результате прогрессирующего метастатического заболевания легких (35%), за которым следует нарушение проходимости дыхательных путей (16%), кровотечение, связанное с опухолью (14%), и сердечная недостаточность (11%)</a:t>
            </a:r>
          </a:p>
        </p:txBody>
      </p:sp>
    </p:spTree>
    <p:extLst>
      <p:ext uri="{BB962C8B-B14F-4D97-AF65-F5344CB8AC3E}">
        <p14:creationId xmlns:p14="http://schemas.microsoft.com/office/powerpoint/2010/main" val="305183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343" y="1078523"/>
            <a:ext cx="7121442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Исследование 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0321" y="1461414"/>
            <a:ext cx="11085873" cy="478207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данное исследование включены 57 пациентов с подтвержденной биопсией АТК до начала терапии. Пациенты проходили обследование на 16-детекторном КТ-сканере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LightSpeed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 аксиальной коллимацией 1,25-3 мм при 120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кВп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160-400 мА после введения 125 мл препарата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Omnipaque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350 (GE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Healthcare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со скоростью 3 мл/с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90-секундной задержкой.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Изображения оценивались на наличие следующего: 1) степень поражения опухолью щитовидной железы; 2) размер опухоли (переднезадний и поперечный размеры в аксиальной плоскости); 3) края; 4)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экстратиреоидное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распространение; 5) морфология опухоли; 6) наличие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кальцификатов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7) инвазия в пищевод; 8) инвазия в трахею; 9) инвазия в гортань; 10) инвазия в сонную артерию; 11) инвазия во внутреннюю яремную вену; 12) внутригрудное распространение</a:t>
            </a:r>
          </a:p>
        </p:txBody>
      </p:sp>
    </p:spTree>
    <p:extLst>
      <p:ext uri="{BB962C8B-B14F-4D97-AF65-F5344CB8AC3E}">
        <p14:creationId xmlns:p14="http://schemas.microsoft.com/office/powerpoint/2010/main" val="277190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361" y="749118"/>
            <a:ext cx="10591852" cy="126403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Результаты: 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Характеристики анапластической тиреоидной карциномы 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74D63A9-B0A9-40B7-A655-60301FEAE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475" y="1887794"/>
            <a:ext cx="8620731" cy="441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65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342" y="643522"/>
            <a:ext cx="10395205" cy="114424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Результаты: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Склонность анапластической тиреоидной карциномы к инвазии в органы и вовлечению сосудов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0FF2694-3F89-41E7-926F-D7A2EB0FB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770" y="1917443"/>
            <a:ext cx="8384459" cy="429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172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1CEB6-70EC-4051-B57E-7860DD23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14" y="210989"/>
            <a:ext cx="7846954" cy="145075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  <a:t>Анапластическая карцинома щитовидной железы</a:t>
            </a:r>
            <a:r>
              <a:rPr lang="ru-RU" sz="2800" b="1" dirty="0">
                <a:solidFill>
                  <a:schemeClr val="tx1"/>
                </a:solidFill>
              </a:rPr>
              <a:t> Компьютерная томография шеи (КТ)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85CA1FA-3CF6-4E47-B50F-49BE3D2C3600}"/>
              </a:ext>
            </a:extLst>
          </p:cNvPr>
          <p:cNvSpPr/>
          <p:nvPr/>
        </p:nvSpPr>
        <p:spPr>
          <a:xfrm>
            <a:off x="7148053" y="1709498"/>
            <a:ext cx="48774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Мужчина, 60 лет.</a:t>
            </a:r>
          </a:p>
          <a:p>
            <a:r>
              <a:rPr lang="ru-RU" sz="2400" b="1" dirty="0"/>
              <a:t>(</a:t>
            </a:r>
            <a:r>
              <a:rPr lang="en-US" sz="2400" b="1" dirty="0"/>
              <a:t>A</a:t>
            </a:r>
            <a:r>
              <a:rPr lang="ru-RU" sz="2400" b="1" dirty="0"/>
              <a:t>) </a:t>
            </a:r>
            <a:r>
              <a:rPr lang="ru-RU" sz="2400" dirty="0"/>
              <a:t>Образование, поражающее  левую долю щитовидной железы и перешеек, с распространением на </a:t>
            </a:r>
            <a:r>
              <a:rPr lang="ru-RU" sz="2400" dirty="0" err="1"/>
              <a:t>трахеоэзофагеальную</a:t>
            </a:r>
            <a:r>
              <a:rPr lang="ru-RU" sz="2400" dirty="0"/>
              <a:t> борозду и инвазией в пищевод;</a:t>
            </a:r>
          </a:p>
          <a:p>
            <a:r>
              <a:rPr lang="ru-RU" sz="2400" b="1" dirty="0"/>
              <a:t>(</a:t>
            </a:r>
            <a:r>
              <a:rPr lang="en-US" sz="2400" b="1" dirty="0"/>
              <a:t>B</a:t>
            </a:r>
            <a:r>
              <a:rPr lang="ru-RU" sz="2400" b="1" dirty="0"/>
              <a:t>) </a:t>
            </a:r>
            <a:r>
              <a:rPr lang="ru-RU" sz="2400" dirty="0"/>
              <a:t>Образование охватывает внутреннюю сонную артерию и распространяется непосредственно на </a:t>
            </a:r>
            <a:r>
              <a:rPr lang="ru-RU" sz="2400" dirty="0" err="1"/>
              <a:t>превертебральное</a:t>
            </a:r>
            <a:r>
              <a:rPr lang="ru-RU" sz="2400" dirty="0"/>
              <a:t> пространство, надгортанник, ротоглотку и дно полости рта</a:t>
            </a:r>
            <a:endParaRPr lang="en-US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0D4445-2988-4F6A-9188-409A3301F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65" y="1869929"/>
            <a:ext cx="6901372" cy="311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57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1CEB6-70EC-4051-B57E-7860DD23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14" y="210989"/>
            <a:ext cx="7846954" cy="145075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  <a:t>Анапластическая карцинома щитовидной железы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ФДГ ПЭТ/КТ; УЗИ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85CA1FA-3CF6-4E47-B50F-49BE3D2C3600}"/>
              </a:ext>
            </a:extLst>
          </p:cNvPr>
          <p:cNvSpPr/>
          <p:nvPr/>
        </p:nvSpPr>
        <p:spPr>
          <a:xfrm>
            <a:off x="7184318" y="1758659"/>
            <a:ext cx="48774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Мужчина, 60 лет.</a:t>
            </a:r>
          </a:p>
          <a:p>
            <a:r>
              <a:rPr lang="ru-RU" sz="2400" b="1" dirty="0"/>
              <a:t>(</a:t>
            </a:r>
            <a:r>
              <a:rPr lang="en-US" sz="2400" b="1" dirty="0"/>
              <a:t>C</a:t>
            </a:r>
            <a:r>
              <a:rPr lang="ru-RU" sz="2400" b="1" dirty="0"/>
              <a:t>) </a:t>
            </a:r>
            <a:r>
              <a:rPr lang="ru-RU" sz="2400" dirty="0"/>
              <a:t>Интенсивное поглощение радиоактивного вещества в образовании левой части ЩЖ с распространением на средостение, а также узловой метастаз в правую часть ЩЖ;</a:t>
            </a:r>
          </a:p>
          <a:p>
            <a:r>
              <a:rPr lang="ru-RU" sz="2400" b="1" dirty="0"/>
              <a:t>(</a:t>
            </a:r>
            <a:r>
              <a:rPr lang="en-US" sz="2400" b="1" dirty="0"/>
              <a:t>D</a:t>
            </a:r>
            <a:r>
              <a:rPr lang="ru-RU" sz="2400" b="1" dirty="0"/>
              <a:t>) </a:t>
            </a:r>
            <a:r>
              <a:rPr lang="ru-RU" sz="2400" dirty="0" err="1"/>
              <a:t>Гипоэхогенное</a:t>
            </a:r>
            <a:r>
              <a:rPr lang="ru-RU" sz="2400" dirty="0"/>
              <a:t>, солидное, диффузно инфильтративное образование в левой доле с повышенным сосудистым кровотоком</a:t>
            </a:r>
            <a:endParaRPr lang="en-US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51825D-6E69-4328-B6ED-BC5E3BB36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00" y="1902812"/>
            <a:ext cx="7017853" cy="305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5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5B9BC6-C7D2-4079-ADDA-98573D154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535" y="1767169"/>
            <a:ext cx="4552808" cy="296663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20D39-9E71-4C9A-B4F6-48561014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87764"/>
            <a:ext cx="10058400" cy="1450757"/>
          </a:xfrm>
        </p:spPr>
        <p:txBody>
          <a:bodyPr>
            <a:normAutofit/>
          </a:bodyPr>
          <a:lstStyle/>
          <a:p>
            <a:pPr algn="ctr"/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EC47E9-1070-499F-9BB7-845AB51D6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57" y="1799729"/>
            <a:ext cx="7140700" cy="485671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АТС имеет неблагоприятный прогноз, но в отдельных случаях можно добиться улучшения выживаемости при грубой тотальной резекции в сочетании с химиотерапией/</a:t>
            </a:r>
            <a:r>
              <a:rPr lang="ru-RU" sz="2400" dirty="0" err="1">
                <a:solidFill>
                  <a:schemeClr val="tx1"/>
                </a:solidFill>
              </a:rPr>
              <a:t>таргетной</a:t>
            </a:r>
            <a:r>
              <a:rPr lang="ru-RU" sz="2400" dirty="0">
                <a:solidFill>
                  <a:schemeClr val="tx1"/>
                </a:solidFill>
              </a:rPr>
              <a:t> терапией и лучевой терапией. Точная локализация опухоли крайне важна для определения и оценки вариантов лечения.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Основными факторами, ограничивающими возможность операции для пациента с АТК, являются инвазия сонной артерии (42%), значительное поражение гортани и трахеи (57% и 29%) или пищевода (63%), расширение средостения, регионарные или отдаленные метастазы</a:t>
            </a:r>
          </a:p>
        </p:txBody>
      </p:sp>
    </p:spTree>
    <p:extLst>
      <p:ext uri="{BB962C8B-B14F-4D97-AF65-F5344CB8AC3E}">
        <p14:creationId xmlns:p14="http://schemas.microsoft.com/office/powerpoint/2010/main" val="119342727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79622</TotalTime>
  <Words>1263</Words>
  <Application>Microsoft Office PowerPoint</Application>
  <PresentationFormat>Широкоэкранный</PresentationFormat>
  <Paragraphs>90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Ретро</vt:lpstr>
      <vt:lpstr>Методы диагностики анапластической тиреоидной карциномы щитовидной железы</vt:lpstr>
      <vt:lpstr>Введение </vt:lpstr>
      <vt:lpstr>Введение </vt:lpstr>
      <vt:lpstr>Исследование  </vt:lpstr>
      <vt:lpstr>Результаты:  Характеристики анапластической тиреоидной карциномы  </vt:lpstr>
      <vt:lpstr>Результаты: Склонность анапластической тиреоидной карциномы к инвазии в органы и вовлечению сосудов</vt:lpstr>
      <vt:lpstr>Анапластическая карцинома щитовидной железы Компьютерная томография шеи (КТ)</vt:lpstr>
      <vt:lpstr>Анапластическая карцинома щитовидной железы  ФДГ ПЭТ/КТ; УЗИ</vt:lpstr>
      <vt:lpstr> </vt:lpstr>
      <vt:lpstr>Анапластическая карцинома щитовидной железы Компьютерная томография шеи (КТ) до терапии </vt:lpstr>
      <vt:lpstr>Анапластическая карцинома щитовидной железы Компьютерная томография шеи (КТ) после терапии </vt:lpstr>
      <vt:lpstr>Ультразвуковая диагностика АТК </vt:lpstr>
      <vt:lpstr>Дифференциальная диагностика  КТ-особенности </vt:lpstr>
      <vt:lpstr>Злокачественные заболевания щитовидной железы Компьютерная томография шеи (КТ)</vt:lpstr>
      <vt:lpstr>Лимфаденопатия при АТК </vt:lpstr>
      <vt:lpstr>Анапластическая карцинома щитовидной железы Компьютерная томография шеи (КТ) до хирургического лечения</vt:lpstr>
      <vt:lpstr>Анапластическая карцинома щитовидной железы  Компьютерная томография шеи (КТ) до хирургического лечения</vt:lpstr>
      <vt:lpstr>Анапластическая карцинома щитовидной железы  Компьютерная томография шеи (КТ) после хирургического лечения</vt:lpstr>
      <vt:lpstr>Вывод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Первичная и вторичная лимфома молочной железы: обзор клинических, патологических и мультимодальных изображений</dc:title>
  <dc:creator>Анжела Багдасарян</dc:creator>
  <cp:lastModifiedBy>Анжела Багдасарян</cp:lastModifiedBy>
  <cp:revision>58</cp:revision>
  <dcterms:created xsi:type="dcterms:W3CDTF">2021-11-13T05:38:35Z</dcterms:created>
  <dcterms:modified xsi:type="dcterms:W3CDTF">2022-06-02T07:23:16Z</dcterms:modified>
</cp:coreProperties>
</file>