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78757E-4B6E-4383-9174-F77D569BFAF6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7DF891-CFEF-4294-ADF2-9C9CE6711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886728" cy="17145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«Внешняя оценка качества лабораторных исследований»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500570"/>
            <a:ext cx="5529274" cy="67464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Разработал: Перфильева Г.В.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медицинский университет имени профессора В.Ф.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Войно-Ясенецкого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14414" y="642918"/>
            <a:ext cx="7215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разнице среднего значения и целевого значения определяемого показателя и рассчитывается величина относительного смещения (В):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71678"/>
            <a:ext cx="3214710" cy="107157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728" y="3429000"/>
            <a:ext cx="70009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качестве меры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воспроизводимости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используется величина относительного размаха R (модуль разности между 2 измерениями), выраженная в процентах к уровню концентрации по формуле: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429264"/>
            <a:ext cx="3286148" cy="121444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Результаты, полученные в лаборатории, оценивают путем сравнения результата с полученными допускаемыми пределами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Затем рассчитывается частота использования каждого метода исследования данного компонента и сравнивается их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воспроизводимость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Разработана количественная оценка результатов работы отдельной лаборатории.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этого результат каждой лаборатории выражают в единицах среднеквадратического отклонения (IS) по формуле: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3100" i="1" dirty="0" smtClean="0">
                <a:latin typeface="Arial" pitchFamily="34" charset="0"/>
                <a:cs typeface="Arial" pitchFamily="34" charset="0"/>
              </a:rPr>
              <a:t>4.Оценка работы отдельной лаборатории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3116"/>
            <a:ext cx="107157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857760"/>
            <a:ext cx="62865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28604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– среднеквадратическое отклонение для множества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результатов после последнего исключения.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Если IS меньше 1 – результат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хороший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сли больше 1 – но меньше 2, то результат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удовлетворительный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сли больше 2 – то результат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пригоден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Чем ближе IS к нулю, тем лучше сравнимость результата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данной лаборатории с результатами других  участников,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 лучше качество результатов.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Внешняя оценка работы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клинико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диагностической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лаборатории по выполнению какого – либо анализа часто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проводится путем построения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графика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Юдена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последующей его оценкой.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Лаборатории определяют концентрации в 2-х контрольных образцах с разной концентрацией определяемого вещества или активностью (А и В) и высылают полученные результаты.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Находят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действительное значение берут из паспорта к контрольным материалам и рассчитывают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исполнении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контрольного материала с неизвестным содержанием вещества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 использовать  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3100" i="1" dirty="0" smtClean="0">
                <a:latin typeface="Arial" pitchFamily="34" charset="0"/>
                <a:cs typeface="Arial" pitchFamily="34" charset="0"/>
              </a:rPr>
              <a:t>5.Построение графика </a:t>
            </a:r>
            <a:r>
              <a:rPr lang="ru-RU" sz="3100" i="1" dirty="0" err="1" smtClean="0">
                <a:latin typeface="Arial" pitchFamily="34" charset="0"/>
                <a:cs typeface="Arial" pitchFamily="34" charset="0"/>
              </a:rPr>
              <a:t>Юдена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100" i="1" dirty="0" err="1" smtClean="0">
                <a:latin typeface="Arial" pitchFamily="34" charset="0"/>
                <a:cs typeface="Arial" pitchFamily="34" charset="0"/>
              </a:rPr>
              <a:t>Youdena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71810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786190"/>
            <a:ext cx="1500198" cy="3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000636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29058" y="4929199"/>
            <a:ext cx="500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определенные лабораториями.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Сначала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вычисляют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857232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все результаты, попавшие за пределы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928670"/>
            <a:ext cx="9286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57158" y="1357298"/>
            <a:ext cx="5270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исключаются, снова рассчитывают 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428736"/>
            <a:ext cx="1428760" cy="40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57158" y="1785926"/>
            <a:ext cx="5683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результаты, попавшие за пределы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85926"/>
            <a:ext cx="714380" cy="40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2214554"/>
            <a:ext cx="4375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исключают и вновь находят 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214554"/>
            <a:ext cx="15001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357158" y="264318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так до тех пор, пока во всех исследованиях не будет ни одного результата, выходящего за пределы </a:t>
            </a:r>
          </a:p>
        </p:txBody>
      </p:sp>
      <p:pic>
        <p:nvPicPr>
          <p:cNvPr id="31" name="Рисунок 3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429000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28596" y="392906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Затем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строится система координат и на оси абсцисс откладываются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значение пробы А, на оси ординат                            значение пробы В.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221457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714884"/>
            <a:ext cx="19288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500034" y="521495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Масштаб для S берется одинаковый. По точкам пересечения этих значений описывается окружность с центром в точке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пересечения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6072206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Проводят по две перпендикулярные прямые из точки пересечения окружности с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точкой         на оси абсцисс и ординат.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7143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8597" y="1643050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Под углом 45° к абсциссе проводят прямые: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через центр окружности 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касательные к ней, параллельные прямой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(рисунок 1).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Значение А и В, полученные от каждой лаборатории, наносят в виде точек на график.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929618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143512"/>
            <a:ext cx="65008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1436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точки находятся внутри окружности – </a:t>
            </a:r>
            <a:r>
              <a:rPr lang="ru-RU" sz="5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пригодны</a:t>
            </a:r>
            <a:r>
              <a:rPr lang="ru-RU" sz="51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точки, близки к прямой </a:t>
            </a: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5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лаборатория работает стабильно;</a:t>
            </a:r>
          </a:p>
          <a:p>
            <a:pPr algn="just"/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точки находятся вне окружности, но между прямыми  </a:t>
            </a:r>
            <a:r>
              <a:rPr lang="en-US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лаборатории получили или завышенные или заниженные результаты для обеих проб, т.е. имеются </a:t>
            </a:r>
            <a:r>
              <a:rPr lang="ru-RU" sz="5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систематические ошибки</a:t>
            </a:r>
            <a:r>
              <a:rPr 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5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точки, попавшие в другие секции графика, являются показателем </a:t>
            </a:r>
            <a:r>
              <a:rPr lang="ru-RU" sz="5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случайных ошибок</a:t>
            </a:r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5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лаборатория получает бланк оценок своих результатов всех и результатов всех участников со статистической обработкой и графиком </a:t>
            </a:r>
            <a:r>
              <a:rPr lang="ru-RU" sz="5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Юдена</a:t>
            </a:r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5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графике выделяют точку, соответствующую результатам данной лаборатории по одному из компонентов.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i="1" dirty="0" smtClean="0">
                <a:latin typeface="Arial" pitchFamily="34" charset="0"/>
                <a:cs typeface="Arial" pitchFamily="34" charset="0"/>
              </a:rPr>
              <a:t>Оценка результатов и их интерпретация: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786742" cy="473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214950"/>
            <a:ext cx="60007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Контрольные образцы ФСВОК</a:t>
            </a:r>
            <a:endParaRPr lang="ru-RU" sz="3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71546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Понятие о внешнем (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межлабораторном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)контроле качества, задачи, цели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проведения способы оценки результатов ВОК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результатов ВОК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работы отдельной лаборатории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Построение графика 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Юдена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Youdena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План изучения темы: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Контрольные образцы ФСВОК</a:t>
            </a:r>
            <a:endParaRPr lang="ru-RU" sz="32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5548" y="1916832"/>
            <a:ext cx="7972452" cy="4525963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это система для объективной проверки работы лаборатории с привлечением  внешнего учреждения или организации.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Целью внешней оценки качества исследований является оценка соответствия результатов исследований установленным нормам аналитической точности, то есть, 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периодическая оценка правильности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измерений.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31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 smtClean="0">
                <a:latin typeface="Arial" pitchFamily="34" charset="0"/>
                <a:cs typeface="Arial" pitchFamily="34" charset="0"/>
              </a:rPr>
            </a:b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1. Понятие о внешнем (</a:t>
            </a:r>
            <a:r>
              <a:rPr lang="ru-RU" sz="3100" i="1" dirty="0" err="1" smtClean="0">
                <a:latin typeface="Arial" pitchFamily="34" charset="0"/>
                <a:cs typeface="Arial" pitchFamily="34" charset="0"/>
              </a:rPr>
              <a:t>межлабораторном</a:t>
            </a: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)контроле качества, задачи, цели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71480"/>
            <a:ext cx="8286808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Межлабораторный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контроль качества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(МКК) — разновидность внешнего контроля качества.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Этот метод позволяет выявить систематические и случайные ошибки путём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контроля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сходимости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результатов, полученных в нескольких лабораториях на одном и том же контрольном материале, одним и тем же методом.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Регулярно проводимая внешняя оценка качества и повседневно проводимый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внутрилабораторный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контроль качества дополняют, но не заменяют друг друга, имея различные задачи.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7864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выявление систематических ошибок лабораторных методов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единства измерений на всей территории страны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сравнимости результатов</a:t>
            </a:r>
          </a:p>
          <a:p>
            <a:pPr>
              <a:buNone/>
            </a:pPr>
            <a:r>
              <a:rPr lang="ru-RU" sz="3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ФСВОК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направлена на выявление реальных погрешностей в работе лабораторий  при анализе реальных проб на содержание определенных компонентов.</a:t>
            </a:r>
          </a:p>
          <a:p>
            <a:pPr>
              <a:buNone/>
            </a:pPr>
            <a:r>
              <a:rPr lang="ru-RU" sz="3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ФСВОК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не контрольная, а информационно – обучающая система.</a:t>
            </a:r>
          </a:p>
          <a:p>
            <a:pPr>
              <a:buNone/>
            </a:pPr>
            <a:r>
              <a:rPr lang="ru-RU" sz="3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лаборатория, участвующая в ФСВОК, получает: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оценку качества собственных исследований;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обобщенные данные о качестве исследований в других КДЛ страны;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рекомендации по устранению источников погрешностей;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информацию о качестве разных видов наборов реактивов, калибровочных материалов, лабораторного оборудования.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Задачи внешней оценки качества: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увеличения числа контролируемых параметров;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увеличения числа лабораторий – участников;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разработки подпрограмм для других лабораторных дисциплин, в том числе и разработки соответствующих контролирующих методик;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применения специальной программы статистической обработки данных контроля на компьютере;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установление объективных критериев оценки результатов участники.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Программа внешней оценки качества непрерывно совершенствуется за счет: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328"/>
            <a:ext cx="8715436" cy="537667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Межлабораторный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контроль качества позволяет выявить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систематические и случайные ошибки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контрольных проведениях. 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Существует два вида </a:t>
            </a:r>
            <a:r>
              <a:rPr lang="ru-RU" sz="3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межлабораторного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контроля качества:</a:t>
            </a:r>
          </a:p>
          <a:p>
            <a:pPr lvl="0"/>
            <a:r>
              <a:rPr lang="ru-RU" sz="3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Краткосрочный контроль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лаборатории исследуют контрольный образец один день.</a:t>
            </a:r>
          </a:p>
          <a:p>
            <a:pPr lvl="0"/>
            <a:r>
              <a:rPr lang="ru-RU" sz="3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Долгосрочный контроль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образец исследуется в течение нескольких дней.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31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 smtClean="0">
                <a:latin typeface="Arial" pitchFamily="34" charset="0"/>
                <a:cs typeface="Arial" pitchFamily="34" charset="0"/>
              </a:rPr>
            </a:br>
            <a:r>
              <a:rPr lang="ru-RU" sz="3100" i="1" dirty="0" smtClean="0">
                <a:latin typeface="Arial" pitchFamily="34" charset="0"/>
                <a:cs typeface="Arial" pitchFamily="34" charset="0"/>
              </a:rPr>
              <a:t>2. Порядок проведения способы оценки результатов ВОК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9"/>
            <a:ext cx="79296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проведению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межлабораторного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контроля: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контрольных проб должен включаться в обычный ход работы лаборатории.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Исследование контрольного материала выполняется тем же персоналом, который выполняет повседневные исследования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анализе контрольных проб пользуются методами, которые используются лабораторией в повседневной работе.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Исполнитель не должен знать, что исследуемый материал – контрольный.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этом проводится исследование не менее двух контрольных проб, и результаты высылаются в региональный центр ФСВОК, где подвергаются статистической обработке.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ВОК оцениваются </a:t>
            </a:r>
            <a:r>
              <a:rPr lang="ru-RU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воспроизводимость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правильность.</a:t>
            </a:r>
            <a:endParaRPr lang="ru-RU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Мерой правильности  служит степень близости среднего результата к целевому значению, характеризующаяся величиной относительного смещения среднего значения, полученного лабораторией, от среднего в группе лабораторией, работающих одним и тем же методом и от среднего, полученного </a:t>
            </a:r>
            <a:r>
              <a:rPr lang="ru-RU" sz="2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референтным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методом (целевого значения – ЦЗ).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Среднее значение Х двух результатов рассчитывается по формуле:  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</a:p>
          <a:p>
            <a:endParaRPr lang="ru-RU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3. Анализ результатов ВОК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868" y="492919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357826"/>
            <a:ext cx="2786082" cy="121444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</TotalTime>
  <Words>943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            Лекция 4  «Внешняя оценка качества лабораторных исследований»</vt:lpstr>
      <vt:lpstr>План изучения темы: </vt:lpstr>
      <vt:lpstr> 1. Понятие о внешнем (межлабораторном)контроле качества, задачи, цели </vt:lpstr>
      <vt:lpstr>Презентация PowerPoint</vt:lpstr>
      <vt:lpstr>Задачи внешней оценки качества: </vt:lpstr>
      <vt:lpstr>Программа внешней оценки качества непрерывно совершенствуется за счет: </vt:lpstr>
      <vt:lpstr> 2. Порядок проведения способы оценки результатов ВОК </vt:lpstr>
      <vt:lpstr>Презентация PowerPoint</vt:lpstr>
      <vt:lpstr>3. Анализ результатов ВОК </vt:lpstr>
      <vt:lpstr>Презентация PowerPoint</vt:lpstr>
      <vt:lpstr>4.Оценка работы отдельной лаборатории </vt:lpstr>
      <vt:lpstr>Презентация PowerPoint</vt:lpstr>
      <vt:lpstr>5.Построение графика Юдена (Youdena) </vt:lpstr>
      <vt:lpstr>Презентация PowerPoint</vt:lpstr>
      <vt:lpstr>Презентация PowerPoint</vt:lpstr>
      <vt:lpstr>Презентация PowerPoint</vt:lpstr>
      <vt:lpstr>Оценка результатов и их интерпретация: </vt:lpstr>
      <vt:lpstr>Презентация PowerPoint</vt:lpstr>
      <vt:lpstr>Контрольные образцы ФСВОК</vt:lpstr>
      <vt:lpstr>Контрольные образцы ФСВОК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Раздел:  Проведение внешней оценки качества лабораторных исследований Тема: «Внешняя оценка качества лабораторных исследований»</dc:title>
  <dc:creator>ИРИНА</dc:creator>
  <cp:lastModifiedBy>Перфильева Галина Васильевна</cp:lastModifiedBy>
  <cp:revision>17</cp:revision>
  <dcterms:created xsi:type="dcterms:W3CDTF">2015-11-28T15:38:07Z</dcterms:created>
  <dcterms:modified xsi:type="dcterms:W3CDTF">2020-02-20T02:51:20Z</dcterms:modified>
</cp:coreProperties>
</file>