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83" r:id="rId2"/>
    <p:sldId id="284" r:id="rId3"/>
    <p:sldId id="287" r:id="rId4"/>
    <p:sldId id="324" r:id="rId5"/>
    <p:sldId id="349" r:id="rId6"/>
    <p:sldId id="348" r:id="rId7"/>
    <p:sldId id="350" r:id="rId8"/>
    <p:sldId id="351" r:id="rId9"/>
    <p:sldId id="352" r:id="rId10"/>
    <p:sldId id="353" r:id="rId11"/>
    <p:sldId id="354" r:id="rId12"/>
    <p:sldId id="355" r:id="rId13"/>
    <p:sldId id="356" r:id="rId14"/>
    <p:sldId id="357" r:id="rId15"/>
    <p:sldId id="358" r:id="rId16"/>
    <p:sldId id="359" r:id="rId17"/>
    <p:sldId id="360" r:id="rId18"/>
    <p:sldId id="361" r:id="rId19"/>
    <p:sldId id="362" r:id="rId20"/>
    <p:sldId id="363" r:id="rId21"/>
    <p:sldId id="364" r:id="rId22"/>
    <p:sldId id="365" r:id="rId23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EB6EB"/>
    <a:srgbClr val="9437FF"/>
    <a:srgbClr val="D96E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258" autoAdjust="0"/>
  </p:normalViewPr>
  <p:slideViewPr>
    <p:cSldViewPr snapToGrid="0">
      <p:cViewPr varScale="1">
        <p:scale>
          <a:sx n="101" d="100"/>
          <a:sy n="101" d="100"/>
        </p:scale>
        <p:origin x="95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69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64D158E-2109-4E62-B748-A559A711BFA7}" type="datetimeFigureOut">
              <a:rPr lang="ru-RU"/>
              <a:pPr>
                <a:defRPr/>
              </a:pPr>
              <a:t>28.05.2022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3E77CAB6-6A1B-4CFD-89B0-8D59375A463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68593C7-FB59-42B5-A428-F0569E799052}" type="slidenum">
              <a:rPr lang="ru-RU" altLang="ru-RU">
                <a:latin typeface="Calibri" panose="020F0502020204030204" pitchFamily="34" charset="0"/>
              </a:rPr>
              <a:pPr eaLnBrk="1" hangingPunct="1"/>
              <a:t>1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2F3FC9C-150F-4721-9CE8-7933DE7A8B50}" type="slidenum">
              <a:rPr lang="en-US" altLang="ru-RU">
                <a:latin typeface="Calibri" panose="020F0502020204030204" pitchFamily="34" charset="0"/>
              </a:rPr>
              <a:pPr eaLnBrk="1" hangingPunct="1"/>
              <a:t>11</a:t>
            </a:fld>
            <a:endParaRPr lang="en-US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2642F6F-4817-424A-A729-B07E5F2BB587}" type="slidenum">
              <a:rPr lang="en-US" altLang="ru-RU">
                <a:latin typeface="Calibri" panose="020F0502020204030204" pitchFamily="34" charset="0"/>
              </a:rPr>
              <a:pPr eaLnBrk="1" hangingPunct="1"/>
              <a:t>12</a:t>
            </a:fld>
            <a:endParaRPr lang="en-US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53115C4-F23E-4EA2-8D4D-47E52C0BDE45}" type="slidenum">
              <a:rPr lang="en-US" altLang="ru-RU">
                <a:latin typeface="Calibri" panose="020F0502020204030204" pitchFamily="34" charset="0"/>
              </a:rPr>
              <a:pPr eaLnBrk="1" hangingPunct="1"/>
              <a:t>13</a:t>
            </a:fld>
            <a:endParaRPr lang="en-US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>
              <a:solidFill>
                <a:srgbClr val="D96E6F"/>
              </a:solidFill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43DFC77-2C4C-4F19-B30F-FB91201D74C9}" type="slidenum">
              <a:rPr lang="en-US" altLang="ru-RU">
                <a:latin typeface="Calibri" panose="020F0502020204030204" pitchFamily="34" charset="0"/>
              </a:rPr>
              <a:pPr eaLnBrk="1" hangingPunct="1"/>
              <a:t>14</a:t>
            </a:fld>
            <a:endParaRPr lang="en-US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EB94C12-484D-43ED-9CCF-7EC0B469D8EA}" type="slidenum">
              <a:rPr lang="en-US" altLang="ru-RU">
                <a:latin typeface="Calibri" panose="020F0502020204030204" pitchFamily="34" charset="0"/>
              </a:rPr>
              <a:pPr eaLnBrk="1" hangingPunct="1"/>
              <a:t>15</a:t>
            </a:fld>
            <a:endParaRPr lang="en-US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747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FE7FC5B-2561-425C-895C-232E5F0B09D3}" type="slidenum">
              <a:rPr lang="ru-RU" altLang="ru-RU">
                <a:latin typeface="Calibri" panose="020F0502020204030204" pitchFamily="34" charset="0"/>
              </a:rPr>
              <a:pPr eaLnBrk="1" hangingPunct="1"/>
              <a:t>16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757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92E6995-B523-4AA1-8AF8-6DD9C098D57F}" type="slidenum">
              <a:rPr lang="ru-RU" altLang="ru-RU">
                <a:latin typeface="Calibri" panose="020F0502020204030204" pitchFamily="34" charset="0"/>
              </a:rPr>
              <a:pPr eaLnBrk="1" hangingPunct="1"/>
              <a:t>17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18E68BE-A62B-4824-B08C-DFFEBDCE71FC}" type="slidenum">
              <a:rPr lang="ru-RU" altLang="ru-RU">
                <a:latin typeface="Calibri" panose="020F0502020204030204" pitchFamily="34" charset="0"/>
              </a:rPr>
              <a:pPr eaLnBrk="1" hangingPunct="1"/>
              <a:t>18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7680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8E8F787-4158-4C60-B699-9A5782E33202}" type="slidenum">
              <a:rPr lang="ru-RU" altLang="ru-RU">
                <a:latin typeface="Calibri" panose="020F0502020204030204" pitchFamily="34" charset="0"/>
              </a:rPr>
              <a:pPr eaLnBrk="1" hangingPunct="1"/>
              <a:t>19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7F4EC7B-F997-45AA-A419-7690C524039D}" type="slidenum">
              <a:rPr lang="en-US" altLang="ru-RU">
                <a:latin typeface="Calibri" panose="020F0502020204030204" pitchFamily="34" charset="0"/>
              </a:rPr>
              <a:pPr eaLnBrk="1" hangingPunct="1"/>
              <a:t>20</a:t>
            </a:fld>
            <a:endParaRPr lang="en-US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b="1" smtClean="0"/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725BD36-7276-447A-94F2-E19D410B2C8A}" type="slidenum">
              <a:rPr lang="ru-RU" altLang="ru-RU">
                <a:latin typeface="Calibri" panose="020F0502020204030204" pitchFamily="34" charset="0"/>
              </a:rPr>
              <a:pPr eaLnBrk="1" hangingPunct="1"/>
              <a:t>2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54A4723-5E07-4915-9BEB-3F0004F96EAA}" type="slidenum">
              <a:rPr lang="en-US" altLang="ru-RU">
                <a:latin typeface="Calibri" panose="020F0502020204030204" pitchFamily="34" charset="0"/>
              </a:rPr>
              <a:pPr eaLnBrk="1" hangingPunct="1"/>
              <a:t>21</a:t>
            </a:fld>
            <a:endParaRPr lang="en-US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7987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A29E0DC-4F62-4311-8FBE-1CD186F43B3B}" type="slidenum">
              <a:rPr lang="ru-RU" altLang="ru-RU">
                <a:latin typeface="Calibri" panose="020F0502020204030204" pitchFamily="34" charset="0"/>
              </a:rPr>
              <a:pPr eaLnBrk="1" hangingPunct="1"/>
              <a:t>22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b="1" smtClean="0"/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CD39E62-B1E5-4A3A-ABA5-D65F388F7529}" type="slidenum">
              <a:rPr lang="ru-RU" altLang="ru-RU">
                <a:latin typeface="Calibri" panose="020F0502020204030204" pitchFamily="34" charset="0"/>
              </a:rPr>
              <a:pPr eaLnBrk="1" hangingPunct="1"/>
              <a:t>3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b="1" dirty="0" smtClean="0"/>
          </a:p>
          <a:p>
            <a:pPr eaLnBrk="1" hangingPunct="1">
              <a:spcBef>
                <a:spcPct val="0"/>
              </a:spcBef>
            </a:pPr>
            <a:endParaRPr lang="ru-RU" altLang="ru-RU" b="1" dirty="0" smtClean="0"/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4373AC8-05CA-4B4E-A5A8-7273C61D2D0C}" type="slidenum">
              <a:rPr lang="ru-RU" altLang="ru-RU">
                <a:latin typeface="Calibri" panose="020F0502020204030204" pitchFamily="34" charset="0"/>
              </a:rPr>
              <a:pPr eaLnBrk="1" hangingPunct="1"/>
              <a:t>5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645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46C6989-B0FB-49A9-90EE-B04B599DEB8E}" type="slidenum">
              <a:rPr lang="ru-RU" altLang="ru-RU">
                <a:latin typeface="Calibri" panose="020F0502020204030204" pitchFamily="34" charset="0"/>
              </a:rPr>
              <a:pPr eaLnBrk="1" hangingPunct="1"/>
              <a:t>6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03DD2EA-7AC8-4151-BBF6-77DB5212ADBF}" type="slidenum">
              <a:rPr lang="ru-RU" altLang="ru-RU">
                <a:latin typeface="Calibri" panose="020F0502020204030204" pitchFamily="34" charset="0"/>
              </a:rPr>
              <a:pPr eaLnBrk="1" hangingPunct="1"/>
              <a:t>7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9252FD3-F51A-4C04-BA1B-6EBAF807C0DB}" type="slidenum">
              <a:rPr lang="en-US" altLang="ru-RU">
                <a:latin typeface="Calibri" panose="020F0502020204030204" pitchFamily="34" charset="0"/>
              </a:rPr>
              <a:pPr eaLnBrk="1" hangingPunct="1"/>
              <a:t>8</a:t>
            </a:fld>
            <a:endParaRPr lang="en-US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593E095-D9B6-429E-A814-9A55599CF3CB}" type="slidenum">
              <a:rPr lang="en-US" altLang="ru-RU">
                <a:latin typeface="Calibri" panose="020F0502020204030204" pitchFamily="34" charset="0"/>
              </a:rPr>
              <a:pPr eaLnBrk="1" hangingPunct="1"/>
              <a:t>9</a:t>
            </a:fld>
            <a:endParaRPr lang="en-US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3AA7BC4-0C6F-4CAA-A974-951AD9A90B7A}" type="slidenum">
              <a:rPr lang="en-US" altLang="ru-RU">
                <a:latin typeface="Calibri" panose="020F0502020204030204" pitchFamily="34" charset="0"/>
              </a:rPr>
              <a:pPr eaLnBrk="1" hangingPunct="1"/>
              <a:t>10</a:t>
            </a:fld>
            <a:endParaRPr lang="en-US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EAC82-31BB-4285-96B6-1DBBF6EF4685}" type="datetimeFigureOut">
              <a:rPr lang="ru-RU"/>
              <a:pPr>
                <a:defRPr/>
              </a:pPr>
              <a:t>28.05.2022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7BDE6D-FCF0-4B5F-90AD-6C41D7AA92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6676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030F0-79F3-4475-916F-C3851889F797}" type="datetimeFigureOut">
              <a:rPr lang="ru-RU"/>
              <a:pPr>
                <a:defRPr/>
              </a:pPr>
              <a:t>28.05.2022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FD7BB7-4847-4F8E-BF36-113FFE7B92E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7320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3"/>
            <a:ext cx="36576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3"/>
            <a:ext cx="107696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86170-D162-4A89-A67E-62DCDD2D40ED}" type="datetimeFigureOut">
              <a:rPr lang="ru-RU"/>
              <a:pPr>
                <a:defRPr/>
              </a:pPr>
              <a:t>28.05.2022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A25625-ED01-4949-A558-522621E4EF6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8890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688" y="6508750"/>
            <a:ext cx="1027112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8"/>
          <p:cNvGrpSpPr>
            <a:grpSpLocks/>
          </p:cNvGrpSpPr>
          <p:nvPr userDrawn="1"/>
        </p:nvGrpSpPr>
        <p:grpSpPr bwMode="auto">
          <a:xfrm>
            <a:off x="71438" y="6203950"/>
            <a:ext cx="2355850" cy="608013"/>
            <a:chOff x="-5972" y="6038503"/>
            <a:chExt cx="2355657" cy="608810"/>
          </a:xfrm>
        </p:grpSpPr>
        <p:pic>
          <p:nvPicPr>
            <p:cNvPr id="4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002" y="6149671"/>
              <a:ext cx="2132683" cy="386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10"/>
            <p:cNvSpPr/>
            <p:nvPr/>
          </p:nvSpPr>
          <p:spPr>
            <a:xfrm>
              <a:off x="-5972" y="6038503"/>
              <a:ext cx="188897" cy="189161"/>
            </a:xfrm>
            <a:prstGeom prst="rect">
              <a:avLst/>
            </a:prstGeom>
            <a:solidFill>
              <a:srgbClr val="D311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D31145"/>
                </a:solidFill>
              </a:endParaRPr>
            </a:p>
          </p:txBody>
        </p:sp>
        <p:sp>
          <p:nvSpPr>
            <p:cNvPr id="6" name="Rectangle 11"/>
            <p:cNvSpPr/>
            <p:nvPr/>
          </p:nvSpPr>
          <p:spPr>
            <a:xfrm>
              <a:off x="-5972" y="6248328"/>
              <a:ext cx="188897" cy="189161"/>
            </a:xfrm>
            <a:prstGeom prst="rect">
              <a:avLst/>
            </a:prstGeom>
            <a:solidFill>
              <a:srgbClr val="E271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D31145"/>
                </a:solidFill>
              </a:endParaRPr>
            </a:p>
          </p:txBody>
        </p:sp>
        <p:sp>
          <p:nvSpPr>
            <p:cNvPr id="7" name="Rectangle 12"/>
            <p:cNvSpPr/>
            <p:nvPr/>
          </p:nvSpPr>
          <p:spPr>
            <a:xfrm>
              <a:off x="-5972" y="6458152"/>
              <a:ext cx="188897" cy="189161"/>
            </a:xfrm>
            <a:prstGeom prst="rect">
              <a:avLst/>
            </a:prstGeom>
            <a:solidFill>
              <a:srgbClr val="F0B3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D3114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1575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7717D-D639-4469-BC26-A52F47BD830B}" type="datetimeFigureOut">
              <a:rPr lang="ru-RU"/>
              <a:pPr>
                <a:defRPr/>
              </a:pPr>
              <a:t>28.05.2022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927B56-EC7B-426D-98D0-34BF5C9B52A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995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0D414-8B5C-4E47-931C-0BA5485002DD}" type="datetimeFigureOut">
              <a:rPr lang="ru-RU"/>
              <a:pPr>
                <a:defRPr/>
              </a:pPr>
              <a:t>28.05.2022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93CE66-36D1-4E7C-800A-052F8B36ED8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2991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8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470A0-A653-4690-8BE3-1F1ACF83D84F}" type="datetimeFigureOut">
              <a:rPr lang="ru-RU"/>
              <a:pPr>
                <a:defRPr/>
              </a:pPr>
              <a:t>28.05.2022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BAAA0D-4306-462C-9FAC-6550C1903F5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3031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3322E-BBD8-4525-9E5C-E2D1E35B2C71}" type="datetimeFigureOut">
              <a:rPr lang="ru-RU"/>
              <a:pPr>
                <a:defRPr/>
              </a:pPr>
              <a:t>28.05.2022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F2DF5E-CF5E-4031-B129-94FED886B4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5620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B8281-E596-4567-8E4C-C80F9C433560}" type="datetimeFigureOut">
              <a:rPr lang="ru-RU"/>
              <a:pPr>
                <a:defRPr/>
              </a:pPr>
              <a:t>28.05.2022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D5A11D-4D2D-410B-A74C-360E146F443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5645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43CD0-86DA-4D09-AE94-4CAA53393C12}" type="datetimeFigureOut">
              <a:rPr lang="ru-RU"/>
              <a:pPr>
                <a:defRPr/>
              </a:pPr>
              <a:t>28.05.2022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4D1B8A-2BE9-4277-8409-2C06CD25BE1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185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CD83F-B313-46D1-A1D4-119A24118D3C}" type="datetimeFigureOut">
              <a:rPr lang="ru-RU"/>
              <a:pPr>
                <a:defRPr/>
              </a:pPr>
              <a:t>28.05.2022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DF1D8A-603E-40CE-B2F4-BD9EC3A2122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484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6334F-0F1D-4A92-A3D9-E0070E18F25A}" type="datetimeFigureOut">
              <a:rPr lang="ru-RU"/>
              <a:pPr>
                <a:defRPr/>
              </a:pPr>
              <a:t>28.05.2022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E20562-4414-4188-986D-278D0A8F000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2655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16207B1-2DB1-431A-B699-5231BF6D1BC8}" type="datetimeFigureOut">
              <a:rPr lang="ru-RU"/>
              <a:pPr>
                <a:defRPr/>
              </a:pPr>
              <a:t>28.05.2022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5464A38-10C3-4720-AFC5-634F94019D8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ctrTitle"/>
          </p:nvPr>
        </p:nvSpPr>
        <p:spPr>
          <a:xfrm>
            <a:off x="1120775" y="2457450"/>
            <a:ext cx="10458450" cy="2397125"/>
          </a:xfrm>
        </p:spPr>
        <p:txBody>
          <a:bodyPr/>
          <a:lstStyle/>
          <a:p>
            <a:pPr eaLnBrk="1" hangingPunct="1"/>
            <a:r>
              <a:rPr lang="ru-RU" altLang="ru-RU" dirty="0" smtClean="0"/>
              <a:t>BI-RADS 5: больше, чем </a:t>
            </a:r>
            <a:r>
              <a:rPr lang="ru-RU" altLang="ru-RU" dirty="0" smtClean="0"/>
              <a:t>рак. </a:t>
            </a:r>
            <a:r>
              <a:rPr lang="ru-RU" altLang="ru-RU" smtClean="0"/>
              <a:t>Часть 1</a:t>
            </a:r>
            <a:endParaRPr lang="ru-RU" altLang="ru-RU" smtClean="0"/>
          </a:p>
        </p:txBody>
      </p:sp>
      <p:sp>
        <p:nvSpPr>
          <p:cNvPr id="307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648575" y="5200650"/>
            <a:ext cx="4183063" cy="1362075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</a:pPr>
            <a:r>
              <a:rPr lang="ru-RU" altLang="ru-RU" sz="3000" smtClean="0">
                <a:solidFill>
                  <a:schemeClr val="tx1"/>
                </a:solidFill>
                <a:cs typeface="Calibri" panose="020F0502020204030204" pitchFamily="34" charset="0"/>
              </a:rPr>
              <a:t>Выполнил</a:t>
            </a:r>
            <a:r>
              <a:rPr lang="en-US" altLang="ru-RU" sz="3000" smtClean="0">
                <a:solidFill>
                  <a:schemeClr val="tx1"/>
                </a:solidFill>
                <a:cs typeface="Calibri" panose="020F0502020204030204" pitchFamily="34" charset="0"/>
              </a:rPr>
              <a:t>:</a:t>
            </a:r>
          </a:p>
          <a:p>
            <a:pPr algn="r" eaLnBrk="1" hangingPunct="1">
              <a:lnSpc>
                <a:spcPct val="80000"/>
              </a:lnSpc>
            </a:pPr>
            <a:r>
              <a:rPr lang="ru-RU" altLang="ru-RU" sz="3000" smtClean="0">
                <a:solidFill>
                  <a:schemeClr val="tx1"/>
                </a:solidFill>
                <a:cs typeface="Calibri" panose="020F0502020204030204" pitchFamily="34" charset="0"/>
              </a:rPr>
              <a:t>ординатор 2 года Банюкевич А.Е</a:t>
            </a:r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1287463" y="149225"/>
            <a:ext cx="9517062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>
                <a:latin typeface="Calibri" panose="020F0502020204030204" pitchFamily="34" charset="0"/>
                <a:cs typeface="Calibri" panose="020F0502020204030204" pitchFamily="34" charset="0"/>
              </a:rPr>
              <a:t>ФГБОУ ВПО «Красноярский государственный медицинский</a:t>
            </a:r>
            <a:br>
              <a:rPr lang="ru-RU" altLang="ru-RU" sz="28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ru-RU" sz="2800">
                <a:latin typeface="Calibri" panose="020F0502020204030204" pitchFamily="34" charset="0"/>
                <a:cs typeface="Calibri" panose="020F0502020204030204" pitchFamily="34" charset="0"/>
              </a:rPr>
              <a:t>университет имени профессора В.Ф. Войно-Ясенецкого»</a:t>
            </a:r>
          </a:p>
          <a:p>
            <a:pPr algn="ctr" eaLnBrk="1" hangingPunct="1"/>
            <a:r>
              <a:rPr lang="ru-RU" altLang="ru-RU" sz="280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altLang="ru-RU" sz="28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ru-RU" sz="2800">
                <a:latin typeface="Calibri" panose="020F0502020204030204" pitchFamily="34" charset="0"/>
                <a:cs typeface="Calibri" panose="020F0502020204030204" pitchFamily="34" charset="0"/>
              </a:rPr>
              <a:t>Кафедра лучевой диагностики ИПО</a:t>
            </a:r>
          </a:p>
        </p:txBody>
      </p:sp>
      <p:pic>
        <p:nvPicPr>
          <p:cNvPr id="3077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7800"/>
            <a:ext cx="64008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/>
          </p:cNvPr>
          <p:cNvSpPr txBox="1"/>
          <p:nvPr/>
        </p:nvSpPr>
        <p:spPr>
          <a:xfrm>
            <a:off x="2017713" y="4981575"/>
            <a:ext cx="8124825" cy="17859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latin typeface="+mj-lt"/>
                <a:cs typeface="+mn-cs"/>
              </a:rPr>
              <a:t>Инвазивные тяжи и гнезда опухолевых клеток инфильтрируют ткань молочной железы. На микрофотографии биоптата, окрашенного гематоксилин-эозином, видны плеоморфные ядра с выраженными ядрышками, некоторыми железистыми образованиями и случайными фигурами митозов</a:t>
            </a:r>
            <a:endParaRPr lang="en-US" sz="2200" b="1" dirty="0">
              <a:latin typeface="+mj-lt"/>
              <a:cs typeface="+mn-cs"/>
            </a:endParaRPr>
          </a:p>
        </p:txBody>
      </p:sp>
      <p:pic>
        <p:nvPicPr>
          <p:cNvPr id="12291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1420813"/>
            <a:ext cx="8135937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Box 7"/>
          <p:cNvSpPr txBox="1">
            <a:spLocks noChangeArrowheads="1"/>
          </p:cNvSpPr>
          <p:nvPr/>
        </p:nvSpPr>
        <p:spPr bwMode="auto">
          <a:xfrm>
            <a:off x="457200" y="76200"/>
            <a:ext cx="1119346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 b="1" dirty="0" smtClean="0"/>
              <a:t>Патоморфологическое заключение: </a:t>
            </a:r>
            <a:r>
              <a:rPr lang="ru-RU" altLang="ru-RU" sz="4000" b="1" dirty="0"/>
              <a:t>Инвазивная </a:t>
            </a:r>
            <a:r>
              <a:rPr lang="ru-RU" altLang="ru-RU" sz="4000" b="1" dirty="0" err="1"/>
              <a:t>протоковая</a:t>
            </a:r>
            <a:r>
              <a:rPr lang="ru-RU" altLang="ru-RU" sz="4000" b="1" dirty="0"/>
              <a:t> карцинома </a:t>
            </a:r>
            <a:endParaRPr lang="en-US" altLang="ru-RU" sz="4000" b="1" dirty="0"/>
          </a:p>
          <a:p>
            <a:pPr algn="ctr" eaLnBrk="1" hangingPunct="1"/>
            <a:endParaRPr lang="en-US" alt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8"/>
          <p:cNvSpPr txBox="1">
            <a:spLocks noChangeArrowheads="1"/>
          </p:cNvSpPr>
          <p:nvPr/>
        </p:nvSpPr>
        <p:spPr bwMode="auto">
          <a:xfrm>
            <a:off x="-423863" y="0"/>
            <a:ext cx="13071476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4400" b="1"/>
              <a:t>BI-RADS 5: </a:t>
            </a:r>
          </a:p>
          <a:p>
            <a:pPr algn="ctr" eaLnBrk="1" hangingPunct="1"/>
            <a:r>
              <a:rPr lang="ru-RU" altLang="ru-RU" sz="4400" b="1"/>
              <a:t>Рентген-патологическая корреляция</a:t>
            </a:r>
            <a:endParaRPr lang="en-US" altLang="ru-RU" sz="4400" b="1"/>
          </a:p>
          <a:p>
            <a:pPr eaLnBrk="1" hangingPunct="1"/>
            <a:endParaRPr lang="en-US" altLang="ru-RU">
              <a:latin typeface="Calibri" panose="020F0502020204030204" pitchFamily="34" charset="0"/>
            </a:endParaRPr>
          </a:p>
        </p:txBody>
      </p:sp>
      <p:sp>
        <p:nvSpPr>
          <p:cNvPr id="10" name="TextBox 9">
            <a:extLst/>
          </p:cNvPr>
          <p:cNvSpPr txBox="1"/>
          <p:nvPr/>
        </p:nvSpPr>
        <p:spPr>
          <a:xfrm>
            <a:off x="620450" y="1684397"/>
            <a:ext cx="11105535" cy="4662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700" dirty="0"/>
              <a:t>Поскольку вероятность малигнизации для BI-RADS 5 оценивается как более или равная 95%, все поражения должны подвергаться </a:t>
            </a:r>
            <a:r>
              <a:rPr lang="ru-RU" sz="2700" dirty="0" err="1"/>
              <a:t>чрескожной</a:t>
            </a:r>
            <a:r>
              <a:rPr lang="ru-RU" sz="2700" dirty="0"/>
              <a:t> биопсии</a:t>
            </a:r>
            <a:r>
              <a:rPr lang="en-US" sz="2700" dirty="0"/>
              <a:t>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700" dirty="0"/>
              <a:t>Различные анализы исходов показали, что положительная прогностическая ценность BI-RADS 5 колеблется от 78% до 97,5%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700" dirty="0"/>
              <a:t>Если по результатам патоморфологического анализа образование является доброкачественным, но результат противоречит данным рентгенограммы, то необходимо провести повторно биопсию либо хирургическое иссечение</a:t>
            </a:r>
            <a:endParaRPr lang="en-US" sz="2700" dirty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700" dirty="0"/>
              <a:t>Некоторые поражения BI-RADS 5 в конечном итоге оказываются доброкачественными</a:t>
            </a:r>
            <a:endParaRPr lang="en-US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1012825" y="2566988"/>
            <a:ext cx="1016635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400" b="1"/>
              <a:t>Доброкачественные образования, классифицируемые как</a:t>
            </a:r>
            <a:r>
              <a:rPr lang="en-US" altLang="ru-RU" sz="4400" b="1"/>
              <a:t> BI-RADS 5</a:t>
            </a:r>
          </a:p>
          <a:p>
            <a:pPr eaLnBrk="1" hangingPunct="1"/>
            <a:endParaRPr lang="en-US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6"/>
          <p:cNvGraphicFramePr>
            <a:graphicFrameLocks noGrp="1"/>
          </p:cNvGraphicFramePr>
          <p:nvPr/>
        </p:nvGraphicFramePr>
        <p:xfrm>
          <a:off x="1209675" y="161925"/>
          <a:ext cx="9793288" cy="6342065"/>
        </p:xfrm>
        <a:graphic>
          <a:graphicData uri="http://schemas.openxmlformats.org/drawingml/2006/table">
            <a:tbl>
              <a:tblPr/>
              <a:tblGrid>
                <a:gridCol w="9793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22066">
                <a:tc>
                  <a:txBody>
                    <a:bodyPr/>
                    <a:lstStyle/>
                    <a:p>
                      <a:pPr marL="0" marR="0" lvl="0" indent="0" algn="ctr" defTabSz="1219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Доброкачественные образования, классифицируемые как BI-RADS 5</a:t>
                      </a:r>
                    </a:p>
                  </a:txBody>
                  <a:tcPr marL="34290" marR="3429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B3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10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Атипичная инфекция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10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Комплексное склерозирующее поражение и радиальный рубец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10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Жировой некроз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10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Фиброматоз или десмоидная опухоль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10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Зернистоклеточная опухоль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10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Гранулематозный мастит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10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Воспалительный мастит (аутоиммунный)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10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Лимфоцитарная (диабетическая) мастопатия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39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Мастит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239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Миофибробластома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23901">
                <a:tc>
                  <a:txBody>
                    <a:bodyPr/>
                    <a:lstStyle/>
                    <a:p>
                      <a:pPr marL="0" marR="0" lvl="0" indent="0" algn="ctr" defTabSz="1219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  <a:sym typeface="Arial" charset="0"/>
                        </a:rPr>
                        <a:t>Другие доброкачественные новообразования (амилоидоз) </a:t>
                      </a:r>
                    </a:p>
                  </a:txBody>
                  <a:tcPr marL="34290" marR="34290"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1"/>
          <p:cNvSpPr txBox="1">
            <a:spLocks noChangeArrowheads="1"/>
          </p:cNvSpPr>
          <p:nvPr/>
        </p:nvSpPr>
        <p:spPr bwMode="auto">
          <a:xfrm>
            <a:off x="3236913" y="66675"/>
            <a:ext cx="57594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 b="1"/>
              <a:t>Атипичная инфекция</a:t>
            </a:r>
            <a:endParaRPr lang="en-US" altLang="ru-RU" sz="4000" b="1"/>
          </a:p>
        </p:txBody>
      </p:sp>
      <p:sp>
        <p:nvSpPr>
          <p:cNvPr id="16387" name="TextBox 16"/>
          <p:cNvSpPr txBox="1">
            <a:spLocks noChangeArrowheads="1"/>
          </p:cNvSpPr>
          <p:nvPr/>
        </p:nvSpPr>
        <p:spPr bwMode="auto">
          <a:xfrm>
            <a:off x="2711450" y="4405313"/>
            <a:ext cx="9498013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900" dirty="0">
                <a:sym typeface="Arial" panose="020B0604020202020204" pitchFamily="34" charset="0"/>
              </a:rPr>
              <a:t>Женщина 76 лет. Пальпируемое образование в левой подмышечной впадине. </a:t>
            </a:r>
            <a:r>
              <a:rPr lang="ru-RU" altLang="ru-RU" sz="1900" b="1" dirty="0">
                <a:sym typeface="Arial" panose="020B0604020202020204" pitchFamily="34" charset="0"/>
              </a:rPr>
              <a:t>Маммография: </a:t>
            </a:r>
            <a:r>
              <a:rPr lang="ru-RU" altLang="ru-RU" sz="1900" dirty="0">
                <a:sym typeface="Arial" panose="020B0604020202020204" pitchFamily="34" charset="0"/>
              </a:rPr>
              <a:t>на рентгенограмме левой молочной железы в медиолатеральной косой проекции (а) визуализируется плотное неоднородное образование. </a:t>
            </a:r>
            <a:r>
              <a:rPr lang="ru-RU" altLang="ru-RU" sz="1900" b="1" dirty="0">
                <a:sym typeface="Arial" panose="020B0604020202020204" pitchFamily="34" charset="0"/>
              </a:rPr>
              <a:t>УЗИ: </a:t>
            </a:r>
            <a:r>
              <a:rPr lang="ru-RU" altLang="ru-RU" sz="1900" dirty="0">
                <a:sym typeface="Arial" panose="020B0604020202020204" pitchFamily="34" charset="0"/>
              </a:rPr>
              <a:t>(</a:t>
            </a:r>
            <a:r>
              <a:rPr lang="en-US" altLang="ru-RU" sz="1900" dirty="0">
                <a:sym typeface="Arial" panose="020B0604020202020204" pitchFamily="34" charset="0"/>
              </a:rPr>
              <a:t>b</a:t>
            </a:r>
            <a:r>
              <a:rPr lang="ru-RU" altLang="ru-RU" sz="1900" dirty="0">
                <a:sym typeface="Arial" panose="020B0604020202020204" pitchFamily="34" charset="0"/>
              </a:rPr>
              <a:t>) в левой </a:t>
            </a:r>
            <a:r>
              <a:rPr lang="ru-RU" altLang="ru-RU" sz="1900" dirty="0" err="1">
                <a:sym typeface="Arial" panose="020B0604020202020204" pitchFamily="34" charset="0"/>
              </a:rPr>
              <a:t>аксиллярной</a:t>
            </a:r>
            <a:r>
              <a:rPr lang="ru-RU" altLang="ru-RU" sz="1900" dirty="0">
                <a:sym typeface="Arial" panose="020B0604020202020204" pitchFamily="34" charset="0"/>
              </a:rPr>
              <a:t> области визуализируется образование неправильной формы, гетерогенной структуры, за счёт участков пониженной и средней </a:t>
            </a:r>
            <a:r>
              <a:rPr lang="ru-RU" altLang="ru-RU" sz="1900" dirty="0" err="1">
                <a:sym typeface="Arial" panose="020B0604020202020204" pitchFamily="34" charset="0"/>
              </a:rPr>
              <a:t>эхогенности</a:t>
            </a:r>
            <a:r>
              <a:rPr lang="ru-RU" altLang="ru-RU" sz="1900" dirty="0">
                <a:sym typeface="Arial" panose="020B0604020202020204" pitchFamily="34" charset="0"/>
              </a:rPr>
              <a:t>. </a:t>
            </a:r>
            <a:r>
              <a:rPr lang="ru-RU" altLang="ru-RU" sz="1900" b="1" dirty="0">
                <a:sym typeface="Arial" panose="020B0604020202020204" pitchFamily="34" charset="0"/>
              </a:rPr>
              <a:t>МРТ: </a:t>
            </a:r>
            <a:r>
              <a:rPr lang="ru-RU" altLang="ru-RU" sz="1900" dirty="0">
                <a:sym typeface="Arial" panose="020B0604020202020204" pitchFamily="34" charset="0"/>
              </a:rPr>
              <a:t>(c) в аксиальной плоскости с функцией CAD визуализируется неравномерная увеличивающаяся масса (быстрое вымывание). По результатам трепан биопсии выявлена ​​</a:t>
            </a:r>
            <a:r>
              <a:rPr lang="ru-RU" altLang="ru-RU" sz="1900" dirty="0" err="1">
                <a:sym typeface="Arial" panose="020B0604020202020204" pitchFamily="34" charset="0"/>
              </a:rPr>
              <a:t>Mycobacterium</a:t>
            </a:r>
            <a:r>
              <a:rPr lang="ru-RU" altLang="ru-RU" sz="1900" dirty="0">
                <a:sym typeface="Arial" panose="020B0604020202020204" pitchFamily="34" charset="0"/>
              </a:rPr>
              <a:t> </a:t>
            </a:r>
            <a:r>
              <a:rPr lang="ru-RU" altLang="ru-RU" sz="1900" dirty="0" err="1">
                <a:sym typeface="Arial" panose="020B0604020202020204" pitchFamily="34" charset="0"/>
              </a:rPr>
              <a:t>avium</a:t>
            </a:r>
            <a:r>
              <a:rPr lang="ru-RU" altLang="ru-RU" sz="1900" dirty="0">
                <a:sym typeface="Arial" panose="020B0604020202020204" pitchFamily="34" charset="0"/>
              </a:rPr>
              <a:t> </a:t>
            </a:r>
            <a:endParaRPr lang="en-US" altLang="ru-RU" sz="1900" i="1" dirty="0">
              <a:sym typeface="Arial" panose="020B0604020202020204" pitchFamily="34" charset="0"/>
            </a:endParaRPr>
          </a:p>
        </p:txBody>
      </p:sp>
      <p:pic>
        <p:nvPicPr>
          <p:cNvPr id="16388" name="Picture 2" descr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774700"/>
            <a:ext cx="2185988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6389" name="Picture 3" descr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8" t="562" r="37468" b="32198"/>
          <a:stretch>
            <a:fillRect/>
          </a:stretch>
        </p:blipFill>
        <p:spPr bwMode="auto">
          <a:xfrm>
            <a:off x="3708400" y="774700"/>
            <a:ext cx="4195763" cy="3630613"/>
          </a:xfrm>
          <a:prstGeom prst="rect">
            <a:avLst/>
          </a:prstGeom>
          <a:noFill/>
          <a:ln w="12700">
            <a:solidFill>
              <a:srgbClr val="F8F8F8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4" descr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/>
          <a:stretch>
            <a:fillRect/>
          </a:stretch>
        </p:blipFill>
        <p:spPr bwMode="auto">
          <a:xfrm>
            <a:off x="8056563" y="774700"/>
            <a:ext cx="3995737" cy="3630613"/>
          </a:xfrm>
          <a:prstGeom prst="rect">
            <a:avLst/>
          </a:prstGeom>
          <a:noFill/>
          <a:ln w="12700">
            <a:solidFill>
              <a:srgbClr val="F8F8F8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Picture 2" descr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1857375"/>
            <a:ext cx="2343150" cy="3108325"/>
          </a:xfrm>
          <a:prstGeom prst="rect">
            <a:avLst/>
          </a:prstGeom>
          <a:noFill/>
          <a:ln w="28575">
            <a:solidFill>
              <a:srgbClr val="E27172"/>
            </a:solidFill>
            <a:prstDash val="sysDash"/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Straight Arrow Connector 29">
            <a:extLst/>
          </p:cNvPr>
          <p:cNvCxnSpPr/>
          <p:nvPr/>
        </p:nvCxnSpPr>
        <p:spPr>
          <a:xfrm flipH="1">
            <a:off x="1256104" y="2764408"/>
            <a:ext cx="381001" cy="381000"/>
          </a:xfrm>
          <a:prstGeom prst="straightConnector1">
            <a:avLst/>
          </a:prstGeom>
          <a:noFill/>
          <a:ln w="38100" cap="flat">
            <a:solidFill>
              <a:srgbClr val="E27172"/>
            </a:solidFill>
            <a:prstDash val="solid"/>
            <a:round/>
            <a:tailEnd type="triangle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Straight Arrow Connector 34">
            <a:extLst/>
          </p:cNvPr>
          <p:cNvCxnSpPr/>
          <p:nvPr/>
        </p:nvCxnSpPr>
        <p:spPr>
          <a:xfrm flipH="1">
            <a:off x="6388364" y="1475616"/>
            <a:ext cx="381001" cy="381000"/>
          </a:xfrm>
          <a:prstGeom prst="straightConnector1">
            <a:avLst/>
          </a:prstGeom>
          <a:noFill/>
          <a:ln w="38100" cap="flat">
            <a:solidFill>
              <a:srgbClr val="00B0F0"/>
            </a:solidFill>
            <a:prstDash val="solid"/>
            <a:round/>
            <a:tailEnd type="triangle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394" name="Rectangle 11"/>
          <p:cNvSpPr txBox="1">
            <a:spLocks noChangeArrowheads="1"/>
          </p:cNvSpPr>
          <p:nvPr/>
        </p:nvSpPr>
        <p:spPr bwMode="auto">
          <a:xfrm>
            <a:off x="58738" y="766763"/>
            <a:ext cx="2413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400">
                <a:solidFill>
                  <a:srgbClr val="FFFFFF"/>
                </a:solidFill>
                <a:sym typeface="Arial" panose="020B0604020202020204" pitchFamily="34" charset="0"/>
              </a:rPr>
              <a:t>a.</a:t>
            </a:r>
            <a:endParaRPr lang="ru-RU" altLang="ru-RU" sz="14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6395" name="TextBox 13"/>
          <p:cNvSpPr txBox="1">
            <a:spLocks noChangeArrowheads="1"/>
          </p:cNvSpPr>
          <p:nvPr/>
        </p:nvSpPr>
        <p:spPr bwMode="auto">
          <a:xfrm>
            <a:off x="3708400" y="766763"/>
            <a:ext cx="2428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400">
                <a:solidFill>
                  <a:schemeClr val="bg1"/>
                </a:solidFill>
                <a:sym typeface="Arial" panose="020B0604020202020204" pitchFamily="34" charset="0"/>
              </a:rPr>
              <a:t>b.</a:t>
            </a:r>
            <a:endParaRPr lang="ru-RU" altLang="ru-RU" sz="140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16396" name="Rectangle 37"/>
          <p:cNvSpPr>
            <a:spLocks noChangeArrowheads="1"/>
          </p:cNvSpPr>
          <p:nvPr/>
        </p:nvSpPr>
        <p:spPr bwMode="auto">
          <a:xfrm>
            <a:off x="8032750" y="774700"/>
            <a:ext cx="323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400">
                <a:solidFill>
                  <a:schemeClr val="bg1"/>
                </a:solidFill>
              </a:rPr>
              <a:t>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1"/>
          <p:cNvSpPr txBox="1">
            <a:spLocks noChangeArrowheads="1"/>
          </p:cNvSpPr>
          <p:nvPr/>
        </p:nvSpPr>
        <p:spPr bwMode="auto">
          <a:xfrm>
            <a:off x="271463" y="836613"/>
            <a:ext cx="3714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000">
                <a:solidFill>
                  <a:srgbClr val="FFFFFF"/>
                </a:solidFill>
                <a:sym typeface="Arial" panose="020B0604020202020204" pitchFamily="34" charset="0"/>
              </a:rPr>
              <a:t>RCC</a:t>
            </a:r>
            <a:endParaRPr lang="ru-RU" altLang="ru-RU" sz="10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7411" name="TextBox 11"/>
          <p:cNvSpPr txBox="1">
            <a:spLocks noChangeArrowheads="1"/>
          </p:cNvSpPr>
          <p:nvPr/>
        </p:nvSpPr>
        <p:spPr bwMode="auto">
          <a:xfrm>
            <a:off x="119469" y="72450"/>
            <a:ext cx="1196417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 dirty="0" smtClean="0"/>
              <a:t>Патоморфологическое заключение: </a:t>
            </a:r>
            <a:r>
              <a:rPr lang="ru-RU" altLang="ru-RU" sz="3200" b="1" dirty="0"/>
              <a:t>Атипичная инфекция</a:t>
            </a:r>
            <a:endParaRPr lang="en-US" altLang="ru-RU" sz="3200" b="1" dirty="0"/>
          </a:p>
        </p:txBody>
      </p:sp>
      <p:sp>
        <p:nvSpPr>
          <p:cNvPr id="17412" name="Rectangle 11"/>
          <p:cNvSpPr txBox="1">
            <a:spLocks noChangeArrowheads="1"/>
          </p:cNvSpPr>
          <p:nvPr/>
        </p:nvSpPr>
        <p:spPr bwMode="auto">
          <a:xfrm>
            <a:off x="2944813" y="1290638"/>
            <a:ext cx="3714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000">
                <a:solidFill>
                  <a:srgbClr val="FFFFFF"/>
                </a:solidFill>
                <a:sym typeface="Arial" panose="020B0604020202020204" pitchFamily="34" charset="0"/>
              </a:rPr>
              <a:t>RCC</a:t>
            </a:r>
            <a:endParaRPr lang="ru-RU" altLang="ru-RU" sz="10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7413" name="Rectangle 41"/>
          <p:cNvSpPr>
            <a:spLocks noChangeArrowheads="1"/>
          </p:cNvSpPr>
          <p:nvPr/>
        </p:nvSpPr>
        <p:spPr bwMode="auto">
          <a:xfrm>
            <a:off x="1844675" y="4733925"/>
            <a:ext cx="9161463" cy="1785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200" b="1"/>
              <a:t>Гранулематозное воспаление с ассоциированными лимфоцитами, жировым некрозом и фиброзом. (Окрашивание гематоксилин-эозином; первоначальное увеличение, ×200). Результаты бактериального посева оказались положительными на Mycobacterium avium complex </a:t>
            </a:r>
            <a:endParaRPr lang="en-US" altLang="ru-RU" sz="2200" b="1"/>
          </a:p>
        </p:txBody>
      </p:sp>
      <p:pic>
        <p:nvPicPr>
          <p:cNvPr id="17414" name="Picture 2" descr="A picture containing purple, pink, green, horse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868363"/>
            <a:ext cx="8545513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8"/>
          <p:cNvSpPr txBox="1">
            <a:spLocks noChangeArrowheads="1"/>
          </p:cNvSpPr>
          <p:nvPr/>
        </p:nvSpPr>
        <p:spPr bwMode="auto">
          <a:xfrm>
            <a:off x="3103563" y="84138"/>
            <a:ext cx="56165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 b="1"/>
              <a:t>Атипичная инфекция</a:t>
            </a:r>
            <a:endParaRPr lang="en-US" altLang="ru-RU" sz="4000" b="1"/>
          </a:p>
        </p:txBody>
      </p:sp>
      <p:sp>
        <p:nvSpPr>
          <p:cNvPr id="18435" name="Rectangle 14"/>
          <p:cNvSpPr>
            <a:spLocks noChangeArrowheads="1"/>
          </p:cNvSpPr>
          <p:nvPr/>
        </p:nvSpPr>
        <p:spPr bwMode="auto">
          <a:xfrm>
            <a:off x="895350" y="1014413"/>
            <a:ext cx="4556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000">
                <a:solidFill>
                  <a:srgbClr val="FFFFFF"/>
                </a:solidFill>
              </a:rPr>
              <a:t>RML</a:t>
            </a:r>
          </a:p>
        </p:txBody>
      </p:sp>
      <p:sp>
        <p:nvSpPr>
          <p:cNvPr id="18436" name="Rectangle 15"/>
          <p:cNvSpPr>
            <a:spLocks noChangeArrowheads="1"/>
          </p:cNvSpPr>
          <p:nvPr/>
        </p:nvSpPr>
        <p:spPr bwMode="auto">
          <a:xfrm>
            <a:off x="8301038" y="1431925"/>
            <a:ext cx="5715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000">
                <a:solidFill>
                  <a:srgbClr val="FFFFFF"/>
                </a:solidFill>
              </a:rPr>
              <a:t>RMCC</a:t>
            </a:r>
          </a:p>
        </p:txBody>
      </p:sp>
      <p:sp>
        <p:nvSpPr>
          <p:cNvPr id="18437" name="Rectangle 11"/>
          <p:cNvSpPr txBox="1">
            <a:spLocks noChangeArrowheads="1"/>
          </p:cNvSpPr>
          <p:nvPr/>
        </p:nvSpPr>
        <p:spPr bwMode="auto">
          <a:xfrm>
            <a:off x="3416300" y="1014413"/>
            <a:ext cx="4397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>
                <a:solidFill>
                  <a:srgbClr val="FFFFFF"/>
                </a:solidFill>
                <a:sym typeface="Arial" panose="020B0604020202020204" pitchFamily="34" charset="0"/>
              </a:rPr>
              <a:t>LMLO</a:t>
            </a:r>
          </a:p>
        </p:txBody>
      </p:sp>
      <p:graphicFrame>
        <p:nvGraphicFramePr>
          <p:cNvPr id="27" name="Table 26">
            <a:extLst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729172"/>
              </p:ext>
            </p:extLst>
          </p:nvPr>
        </p:nvGraphicFramePr>
        <p:xfrm>
          <a:off x="485773" y="915996"/>
          <a:ext cx="11201404" cy="5422794"/>
        </p:xfrm>
        <a:graphic>
          <a:graphicData uri="http://schemas.openxmlformats.org/drawingml/2006/table">
            <a:tbl>
              <a:tblPr firstRow="1" bandRow="1">
                <a:solidFill>
                  <a:srgbClr val="FF86B0"/>
                </a:solidFill>
              </a:tblPr>
              <a:tblGrid>
                <a:gridCol w="2800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0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03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003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24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Клинические проявления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25" marR="90025" marT="45012" marB="45012">
                    <a:solidFill>
                      <a:srgbClr val="F0B3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Основные характеристики изображения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25" marR="90025" marT="45012" marB="45012">
                    <a:solidFill>
                      <a:srgbClr val="F0B3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Ключевые гистологические особенности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25" marR="90025" marT="45012" marB="45012">
                    <a:solidFill>
                      <a:srgbClr val="F0B3A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Лечение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25" marR="90025" marT="45012" marB="45012">
                    <a:solidFill>
                      <a:srgbClr val="F0B3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98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Пальпируемое, часто болезненное образование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4765" marR="94765" marT="47383" marB="4738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Маммография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Нерегулярное образование или подмышечная лимфаденопатия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US" sz="16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УЗИ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Образование неправильной формы в молочное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железе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или подмышечной впадине, увеличенный подмышечный лимфатический узел с некрозом или без него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US" sz="16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МРТ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Увеличение массы с некрозом или без него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4765" marR="94765" marT="47383" marB="4738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Бактериальные культуры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Mycobacterium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avium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или другие атипичные микроорганизмы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4765" marR="94765" marT="47383" marB="4738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Медикаментозное лечение с применением комбинированных антибиотиков для лечения инфекции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Хирургическое вмешательство при неэффективности медикаментозной терапии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765" marR="94765" marT="47383" marB="4738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8"/>
          <p:cNvSpPr txBox="1">
            <a:spLocks noChangeArrowheads="1"/>
          </p:cNvSpPr>
          <p:nvPr/>
        </p:nvSpPr>
        <p:spPr bwMode="auto">
          <a:xfrm>
            <a:off x="44450" y="138113"/>
            <a:ext cx="120427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 b="1"/>
              <a:t>МРТ</a:t>
            </a:r>
            <a:r>
              <a:rPr lang="en-US" altLang="ru-RU" sz="4000" b="1"/>
              <a:t>: </a:t>
            </a:r>
            <a:r>
              <a:rPr lang="ru-RU" altLang="ru-RU" sz="4000" b="1"/>
              <a:t>Комплексное склерозирующие поражение</a:t>
            </a:r>
            <a:r>
              <a:rPr lang="en-US" altLang="ru-RU" sz="4000" b="1"/>
              <a:t> </a:t>
            </a:r>
          </a:p>
          <a:p>
            <a:pPr eaLnBrk="1" hangingPunct="1"/>
            <a:endParaRPr lang="en-US" altLang="ru-RU">
              <a:latin typeface="Calibri" panose="020F0502020204030204" pitchFamily="34" charset="0"/>
            </a:endParaRPr>
          </a:p>
        </p:txBody>
      </p:sp>
      <p:sp>
        <p:nvSpPr>
          <p:cNvPr id="12" name="TextBox 11">
            <a:extLst/>
          </p:cNvPr>
          <p:cNvSpPr txBox="1"/>
          <p:nvPr/>
        </p:nvSpPr>
        <p:spPr>
          <a:xfrm>
            <a:off x="317500" y="1462088"/>
            <a:ext cx="4235450" cy="48320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latin typeface="+mj-lt"/>
                <a:cs typeface="+mn-cs"/>
              </a:rPr>
              <a:t>Женщина 45 лет находящаяся в группе риска. В сагиттальной (а) и аксиальной (</a:t>
            </a:r>
            <a:r>
              <a:rPr lang="en-US" sz="2200" dirty="0">
                <a:latin typeface="+mj-lt"/>
                <a:cs typeface="+mn-cs"/>
              </a:rPr>
              <a:t>b</a:t>
            </a:r>
            <a:r>
              <a:rPr lang="ru-RU" sz="2200" dirty="0">
                <a:latin typeface="+mj-lt"/>
                <a:cs typeface="+mn-cs"/>
              </a:rPr>
              <a:t>) плоскостях Т1-взвешенные изображения с контрастным усилением, визуализируют 8-сантиметровое неравномерно </a:t>
            </a:r>
            <a:r>
              <a:rPr lang="ru-RU" sz="2200" dirty="0" err="1">
                <a:latin typeface="+mj-lt"/>
                <a:cs typeface="+mn-cs"/>
              </a:rPr>
              <a:t>контрастируемое</a:t>
            </a:r>
            <a:r>
              <a:rPr lang="ru-RU" sz="2200" dirty="0">
                <a:latin typeface="+mj-lt"/>
                <a:cs typeface="+mn-cs"/>
              </a:rPr>
              <a:t> образование </a:t>
            </a:r>
            <a:r>
              <a:rPr lang="ru-RU" sz="2200" dirty="0" smtClean="0">
                <a:latin typeface="+mj-lt"/>
                <a:cs typeface="+mn-cs"/>
              </a:rPr>
              <a:t>лучистыми краями, </a:t>
            </a:r>
            <a:r>
              <a:rPr lang="ru-RU" sz="2200" dirty="0">
                <a:latin typeface="+mj-lt"/>
                <a:cs typeface="+mn-cs"/>
              </a:rPr>
              <a:t>которое было классифицировано как BI-RADS 5. Пункционная биопсия под контролем УЗИ и хирургическое вмешательство выявили комплексное </a:t>
            </a:r>
            <a:r>
              <a:rPr lang="ru-RU" sz="2200" dirty="0" err="1">
                <a:latin typeface="+mj-lt"/>
                <a:cs typeface="+mn-cs"/>
              </a:rPr>
              <a:t>склерозирующее</a:t>
            </a:r>
            <a:r>
              <a:rPr lang="ru-RU" sz="2200" dirty="0">
                <a:latin typeface="+mj-lt"/>
                <a:cs typeface="+mn-cs"/>
              </a:rPr>
              <a:t> поражение</a:t>
            </a:r>
            <a:endParaRPr lang="en-US" sz="2200" dirty="0">
              <a:latin typeface="+mj-lt"/>
              <a:cs typeface="+mn-cs"/>
            </a:endParaRPr>
          </a:p>
        </p:txBody>
      </p:sp>
      <p:sp>
        <p:nvSpPr>
          <p:cNvPr id="19460" name="Rectangle 15"/>
          <p:cNvSpPr>
            <a:spLocks noChangeArrowheads="1"/>
          </p:cNvSpPr>
          <p:nvPr/>
        </p:nvSpPr>
        <p:spPr bwMode="auto">
          <a:xfrm>
            <a:off x="9859963" y="1431925"/>
            <a:ext cx="5699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000">
                <a:solidFill>
                  <a:srgbClr val="FFFFFF"/>
                </a:solidFill>
              </a:rPr>
              <a:t>RMCC</a:t>
            </a:r>
          </a:p>
        </p:txBody>
      </p:sp>
      <p:sp>
        <p:nvSpPr>
          <p:cNvPr id="19461" name="TextBox 13"/>
          <p:cNvSpPr txBox="1">
            <a:spLocks noChangeArrowheads="1"/>
          </p:cNvSpPr>
          <p:nvPr/>
        </p:nvSpPr>
        <p:spPr bwMode="auto">
          <a:xfrm>
            <a:off x="6665913" y="4729163"/>
            <a:ext cx="8572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>
                <a:solidFill>
                  <a:srgbClr val="FFFFFF"/>
                </a:solidFill>
                <a:sym typeface="Arial" panose="020B0604020202020204" pitchFamily="34" charset="0"/>
              </a:rPr>
              <a:t>Left </a:t>
            </a:r>
            <a:r>
              <a:rPr lang="en-US" altLang="ru-RU" sz="1000">
                <a:solidFill>
                  <a:srgbClr val="FFFFFF"/>
                </a:solidFill>
                <a:sym typeface="Arial" panose="020B0604020202020204" pitchFamily="34" charset="0"/>
              </a:rPr>
              <a:t>A</a:t>
            </a:r>
            <a:r>
              <a:rPr lang="ru-RU" altLang="ru-RU" sz="1000">
                <a:solidFill>
                  <a:srgbClr val="FFFFFF"/>
                </a:solidFill>
                <a:sym typeface="Arial" panose="020B0604020202020204" pitchFamily="34" charset="0"/>
              </a:rPr>
              <a:t>xilla US</a:t>
            </a:r>
          </a:p>
        </p:txBody>
      </p:sp>
      <p:pic>
        <p:nvPicPr>
          <p:cNvPr id="19462" name="Picture 1" descr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1462088"/>
            <a:ext cx="3254375" cy="4206875"/>
          </a:xfrm>
          <a:prstGeom prst="rect">
            <a:avLst/>
          </a:prstGeom>
          <a:noFill/>
          <a:ln w="12700">
            <a:solidFill>
              <a:srgbClr val="F8F8F8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3" name="Picture 1" descr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775" y="1462088"/>
            <a:ext cx="3559175" cy="4206875"/>
          </a:xfrm>
          <a:prstGeom prst="rect">
            <a:avLst/>
          </a:prstGeom>
          <a:noFill/>
          <a:ln w="12700">
            <a:solidFill>
              <a:srgbClr val="F8F8F8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Oval 28">
            <a:extLst/>
          </p:cNvPr>
          <p:cNvSpPr/>
          <p:nvPr/>
        </p:nvSpPr>
        <p:spPr>
          <a:xfrm>
            <a:off x="5369614" y="2438995"/>
            <a:ext cx="1393779" cy="1091443"/>
          </a:xfrm>
          <a:prstGeom prst="ellipse">
            <a:avLst/>
          </a:prstGeom>
          <a:noFill/>
          <a:ln w="28575" cap="flat">
            <a:solidFill>
              <a:srgbClr val="00B0F0"/>
            </a:solidFill>
            <a:prstDash val="solid"/>
            <a:round/>
          </a:ln>
          <a:effectLst>
            <a:outerShdw blurRad="50800" dist="41909" dir="5400000" rotWithShape="0">
              <a:srgbClr val="000000">
                <a:alpha val="4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0" name="Oval 29">
            <a:extLst/>
          </p:cNvPr>
          <p:cNvSpPr/>
          <p:nvPr/>
        </p:nvSpPr>
        <p:spPr>
          <a:xfrm>
            <a:off x="9045023" y="1791295"/>
            <a:ext cx="1929836" cy="1295400"/>
          </a:xfrm>
          <a:prstGeom prst="ellipse">
            <a:avLst/>
          </a:prstGeom>
          <a:noFill/>
          <a:ln w="28575" cap="flat">
            <a:solidFill>
              <a:srgbClr val="00B0F0"/>
            </a:solidFill>
            <a:prstDash val="solid"/>
            <a:round/>
          </a:ln>
          <a:effectLst>
            <a:outerShdw blurRad="50800" dist="41909" dir="5400000" rotWithShape="0">
              <a:srgbClr val="000000">
                <a:alpha val="4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9466" name="Rectangle 30"/>
          <p:cNvSpPr>
            <a:spLocks noChangeArrowheads="1"/>
          </p:cNvSpPr>
          <p:nvPr/>
        </p:nvSpPr>
        <p:spPr bwMode="auto">
          <a:xfrm>
            <a:off x="8232775" y="1462088"/>
            <a:ext cx="3127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200">
                <a:solidFill>
                  <a:schemeClr val="bg1"/>
                </a:solidFill>
              </a:rPr>
              <a:t>b.</a:t>
            </a:r>
          </a:p>
        </p:txBody>
      </p:sp>
      <p:sp>
        <p:nvSpPr>
          <p:cNvPr id="19467" name="Rectangle 37"/>
          <p:cNvSpPr>
            <a:spLocks noChangeArrowheads="1"/>
          </p:cNvSpPr>
          <p:nvPr/>
        </p:nvSpPr>
        <p:spPr bwMode="auto">
          <a:xfrm>
            <a:off x="4678363" y="1462088"/>
            <a:ext cx="3127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200">
                <a:solidFill>
                  <a:schemeClr val="bg1"/>
                </a:solidFill>
              </a:rPr>
              <a:t>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8"/>
          <p:cNvSpPr txBox="1">
            <a:spLocks noChangeArrowheads="1"/>
          </p:cNvSpPr>
          <p:nvPr/>
        </p:nvSpPr>
        <p:spPr bwMode="auto">
          <a:xfrm>
            <a:off x="1173163" y="0"/>
            <a:ext cx="98139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000" b="1" dirty="0" smtClean="0"/>
              <a:t>Патоморфологическое заключение: </a:t>
            </a:r>
            <a:r>
              <a:rPr lang="ru-RU" altLang="ru-RU" sz="3000" b="1" dirty="0"/>
              <a:t>Комплексное </a:t>
            </a:r>
            <a:r>
              <a:rPr lang="ru-RU" altLang="ru-RU" sz="3000" b="1" dirty="0" err="1"/>
              <a:t>склерозирующие</a:t>
            </a:r>
            <a:r>
              <a:rPr lang="ru-RU" altLang="ru-RU" sz="3000" b="1" dirty="0"/>
              <a:t> поражение</a:t>
            </a:r>
            <a:endParaRPr lang="en-US" altLang="ru-RU" sz="3000" dirty="0">
              <a:latin typeface="Calibri" panose="020F0502020204030204" pitchFamily="34" charset="0"/>
            </a:endParaRPr>
          </a:p>
        </p:txBody>
      </p:sp>
      <p:sp>
        <p:nvSpPr>
          <p:cNvPr id="20483" name="Rectangle 14"/>
          <p:cNvSpPr>
            <a:spLocks noChangeArrowheads="1"/>
          </p:cNvSpPr>
          <p:nvPr/>
        </p:nvSpPr>
        <p:spPr bwMode="auto">
          <a:xfrm>
            <a:off x="895350" y="1014413"/>
            <a:ext cx="4556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000">
                <a:solidFill>
                  <a:srgbClr val="FFFFFF"/>
                </a:solidFill>
              </a:rPr>
              <a:t>RML</a:t>
            </a:r>
          </a:p>
        </p:txBody>
      </p:sp>
      <p:sp>
        <p:nvSpPr>
          <p:cNvPr id="20484" name="Rectangle 15"/>
          <p:cNvSpPr>
            <a:spLocks noChangeArrowheads="1"/>
          </p:cNvSpPr>
          <p:nvPr/>
        </p:nvSpPr>
        <p:spPr bwMode="auto">
          <a:xfrm>
            <a:off x="8301038" y="1431925"/>
            <a:ext cx="5715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000">
                <a:solidFill>
                  <a:srgbClr val="FFFFFF"/>
                </a:solidFill>
              </a:rPr>
              <a:t>RMCC</a:t>
            </a:r>
          </a:p>
        </p:txBody>
      </p:sp>
      <p:sp>
        <p:nvSpPr>
          <p:cNvPr id="20485" name="TextBox 13"/>
          <p:cNvSpPr txBox="1">
            <a:spLocks noChangeArrowheads="1"/>
          </p:cNvSpPr>
          <p:nvPr/>
        </p:nvSpPr>
        <p:spPr bwMode="auto">
          <a:xfrm>
            <a:off x="5106988" y="4729163"/>
            <a:ext cx="8588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>
                <a:solidFill>
                  <a:srgbClr val="FFFFFF"/>
                </a:solidFill>
                <a:sym typeface="Arial" panose="020B0604020202020204" pitchFamily="34" charset="0"/>
              </a:rPr>
              <a:t>Left </a:t>
            </a:r>
            <a:r>
              <a:rPr lang="en-US" altLang="ru-RU" sz="1000">
                <a:solidFill>
                  <a:srgbClr val="FFFFFF"/>
                </a:solidFill>
                <a:sym typeface="Arial" panose="020B0604020202020204" pitchFamily="34" charset="0"/>
              </a:rPr>
              <a:t>A</a:t>
            </a:r>
            <a:r>
              <a:rPr lang="ru-RU" altLang="ru-RU" sz="1000">
                <a:solidFill>
                  <a:srgbClr val="FFFFFF"/>
                </a:solidFill>
                <a:sym typeface="Arial" panose="020B0604020202020204" pitchFamily="34" charset="0"/>
              </a:rPr>
              <a:t>xilla US</a:t>
            </a:r>
          </a:p>
        </p:txBody>
      </p:sp>
      <p:pic>
        <p:nvPicPr>
          <p:cNvPr id="20486" name="Picture 3" descr="A picture containing fabric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888" y="993775"/>
            <a:ext cx="8939212" cy="373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/>
          </p:cNvPr>
          <p:cNvSpPr/>
          <p:nvPr/>
        </p:nvSpPr>
        <p:spPr>
          <a:xfrm>
            <a:off x="1512888" y="4733925"/>
            <a:ext cx="8939212" cy="21240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 smtClean="0"/>
              <a:t>Эпителиальная пролиферация </a:t>
            </a:r>
            <a:r>
              <a:rPr lang="ru-RU" sz="2200" dirty="0"/>
              <a:t>с обычной </a:t>
            </a:r>
            <a:r>
              <a:rPr lang="ru-RU" sz="2200" dirty="0" err="1"/>
              <a:t>протоковой</a:t>
            </a:r>
            <a:r>
              <a:rPr lang="ru-RU" sz="2200" dirty="0"/>
              <a:t> гиперплазией, железами, кистами, </a:t>
            </a:r>
            <a:r>
              <a:rPr lang="ru-RU" sz="2200" dirty="0" err="1"/>
              <a:t>аденозом</a:t>
            </a:r>
            <a:r>
              <a:rPr lang="ru-RU" sz="2200" dirty="0"/>
              <a:t> и апокриновой метаплазией, встроенной в </a:t>
            </a:r>
            <a:r>
              <a:rPr lang="ru-RU" sz="2200" dirty="0" err="1"/>
              <a:t>фиброэластозную</a:t>
            </a:r>
            <a:r>
              <a:rPr lang="ru-RU" sz="2200" dirty="0"/>
              <a:t> строму. (Окрашивание гематоксилином-эозином; исходное увеличение, ×40.) Очевидна дезорганизованная и бессистемная архитектура сложного </a:t>
            </a:r>
            <a:r>
              <a:rPr lang="ru-RU" sz="2200" dirty="0" err="1"/>
              <a:t>склерозирующего</a:t>
            </a:r>
            <a:r>
              <a:rPr lang="ru-RU" sz="2200" dirty="0"/>
              <a:t> поражения </a:t>
            </a:r>
            <a:endParaRPr lang="en-US" sz="2200" dirty="0"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Table 26">
            <a:extLst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616507"/>
              </p:ext>
            </p:extLst>
          </p:nvPr>
        </p:nvGraphicFramePr>
        <p:xfrm>
          <a:off x="502816" y="689610"/>
          <a:ext cx="11201404" cy="6085548"/>
        </p:xfrm>
        <a:graphic>
          <a:graphicData uri="http://schemas.openxmlformats.org/drawingml/2006/table">
            <a:tbl>
              <a:tblPr firstRow="1" bandRow="1">
                <a:solidFill>
                  <a:srgbClr val="FF86B0"/>
                </a:solidFill>
              </a:tblPr>
              <a:tblGrid>
                <a:gridCol w="2637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2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03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003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24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Клинические проявления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25" marR="90025" marT="45012" marB="45012">
                    <a:solidFill>
                      <a:srgbClr val="F0B3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Основные характеристики изображения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25" marR="90025" marT="45012" marB="45012">
                    <a:solidFill>
                      <a:srgbClr val="F0B3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Ключевые гистологические особенности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25" marR="90025" marT="45012" marB="45012">
                    <a:solidFill>
                      <a:srgbClr val="F0B3A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Лечение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25" marR="90025" marT="45012" marB="45012">
                    <a:solidFill>
                      <a:srgbClr val="F0B3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98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45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Обычно бессимптомный</a:t>
                      </a:r>
                      <a:endParaRPr lang="en-US" sz="14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25" marR="90025" marT="45012" marB="4501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5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Маммография</a:t>
                      </a:r>
                      <a:r>
                        <a:rPr lang="en-US" sz="145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endParaRPr lang="en-US" sz="145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5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Радиальный рубец &lt;1 см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5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Комплексное </a:t>
                      </a:r>
                      <a:r>
                        <a:rPr lang="ru-RU" sz="145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склерозирующее</a:t>
                      </a:r>
                      <a:r>
                        <a:rPr lang="ru-RU" sz="145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поражение &gt;1 см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5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Архитектурное искажение с расходящимися </a:t>
                      </a:r>
                      <a:r>
                        <a:rPr lang="ru-RU" sz="145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спикулами</a:t>
                      </a:r>
                      <a:r>
                        <a:rPr lang="ru-RU" sz="145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 центральному просветлению</a:t>
                      </a:r>
                      <a:endParaRPr lang="en-US" sz="145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5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Иногда звездчатое образование с плотным центром</a:t>
                      </a:r>
                      <a:r>
                        <a:rPr lang="ru-RU" sz="145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</a:t>
                      </a:r>
                      <a:r>
                        <a:rPr lang="ru-RU" sz="145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5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кальцификациями</a:t>
                      </a:r>
                      <a:r>
                        <a:rPr lang="ru-RU" sz="145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или без них</a:t>
                      </a:r>
                      <a:endParaRPr lang="en-US" sz="145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5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УЗИ</a:t>
                      </a:r>
                      <a:r>
                        <a:rPr lang="en-US" sz="145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en-US" sz="145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ru-RU" sz="145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Архитектурное искажение без центральной массы</a:t>
                      </a:r>
                    </a:p>
                    <a:p>
                      <a:pPr algn="l"/>
                      <a:r>
                        <a:rPr lang="ru-RU" sz="145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Иногда неправильной формы изо- или гипоэхогенное образование с задней тенью или без нее</a:t>
                      </a:r>
                      <a:endParaRPr lang="en-US" sz="145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en-US" sz="14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ru-RU" sz="145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МРТ</a:t>
                      </a:r>
                      <a:r>
                        <a:rPr lang="en-US" sz="145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endParaRPr lang="en-US" sz="145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ru-RU" sz="145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Нарушение архитектоники</a:t>
                      </a:r>
                    </a:p>
                    <a:p>
                      <a:pPr algn="l"/>
                      <a:r>
                        <a:rPr lang="ru-RU" sz="145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центральной иглой и усилением или без нее</a:t>
                      </a:r>
                      <a:endParaRPr lang="en-US" sz="14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25" marR="90025" marT="45012" marB="4501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5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Доброкачественное пролиферативное поражение с </a:t>
                      </a:r>
                      <a:r>
                        <a:rPr lang="ru-RU" sz="145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фиброэластичным</a:t>
                      </a:r>
                      <a:r>
                        <a:rPr lang="ru-RU" sz="145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ядром с расходящимися защемленными протоками и дольками</a:t>
                      </a:r>
                    </a:p>
                    <a:p>
                      <a:pPr algn="l"/>
                      <a:endParaRPr lang="ru-RU" sz="145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ru-RU" sz="145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Ассоциируется со злокачественным новообразованием в 4–9% случаев (инвазивная </a:t>
                      </a:r>
                      <a:r>
                        <a:rPr lang="ru-RU" sz="145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протоковая</a:t>
                      </a:r>
                      <a:r>
                        <a:rPr lang="ru-RU" sz="145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карцинома или </a:t>
                      </a:r>
                      <a:r>
                        <a:rPr lang="ru-RU" sz="145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протоковая</a:t>
                      </a:r>
                      <a:r>
                        <a:rPr lang="ru-RU" sz="145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карцинома </a:t>
                      </a:r>
                      <a:r>
                        <a:rPr lang="ru-RU" sz="145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</a:t>
                      </a:r>
                      <a:r>
                        <a:rPr lang="ru-RU" sz="145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5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situ</a:t>
                      </a:r>
                      <a:r>
                        <a:rPr lang="ru-RU" sz="145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4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25" marR="90025" marT="45012" marB="4501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5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Хирургическое вмешательство в большинстве случаев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5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5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Может быть безопасным если нет усиления на МРТ,  образец поражения хорошо отобран и нет </a:t>
                      </a:r>
                      <a:r>
                        <a:rPr lang="ru-RU" sz="145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атипии</a:t>
                      </a:r>
                      <a:endParaRPr lang="en-US" sz="14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25" marR="90025" marT="45012" marB="4501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507" name="TextBox 9"/>
          <p:cNvSpPr txBox="1">
            <a:spLocks noChangeArrowheads="1"/>
          </p:cNvSpPr>
          <p:nvPr/>
        </p:nvSpPr>
        <p:spPr bwMode="auto">
          <a:xfrm>
            <a:off x="88900" y="0"/>
            <a:ext cx="1202848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 b="1" dirty="0"/>
              <a:t>Комплексное </a:t>
            </a:r>
            <a:r>
              <a:rPr lang="ru-RU" altLang="ru-RU" sz="4000" b="1" dirty="0" err="1"/>
              <a:t>склерозирующие</a:t>
            </a:r>
            <a:r>
              <a:rPr lang="ru-RU" altLang="ru-RU" sz="4000" b="1" dirty="0"/>
              <a:t> поражение</a:t>
            </a:r>
            <a:endParaRPr lang="en-US" altLang="ru-RU" sz="4000" b="1" dirty="0"/>
          </a:p>
          <a:p>
            <a:pPr eaLnBrk="1" hangingPunct="1"/>
            <a:endParaRPr lang="en-US" alt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249363" y="125413"/>
            <a:ext cx="9693275" cy="1325562"/>
          </a:xfrm>
        </p:spPr>
        <p:txBody>
          <a:bodyPr/>
          <a:lstStyle/>
          <a:p>
            <a:pPr eaLnBrk="1" hangingPunct="1"/>
            <a:r>
              <a:rPr lang="ru-RU" altLang="ru-RU" smtClean="0">
                <a:cs typeface="Calibri" panose="020F0502020204030204" pitchFamily="34" charset="0"/>
              </a:rPr>
              <a:t>Цели</a:t>
            </a:r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609600" y="1284288"/>
            <a:ext cx="10972800" cy="52117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600" smtClean="0">
                <a:cs typeface="Calibri" panose="020F0502020204030204" pitchFamily="34" charset="0"/>
              </a:rPr>
              <a:t>Ознакомиться с классическими характеристиками визуализации злокачественных образований, классифицированных в системе отчетности и данных визуализации молочной железы BI-RADS 5 при маммографии, УЗИ и МРТ</a:t>
            </a:r>
          </a:p>
          <a:p>
            <a:pPr eaLnBrk="1" hangingPunct="1">
              <a:lnSpc>
                <a:spcPct val="90000"/>
              </a:lnSpc>
            </a:pPr>
            <a:endParaRPr lang="ru-RU" altLang="ru-RU" sz="2600" smtClean="0"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sz="2600" smtClean="0">
                <a:cs typeface="Calibri" panose="020F0502020204030204" pitchFamily="34" charset="0"/>
              </a:rPr>
              <a:t>Дифференциировать доброкачественные образования, которые могут проявляться характеристиками визуализации BI-RADS 5</a:t>
            </a:r>
          </a:p>
          <a:p>
            <a:pPr eaLnBrk="1" hangingPunct="1">
              <a:lnSpc>
                <a:spcPct val="90000"/>
              </a:lnSpc>
            </a:pPr>
            <a:endParaRPr lang="ru-RU" altLang="ru-RU" sz="2600" smtClean="0"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sz="2600" smtClean="0">
                <a:cs typeface="Calibri" panose="020F0502020204030204" pitchFamily="34" charset="0"/>
              </a:rPr>
              <a:t>Рассмотреть рентгенологическую корреляцию как для злокачественных, так и для доброкачественных случаев BI-RADS 5</a:t>
            </a:r>
          </a:p>
          <a:p>
            <a:pPr eaLnBrk="1" hangingPunct="1">
              <a:lnSpc>
                <a:spcPct val="90000"/>
              </a:lnSpc>
            </a:pPr>
            <a:endParaRPr lang="ru-RU" altLang="ru-RU" sz="2600" smtClean="0"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sz="2600" smtClean="0">
                <a:cs typeface="Calibri" panose="020F0502020204030204" pitchFamily="34" charset="0"/>
              </a:rPr>
              <a:t>Дальнейшая тактика действий после доброкачественной биопсии BI-RADS 5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ru-RU" altLang="ru-RU" sz="2400" smtClean="0"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1"/>
          <p:cNvSpPr txBox="1">
            <a:spLocks noChangeArrowheads="1"/>
          </p:cNvSpPr>
          <p:nvPr/>
        </p:nvSpPr>
        <p:spPr bwMode="auto">
          <a:xfrm>
            <a:off x="4164013" y="114300"/>
            <a:ext cx="4392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 b="1"/>
              <a:t>Жировой некроз</a:t>
            </a:r>
            <a:endParaRPr lang="en-US" altLang="ru-RU">
              <a:latin typeface="Calibri" panose="020F0502020204030204" pitchFamily="34" charset="0"/>
            </a:endParaRPr>
          </a:p>
        </p:txBody>
      </p:sp>
      <p:sp>
        <p:nvSpPr>
          <p:cNvPr id="17" name="TextBox 16">
            <a:extLst/>
          </p:cNvPr>
          <p:cNvSpPr txBox="1"/>
          <p:nvPr/>
        </p:nvSpPr>
        <p:spPr>
          <a:xfrm>
            <a:off x="0" y="5253038"/>
            <a:ext cx="12095163" cy="2000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latin typeface="+mj-lt"/>
                <a:cs typeface="+mn-cs"/>
              </a:rPr>
              <a:t>Женщина </a:t>
            </a:r>
            <a:r>
              <a:rPr lang="ru-RU" sz="2000" dirty="0">
                <a:latin typeface="+mj-lt"/>
                <a:cs typeface="+mn-cs"/>
              </a:rPr>
              <a:t>80 лет. </a:t>
            </a:r>
            <a:r>
              <a:rPr lang="ru-RU" sz="2000" b="1" dirty="0">
                <a:latin typeface="+mj-lt"/>
                <a:cs typeface="+mn-cs"/>
              </a:rPr>
              <a:t>Маммография: </a:t>
            </a:r>
            <a:r>
              <a:rPr lang="ru-RU" sz="2000" dirty="0">
                <a:latin typeface="+mj-lt"/>
                <a:cs typeface="+mn-cs"/>
              </a:rPr>
              <a:t>на рентгенограмме левой молочной железы в медиолатеральной косой проекции (а) визуализируется образование неправильной формы с </a:t>
            </a:r>
            <a:r>
              <a:rPr lang="ru-RU" sz="2000" dirty="0" smtClean="0">
                <a:latin typeface="+mj-lt"/>
                <a:cs typeface="+mn-cs"/>
              </a:rPr>
              <a:t>лучистыми краями </a:t>
            </a:r>
            <a:r>
              <a:rPr lang="ru-RU" sz="2000" dirty="0">
                <a:latin typeface="+mj-lt"/>
                <a:cs typeface="+mn-cs"/>
              </a:rPr>
              <a:t>и </a:t>
            </a:r>
            <a:r>
              <a:rPr lang="ru-RU" sz="2000" dirty="0" err="1">
                <a:latin typeface="+mj-lt"/>
                <a:cs typeface="+mn-cs"/>
              </a:rPr>
              <a:t>микрокальцинатами</a:t>
            </a:r>
            <a:r>
              <a:rPr lang="ru-RU" sz="2000" dirty="0">
                <a:latin typeface="+mj-lt"/>
                <a:cs typeface="+mn-cs"/>
              </a:rPr>
              <a:t>. </a:t>
            </a:r>
            <a:r>
              <a:rPr lang="ru-RU" sz="2000" b="1" dirty="0">
                <a:latin typeface="+mj-lt"/>
                <a:cs typeface="+mn-cs"/>
              </a:rPr>
              <a:t>УЗИ: </a:t>
            </a:r>
            <a:r>
              <a:rPr lang="ru-RU" sz="2000" dirty="0">
                <a:latin typeface="+mj-lt"/>
                <a:cs typeface="+mn-cs"/>
              </a:rPr>
              <a:t>(</a:t>
            </a:r>
            <a:r>
              <a:rPr lang="en-US" sz="2000" dirty="0">
                <a:latin typeface="+mj-lt"/>
                <a:cs typeface="+mn-cs"/>
              </a:rPr>
              <a:t>b</a:t>
            </a:r>
            <a:r>
              <a:rPr lang="ru-RU" sz="2000" dirty="0">
                <a:latin typeface="+mj-lt"/>
                <a:cs typeface="+mn-cs"/>
              </a:rPr>
              <a:t>) В левой молочной железе, на 5-ти часах визуализируется </a:t>
            </a:r>
            <a:r>
              <a:rPr lang="ru-RU" sz="2000" dirty="0" err="1">
                <a:latin typeface="+mj-lt"/>
                <a:cs typeface="+mn-cs"/>
              </a:rPr>
              <a:t>гипоэхогенное</a:t>
            </a:r>
            <a:r>
              <a:rPr lang="ru-RU" sz="2000" dirty="0">
                <a:latin typeface="+mj-lt"/>
                <a:cs typeface="+mn-cs"/>
              </a:rPr>
              <a:t> образование неправильной формы, с нечетким неровным контуром, с эффектом дистальной акустической тени. Это образование было классифицировано как BI-RADS 5. Результаты биопсии показали жировой некроз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+mj-lt"/>
                <a:cs typeface="+mn-cs"/>
              </a:rPr>
              <a:t> </a:t>
            </a:r>
            <a:endParaRPr lang="en-US" sz="1200" dirty="0">
              <a:latin typeface="+mj-lt"/>
              <a:cs typeface="+mn-cs"/>
            </a:endParaRPr>
          </a:p>
        </p:txBody>
      </p:sp>
      <p:sp>
        <p:nvSpPr>
          <p:cNvPr id="22532" name="Rectangle 11"/>
          <p:cNvSpPr txBox="1">
            <a:spLocks noChangeArrowheads="1"/>
          </p:cNvSpPr>
          <p:nvPr/>
        </p:nvSpPr>
        <p:spPr bwMode="auto">
          <a:xfrm>
            <a:off x="334963" y="836613"/>
            <a:ext cx="3714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000">
                <a:solidFill>
                  <a:srgbClr val="FFFFFF"/>
                </a:solidFill>
                <a:sym typeface="Arial" panose="020B0604020202020204" pitchFamily="34" charset="0"/>
              </a:rPr>
              <a:t>RCC</a:t>
            </a:r>
            <a:endParaRPr lang="ru-RU" altLang="ru-RU" sz="10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22533" name="Rectangle 11"/>
          <p:cNvSpPr txBox="1">
            <a:spLocks noChangeArrowheads="1"/>
          </p:cNvSpPr>
          <p:nvPr/>
        </p:nvSpPr>
        <p:spPr bwMode="auto">
          <a:xfrm>
            <a:off x="3008313" y="1290638"/>
            <a:ext cx="3714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000">
                <a:solidFill>
                  <a:srgbClr val="FFFFFF"/>
                </a:solidFill>
                <a:sym typeface="Arial" panose="020B0604020202020204" pitchFamily="34" charset="0"/>
              </a:rPr>
              <a:t>RCC</a:t>
            </a:r>
            <a:endParaRPr lang="ru-RU" altLang="ru-RU" sz="10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pic>
        <p:nvPicPr>
          <p:cNvPr id="2253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695325"/>
            <a:ext cx="290671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Oval 31">
            <a:extLst/>
          </p:cNvPr>
          <p:cNvSpPr/>
          <p:nvPr/>
        </p:nvSpPr>
        <p:spPr>
          <a:xfrm>
            <a:off x="1750581" y="3941805"/>
            <a:ext cx="761998" cy="797126"/>
          </a:xfrm>
          <a:prstGeom prst="ellipse">
            <a:avLst/>
          </a:prstGeom>
          <a:noFill/>
          <a:ln w="28575" cap="flat">
            <a:solidFill>
              <a:srgbClr val="E27172"/>
            </a:solidFill>
            <a:prstDash val="solid"/>
            <a:round/>
          </a:ln>
          <a:effectLst>
            <a:outerShdw blurRad="50800" dist="41909" dir="5400000" rotWithShape="0">
              <a:srgbClr val="000000">
                <a:alpha val="4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5" name="Rectangle 34">
            <a:extLst/>
          </p:cNvPr>
          <p:cNvSpPr/>
          <p:nvPr/>
        </p:nvSpPr>
        <p:spPr>
          <a:xfrm>
            <a:off x="2724258" y="808296"/>
            <a:ext cx="479551" cy="772180"/>
          </a:xfrm>
          <a:prstGeom prst="rect">
            <a:avLst/>
          </a:prstGeom>
          <a:solidFill>
            <a:schemeClr val="tx1"/>
          </a:solidFill>
          <a:ln w="19050" cap="flat">
            <a:noFill/>
            <a:prstDash val="solid"/>
            <a:round/>
          </a:ln>
          <a:effectLst>
            <a:outerShdw blurRad="50800" dist="41909" dir="5400000" rotWithShape="0">
              <a:srgbClr val="000000">
                <a:alpha val="4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 anchor="ctr">
            <a:spAutoFit/>
          </a:bodyPr>
          <a:lstStyle/>
          <a:p>
            <a:pPr defTabSz="91440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2537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238" y="1179513"/>
            <a:ext cx="5168900" cy="4022725"/>
          </a:xfrm>
          <a:prstGeom prst="rect">
            <a:avLst/>
          </a:prstGeom>
          <a:noFill/>
          <a:ln w="9525">
            <a:solidFill>
              <a:srgbClr val="F8F8F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8" name="Straight Arrow Connector 16"/>
          <p:cNvSpPr>
            <a:spLocks noChangeShapeType="1"/>
          </p:cNvSpPr>
          <p:nvPr/>
        </p:nvSpPr>
        <p:spPr bwMode="auto">
          <a:xfrm>
            <a:off x="7367588" y="1836738"/>
            <a:ext cx="514350" cy="300037"/>
          </a:xfrm>
          <a:prstGeom prst="line">
            <a:avLst/>
          </a:prstGeom>
          <a:noFill/>
          <a:ln w="38100">
            <a:solidFill>
              <a:srgbClr val="0AB4E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9" rIns="45719"/>
          <a:lstStyle/>
          <a:p>
            <a:endParaRPr lang="ru-RU"/>
          </a:p>
        </p:txBody>
      </p:sp>
      <p:pic>
        <p:nvPicPr>
          <p:cNvPr id="22539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63" y="1509713"/>
            <a:ext cx="3344862" cy="3200400"/>
          </a:xfrm>
          <a:prstGeom prst="rect">
            <a:avLst/>
          </a:prstGeom>
          <a:noFill/>
          <a:ln w="28575">
            <a:solidFill>
              <a:srgbClr val="E2717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40" name="TextBox 1"/>
          <p:cNvSpPr txBox="1">
            <a:spLocks noChangeArrowheads="1"/>
          </p:cNvSpPr>
          <p:nvPr/>
        </p:nvSpPr>
        <p:spPr bwMode="auto">
          <a:xfrm>
            <a:off x="2862263" y="763588"/>
            <a:ext cx="3794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400">
                <a:solidFill>
                  <a:schemeClr val="bg1"/>
                </a:solidFill>
                <a:latin typeface="Calibri" panose="020F0502020204030204" pitchFamily="34" charset="0"/>
              </a:rPr>
              <a:t>a.</a:t>
            </a:r>
          </a:p>
        </p:txBody>
      </p:sp>
      <p:sp>
        <p:nvSpPr>
          <p:cNvPr id="22541" name="TextBox 2"/>
          <p:cNvSpPr txBox="1">
            <a:spLocks noChangeArrowheads="1"/>
          </p:cNvSpPr>
          <p:nvPr/>
        </p:nvSpPr>
        <p:spPr bwMode="auto">
          <a:xfrm>
            <a:off x="6726238" y="4859338"/>
            <a:ext cx="441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400">
                <a:solidFill>
                  <a:schemeClr val="bg1"/>
                </a:solidFill>
                <a:latin typeface="Calibri" panose="020F0502020204030204" pitchFamily="34" charset="0"/>
              </a:rPr>
              <a:t>b.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1"/>
          <p:cNvSpPr txBox="1">
            <a:spLocks noChangeArrowheads="1"/>
          </p:cNvSpPr>
          <p:nvPr/>
        </p:nvSpPr>
        <p:spPr bwMode="auto">
          <a:xfrm>
            <a:off x="271463" y="836613"/>
            <a:ext cx="3714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000">
                <a:solidFill>
                  <a:srgbClr val="FFFFFF"/>
                </a:solidFill>
                <a:sym typeface="Arial" panose="020B0604020202020204" pitchFamily="34" charset="0"/>
              </a:rPr>
              <a:t>RCC</a:t>
            </a:r>
            <a:endParaRPr lang="ru-RU" altLang="ru-RU" sz="10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23555" name="TextBox 11"/>
          <p:cNvSpPr txBox="1">
            <a:spLocks noChangeArrowheads="1"/>
          </p:cNvSpPr>
          <p:nvPr/>
        </p:nvSpPr>
        <p:spPr bwMode="auto">
          <a:xfrm>
            <a:off x="-87313" y="-15875"/>
            <a:ext cx="1227931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 b="1" dirty="0" smtClean="0"/>
              <a:t>Патоморфологическое заключение: </a:t>
            </a:r>
            <a:r>
              <a:rPr lang="ru-RU" altLang="ru-RU" sz="4000" b="1" dirty="0"/>
              <a:t>Жировой некроз</a:t>
            </a:r>
            <a:endParaRPr lang="en-US" altLang="ru-RU" dirty="0">
              <a:latin typeface="Calibri" panose="020F0502020204030204" pitchFamily="34" charset="0"/>
            </a:endParaRPr>
          </a:p>
        </p:txBody>
      </p:sp>
      <p:sp>
        <p:nvSpPr>
          <p:cNvPr id="23556" name="Rectangle 11"/>
          <p:cNvSpPr txBox="1">
            <a:spLocks noChangeArrowheads="1"/>
          </p:cNvSpPr>
          <p:nvPr/>
        </p:nvSpPr>
        <p:spPr bwMode="auto">
          <a:xfrm>
            <a:off x="2944813" y="1290638"/>
            <a:ext cx="3714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000">
                <a:solidFill>
                  <a:srgbClr val="FFFFFF"/>
                </a:solidFill>
                <a:sym typeface="Arial" panose="020B0604020202020204" pitchFamily="34" charset="0"/>
              </a:rPr>
              <a:t>RCC</a:t>
            </a:r>
            <a:endParaRPr lang="ru-RU" altLang="ru-RU" sz="10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23557" name="Rectangle 11"/>
          <p:cNvSpPr txBox="1">
            <a:spLocks noChangeArrowheads="1"/>
          </p:cNvSpPr>
          <p:nvPr/>
        </p:nvSpPr>
        <p:spPr bwMode="auto">
          <a:xfrm>
            <a:off x="8869363" y="5208588"/>
            <a:ext cx="18208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000">
                <a:solidFill>
                  <a:srgbClr val="FFFFFF"/>
                </a:solidFill>
                <a:sym typeface="Arial" panose="020B0604020202020204" pitchFamily="34" charset="0"/>
              </a:rPr>
              <a:t>Right Breast US 10:00 Sagittal</a:t>
            </a:r>
            <a:endParaRPr lang="ru-RU" altLang="ru-RU" sz="10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23558" name="Rectangle 11"/>
          <p:cNvSpPr txBox="1">
            <a:spLocks noChangeArrowheads="1"/>
          </p:cNvSpPr>
          <p:nvPr/>
        </p:nvSpPr>
        <p:spPr bwMode="auto">
          <a:xfrm>
            <a:off x="5781675" y="3511550"/>
            <a:ext cx="20351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000">
                <a:solidFill>
                  <a:srgbClr val="FFFFFF"/>
                </a:solidFill>
                <a:sym typeface="Arial" panose="020B0604020202020204" pitchFamily="34" charset="0"/>
              </a:rPr>
              <a:t>Right Breast US 10:00 Transverse</a:t>
            </a:r>
            <a:endParaRPr lang="ru-RU" altLang="ru-RU" sz="10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23559" name="Rectangle 11"/>
          <p:cNvSpPr txBox="1">
            <a:spLocks noChangeArrowheads="1"/>
          </p:cNvSpPr>
          <p:nvPr/>
        </p:nvSpPr>
        <p:spPr bwMode="auto">
          <a:xfrm>
            <a:off x="8791575" y="5167313"/>
            <a:ext cx="18780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000">
                <a:solidFill>
                  <a:srgbClr val="FFFFFF"/>
                </a:solidFill>
                <a:sym typeface="Arial" panose="020B0604020202020204" pitchFamily="34" charset="0"/>
              </a:rPr>
              <a:t>Left Breast US 5:00 Transverse</a:t>
            </a:r>
            <a:endParaRPr lang="ru-RU" altLang="ru-RU" sz="10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pic>
        <p:nvPicPr>
          <p:cNvPr id="23560" name="Picture 3" descr="A picture containing pink, standing, umbrella, holding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1276350"/>
            <a:ext cx="8939213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1" name="Rectangle 24"/>
          <p:cNvSpPr>
            <a:spLocks noChangeArrowheads="1"/>
          </p:cNvSpPr>
          <p:nvPr/>
        </p:nvSpPr>
        <p:spPr bwMode="auto">
          <a:xfrm>
            <a:off x="1749425" y="5073650"/>
            <a:ext cx="8955088" cy="1784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200" dirty="0"/>
              <a:t>П</a:t>
            </a:r>
            <a:r>
              <a:rPr lang="ru-RU" altLang="ru-RU" sz="2200" dirty="0" smtClean="0"/>
              <a:t>лотный </a:t>
            </a:r>
            <a:r>
              <a:rPr lang="ru-RU" altLang="ru-RU" sz="2200" dirty="0"/>
              <a:t>инфильтрат из макрофагов, пенистых гистиоцитов и лимфоцитов с ассоциированными кистозными пространствами. На заднем плане присутствует плотная коллагеновая ткань молочной железы. (окраска гематоксилин-эозином; исходное увеличение х100)</a:t>
            </a:r>
            <a:endParaRPr lang="en-US" alt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8"/>
          <p:cNvSpPr txBox="1">
            <a:spLocks noChangeArrowheads="1"/>
          </p:cNvSpPr>
          <p:nvPr/>
        </p:nvSpPr>
        <p:spPr bwMode="auto">
          <a:xfrm>
            <a:off x="3827463" y="0"/>
            <a:ext cx="453707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000" b="1"/>
              <a:t>Жировой некроз</a:t>
            </a:r>
            <a:r>
              <a:rPr lang="en-US" altLang="ru-RU" sz="4000" b="1"/>
              <a:t> </a:t>
            </a:r>
          </a:p>
          <a:p>
            <a:pPr eaLnBrk="1" hangingPunct="1"/>
            <a:endParaRPr lang="en-US" altLang="ru-RU">
              <a:latin typeface="Calibri" panose="020F0502020204030204" pitchFamily="34" charset="0"/>
            </a:endParaRPr>
          </a:p>
        </p:txBody>
      </p:sp>
      <p:sp>
        <p:nvSpPr>
          <p:cNvPr id="24579" name="Rectangle 14"/>
          <p:cNvSpPr>
            <a:spLocks noChangeArrowheads="1"/>
          </p:cNvSpPr>
          <p:nvPr/>
        </p:nvSpPr>
        <p:spPr bwMode="auto">
          <a:xfrm>
            <a:off x="895350" y="1014413"/>
            <a:ext cx="4556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000">
                <a:solidFill>
                  <a:srgbClr val="FFFFFF"/>
                </a:solidFill>
              </a:rPr>
              <a:t>RML</a:t>
            </a:r>
          </a:p>
        </p:txBody>
      </p:sp>
      <p:sp>
        <p:nvSpPr>
          <p:cNvPr id="24580" name="Rectangle 15"/>
          <p:cNvSpPr>
            <a:spLocks noChangeArrowheads="1"/>
          </p:cNvSpPr>
          <p:nvPr/>
        </p:nvSpPr>
        <p:spPr bwMode="auto">
          <a:xfrm>
            <a:off x="8301038" y="1431925"/>
            <a:ext cx="5715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000">
                <a:solidFill>
                  <a:srgbClr val="FFFFFF"/>
                </a:solidFill>
              </a:rPr>
              <a:t>RMCC</a:t>
            </a:r>
          </a:p>
        </p:txBody>
      </p:sp>
      <p:sp>
        <p:nvSpPr>
          <p:cNvPr id="24581" name="Rectangle 11"/>
          <p:cNvSpPr txBox="1">
            <a:spLocks noChangeArrowheads="1"/>
          </p:cNvSpPr>
          <p:nvPr/>
        </p:nvSpPr>
        <p:spPr bwMode="auto">
          <a:xfrm>
            <a:off x="3416300" y="1014413"/>
            <a:ext cx="4397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>
                <a:solidFill>
                  <a:srgbClr val="FFFFFF"/>
                </a:solidFill>
                <a:sym typeface="Arial" panose="020B0604020202020204" pitchFamily="34" charset="0"/>
              </a:rPr>
              <a:t>LMLO</a:t>
            </a:r>
          </a:p>
        </p:txBody>
      </p:sp>
      <p:graphicFrame>
        <p:nvGraphicFramePr>
          <p:cNvPr id="27" name="Table 26">
            <a:extLst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91487"/>
              </p:ext>
            </p:extLst>
          </p:nvPr>
        </p:nvGraphicFramePr>
        <p:xfrm>
          <a:off x="495298" y="733425"/>
          <a:ext cx="11201404" cy="5818848"/>
        </p:xfrm>
        <a:graphic>
          <a:graphicData uri="http://schemas.openxmlformats.org/drawingml/2006/table">
            <a:tbl>
              <a:tblPr firstRow="1" bandRow="1">
                <a:solidFill>
                  <a:srgbClr val="FF86B0"/>
                </a:solidFill>
              </a:tblPr>
              <a:tblGrid>
                <a:gridCol w="2800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0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03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003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879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Клинические проявления</a:t>
                      </a:r>
                    </a:p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25" marR="90025" marT="45012" marB="45012">
                    <a:solidFill>
                      <a:srgbClr val="F0B3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Основные характеристики изображения</a:t>
                      </a:r>
                    </a:p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25" marR="90025" marT="45012" marB="45012">
                    <a:solidFill>
                      <a:srgbClr val="F0B3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Ключевые гистологические особенности</a:t>
                      </a:r>
                    </a:p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25" marR="90025" marT="45012" marB="45012">
                    <a:solidFill>
                      <a:srgbClr val="F0B3A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Лечение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25" marR="90025" marT="45012" marB="45012">
                    <a:solidFill>
                      <a:srgbClr val="F0B3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98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Пальпируемое образование в молочной железе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6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Иногда гематома, кровоподтёк, морщинистость кожи  или «апельсиновая корочка»,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умбиликация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6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анамнезе может быть травма, хирургическое вмешательство или облучение</a:t>
                      </a:r>
                      <a:endParaRPr lang="en-US" sz="16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25" marR="90025" marT="45012" marB="4501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Маммография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</a:t>
                      </a:r>
                      <a:endParaRPr lang="en-US" sz="1600" b="1" baseline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algn="l"/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Асимметрия или </a:t>
                      </a:r>
                      <a:r>
                        <a:rPr lang="ru-RU" sz="1600" baseline="0" dirty="0" err="1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рентгенопрозрачная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масса с грубыми </a:t>
                      </a:r>
                      <a:r>
                        <a:rPr lang="ru-RU" sz="1600" baseline="0" dirty="0" err="1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кальцификациями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или без них</a:t>
                      </a:r>
                    </a:p>
                    <a:p>
                      <a:pPr algn="l"/>
                      <a:endParaRPr lang="en-US" sz="1600" baseline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algn="l"/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УЗИ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/>
                      </a:r>
                      <a:br>
                        <a:rPr lang="en-US" sz="1600" baseline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</a:b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Гипоэхогенное образование с  акустической тенью</a:t>
                      </a:r>
                    </a:p>
                    <a:p>
                      <a:pPr algn="l"/>
                      <a:endParaRPr lang="en-US" sz="1600" baseline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algn="l"/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МРТ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</a:t>
                      </a:r>
                      <a:endParaRPr lang="en-US" sz="1600" b="1" baseline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algn="l"/>
                      <a:r>
                        <a:rPr lang="ru-RU" sz="16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Garamond"/>
                          <a:cs typeface="Arial" panose="020B0604020202020204" pitchFamily="34" charset="0"/>
                          <a:sym typeface="Garamond"/>
                        </a:rPr>
                        <a:t>Интенсивность центрального сигнала от жира при Т1- и Т2-взвешенном изображении</a:t>
                      </a:r>
                    </a:p>
                    <a:p>
                      <a:pPr algn="l"/>
                      <a:endParaRPr lang="ru-RU" sz="1600" b="0" i="0" u="none" strike="noStrike" cap="none" spc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Arial" panose="020B0604020202020204" pitchFamily="34" charset="0"/>
                        <a:ea typeface="Garamond"/>
                        <a:cs typeface="Arial" panose="020B0604020202020204" pitchFamily="34" charset="0"/>
                        <a:sym typeface="Garamond"/>
                      </a:endParaRPr>
                    </a:p>
                    <a:p>
                      <a:pPr algn="l"/>
                      <a:endParaRPr lang="ru-RU" sz="1600" b="0" i="0" u="none" strike="noStrike" cap="none" spc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Arial" panose="020B0604020202020204" pitchFamily="34" charset="0"/>
                        <a:ea typeface="Garamond"/>
                        <a:cs typeface="Arial" panose="020B0604020202020204" pitchFamily="34" charset="0"/>
                        <a:sym typeface="Garamond"/>
                      </a:endParaRPr>
                    </a:p>
                  </a:txBody>
                  <a:tcPr marL="90025" marR="90025" marT="45012" marB="4501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Рано:</a:t>
                      </a:r>
                    </a:p>
                    <a:p>
                      <a:pPr algn="l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Кистозные пространства, окруженные липидными гистиоцитами, гигантскими клетками типа инородных тел, с острым воспалительным инфильтратом или без него</a:t>
                      </a:r>
                    </a:p>
                    <a:p>
                      <a:pPr algn="l"/>
                      <a:endParaRPr lang="en-US" sz="1600" baseline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algn="l"/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Хронический:</a:t>
                      </a:r>
                    </a:p>
                    <a:p>
                      <a:pPr algn="l"/>
                      <a:r>
                        <a:rPr lang="ru-RU" sz="1600" baseline="0" dirty="0" err="1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Фибробластическая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пролиферация, отложение коллагена, пенистые гистиоциты, гигантские клетки типа инородных тел </a:t>
                      </a:r>
                      <a:endParaRPr lang="en-US" sz="1600" baseline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0025" marR="90025" marT="45012" marB="4501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Консервативное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0025" marR="90025" marT="45012" marB="4501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 Введение</a:t>
            </a:r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497205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ru-RU" altLang="ru-RU" sz="2800" smtClean="0"/>
              <a:t>• Шкала BI-RADS 5 используется, когда вероятность злокачественного образования оценивается как более или равная 95%. Однако не все образования BI-RADS 5 являются злокачественными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ru-RU" altLang="ru-RU" sz="2800" smtClean="0"/>
              <a:t>• Существует множество доброкачественных образований, которые можно отнести к категории BI-RADS 5, требующие повторной биопсии или хирургического вмешательства после выполнения чрескожной  биопсии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ru-RU" altLang="ru-RU" sz="2800" smtClean="0"/>
              <a:t>• Рентгенологи должны знать об этих образованиях имитирующих характеристики BI-RADS 5, чтобы обеспечить максимальную диагностическую достоверность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900" y="2913063"/>
            <a:ext cx="109728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/>
              <a:t>Особенности визуализации рака молочной железы  , </a:t>
            </a:r>
            <a:r>
              <a:rPr lang="ru-RU" b="1" dirty="0" smtClean="0"/>
              <a:t>классифицируемые </a:t>
            </a:r>
            <a:r>
              <a:rPr lang="ru-RU" b="1" dirty="0"/>
              <a:t>как BI-RADS 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8"/>
          <p:cNvSpPr txBox="1">
            <a:spLocks noChangeArrowheads="1"/>
          </p:cNvSpPr>
          <p:nvPr/>
        </p:nvSpPr>
        <p:spPr bwMode="auto">
          <a:xfrm>
            <a:off x="-558800" y="-131763"/>
            <a:ext cx="12979400" cy="160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 b="1"/>
              <a:t>Маммография: Инвазивная протоковая карцинома</a:t>
            </a:r>
            <a:endParaRPr lang="en-US" altLang="ru-RU" sz="4000" b="1"/>
          </a:p>
          <a:p>
            <a:pPr eaLnBrk="1" hangingPunct="1"/>
            <a:endParaRPr lang="en-US" altLang="ru-RU">
              <a:latin typeface="Calibri" panose="020F0502020204030204" pitchFamily="34" charset="0"/>
            </a:endParaRPr>
          </a:p>
        </p:txBody>
      </p:sp>
      <p:sp>
        <p:nvSpPr>
          <p:cNvPr id="7171" name="TextBox 11"/>
          <p:cNvSpPr txBox="1">
            <a:spLocks noChangeArrowheads="1"/>
          </p:cNvSpPr>
          <p:nvPr/>
        </p:nvSpPr>
        <p:spPr bwMode="auto">
          <a:xfrm>
            <a:off x="120650" y="4997450"/>
            <a:ext cx="11987213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200" dirty="0">
                <a:latin typeface="Calibri" panose="020F0502020204030204" pitchFamily="34" charset="0"/>
              </a:rPr>
              <a:t>Женщина 36 лет. Пальпируемое уплотнение в правой молочной железе. На рентгенограмме правой молочной железы в медиолатеральной проекции</a:t>
            </a:r>
            <a:r>
              <a:rPr lang="ru-RU" altLang="ru-RU" sz="2200" b="1" dirty="0">
                <a:latin typeface="Calibri" panose="020F0502020204030204" pitchFamily="34" charset="0"/>
              </a:rPr>
              <a:t> </a:t>
            </a:r>
            <a:r>
              <a:rPr lang="ru-RU" altLang="ru-RU" sz="2200" dirty="0">
                <a:latin typeface="Calibri" panose="020F0502020204030204" pitchFamily="34" charset="0"/>
              </a:rPr>
              <a:t>(а) визуализируется</a:t>
            </a:r>
            <a:r>
              <a:rPr lang="ru-RU" altLang="ru-RU" sz="2200" b="1" dirty="0">
                <a:latin typeface="Calibri" panose="020F0502020204030204" pitchFamily="34" charset="0"/>
              </a:rPr>
              <a:t>  </a:t>
            </a:r>
            <a:r>
              <a:rPr lang="ru-RU" altLang="ru-RU" sz="2200" dirty="0">
                <a:latin typeface="Calibri" panose="020F0502020204030204" pitchFamily="34" charset="0"/>
              </a:rPr>
              <a:t>область нарушения архитектоники и </a:t>
            </a:r>
            <a:r>
              <a:rPr lang="ru-RU" altLang="ru-RU" sz="2200" b="1" dirty="0" err="1">
                <a:latin typeface="Calibri" panose="020F0502020204030204" pitchFamily="34" charset="0"/>
              </a:rPr>
              <a:t>лимфаденопатия</a:t>
            </a:r>
            <a:r>
              <a:rPr lang="ru-RU" altLang="ru-RU" sz="2200" b="1" dirty="0">
                <a:latin typeface="Calibri" panose="020F0502020204030204" pitchFamily="34" charset="0"/>
              </a:rPr>
              <a:t> подмышечных лимфоузлов</a:t>
            </a:r>
            <a:r>
              <a:rPr lang="ru-RU" altLang="ru-RU" sz="2200" dirty="0">
                <a:latin typeface="Calibri" panose="020F0502020204030204" pitchFamily="34" charset="0"/>
              </a:rPr>
              <a:t>. </a:t>
            </a:r>
            <a:r>
              <a:rPr lang="ru-RU" altLang="ru-RU" sz="2200" dirty="0" err="1">
                <a:latin typeface="Calibri" panose="020F0502020204030204" pitchFamily="34" charset="0"/>
              </a:rPr>
              <a:t>Краниокаудальная</a:t>
            </a:r>
            <a:r>
              <a:rPr lang="ru-RU" altLang="ru-RU" sz="2200" dirty="0">
                <a:latin typeface="Calibri" panose="020F0502020204030204" pitchFamily="34" charset="0"/>
              </a:rPr>
              <a:t> </a:t>
            </a:r>
            <a:r>
              <a:rPr lang="ru-RU" altLang="ru-RU" sz="2200" dirty="0" err="1">
                <a:latin typeface="Calibri" panose="020F0502020204030204" pitchFamily="34" charset="0"/>
              </a:rPr>
              <a:t>маммограмма</a:t>
            </a:r>
            <a:r>
              <a:rPr lang="ru-RU" altLang="ru-RU" sz="2200" dirty="0">
                <a:latin typeface="Calibri" panose="020F0502020204030204" pitchFamily="34" charset="0"/>
              </a:rPr>
              <a:t> с увеличением (</a:t>
            </a:r>
            <a:r>
              <a:rPr lang="en-US" altLang="ru-RU" sz="2200" dirty="0">
                <a:latin typeface="Calibri" panose="020F0502020204030204" pitchFamily="34" charset="0"/>
              </a:rPr>
              <a:t>b </a:t>
            </a:r>
            <a:r>
              <a:rPr lang="ru-RU" altLang="ru-RU" sz="2200" dirty="0">
                <a:latin typeface="Calibri" panose="020F0502020204030204" pitchFamily="34" charset="0"/>
              </a:rPr>
              <a:t>и с) визуализирует</a:t>
            </a:r>
            <a:r>
              <a:rPr lang="ru-RU" altLang="ru-RU" sz="2200" b="1" dirty="0">
                <a:latin typeface="Calibri" panose="020F0502020204030204" pitchFamily="34" charset="0"/>
              </a:rPr>
              <a:t> </a:t>
            </a:r>
            <a:r>
              <a:rPr lang="ru-RU" altLang="ru-RU" sz="2200" dirty="0">
                <a:latin typeface="Calibri" panose="020F0502020204030204" pitchFamily="34" charset="0"/>
              </a:rPr>
              <a:t>плеоморфные </a:t>
            </a:r>
            <a:r>
              <a:rPr lang="ru-RU" altLang="ru-RU" sz="2200" dirty="0" err="1">
                <a:latin typeface="Calibri" panose="020F0502020204030204" pitchFamily="34" charset="0"/>
              </a:rPr>
              <a:t>микрокальцификации</a:t>
            </a:r>
            <a:r>
              <a:rPr lang="ru-RU" altLang="ru-RU" sz="2200" dirty="0">
                <a:latin typeface="Calibri" panose="020F0502020204030204" pitchFamily="34" charset="0"/>
              </a:rPr>
              <a:t>. Результаты биопсии показали наличие инвазивной </a:t>
            </a:r>
            <a:r>
              <a:rPr lang="ru-RU" altLang="ru-RU" sz="2200" dirty="0" err="1">
                <a:latin typeface="Calibri" panose="020F0502020204030204" pitchFamily="34" charset="0"/>
              </a:rPr>
              <a:t>протоковой</a:t>
            </a:r>
            <a:r>
              <a:rPr lang="ru-RU" altLang="ru-RU" sz="2200" dirty="0">
                <a:latin typeface="Calibri" panose="020F0502020204030204" pitchFamily="34" charset="0"/>
              </a:rPr>
              <a:t> карциномы</a:t>
            </a:r>
            <a:endParaRPr lang="en-US" altLang="ru-RU" sz="2200" dirty="0">
              <a:latin typeface="Calibri" panose="020F0502020204030204" pitchFamily="34" charset="0"/>
            </a:endParaRPr>
          </a:p>
        </p:txBody>
      </p:sp>
      <p:grpSp>
        <p:nvGrpSpPr>
          <p:cNvPr id="7172" name="Group 10"/>
          <p:cNvGrpSpPr>
            <a:grpSpLocks noChangeAspect="1"/>
          </p:cNvGrpSpPr>
          <p:nvPr/>
        </p:nvGrpSpPr>
        <p:grpSpPr bwMode="auto">
          <a:xfrm>
            <a:off x="644525" y="1155700"/>
            <a:ext cx="2570163" cy="3856038"/>
            <a:chOff x="643812" y="926297"/>
            <a:chExt cx="2683688" cy="4058221"/>
          </a:xfrm>
        </p:grpSpPr>
        <p:pic>
          <p:nvPicPr>
            <p:cNvPr id="7185" name="ser71300000img00314.jpg" descr="ser71300000img00314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812" y="926297"/>
              <a:ext cx="2683688" cy="4058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>
              <a:extLst/>
            </p:cNvPr>
            <p:cNvSpPr/>
            <p:nvPr/>
          </p:nvSpPr>
          <p:spPr>
            <a:xfrm>
              <a:off x="643812" y="1130127"/>
              <a:ext cx="260247" cy="29906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717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688" y="1166813"/>
            <a:ext cx="4014787" cy="384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363" y="1212850"/>
            <a:ext cx="384175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>
            <a:extLst/>
          </p:cNvPr>
          <p:cNvSpPr/>
          <p:nvPr/>
        </p:nvSpPr>
        <p:spPr>
          <a:xfrm>
            <a:off x="1841067" y="2572583"/>
            <a:ext cx="1104900" cy="1000162"/>
          </a:xfrm>
          <a:prstGeom prst="ellipse">
            <a:avLst/>
          </a:prstGeom>
          <a:noFill/>
          <a:ln w="19050" cap="flat">
            <a:solidFill>
              <a:srgbClr val="E27172"/>
            </a:solidFill>
            <a:prstDash val="solid"/>
            <a:round/>
          </a:ln>
          <a:effectLst>
            <a:outerShdw blurRad="50800" dist="41909" dir="5400000" rotWithShape="0">
              <a:srgbClr val="000000">
                <a:alpha val="4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>
                <a:solidFill>
                  <a:srgbClr val="FFFF00"/>
                </a:solidFill>
              </a:ln>
              <a:noFill/>
              <a:latin typeface="+mn-lt"/>
              <a:cs typeface="+mn-cs"/>
            </a:endParaRPr>
          </a:p>
        </p:txBody>
      </p:sp>
      <p:cxnSp>
        <p:nvCxnSpPr>
          <p:cNvPr id="6" name="Straight Arrow Connector 5">
            <a:extLst/>
          </p:cNvPr>
          <p:cNvCxnSpPr/>
          <p:nvPr/>
        </p:nvCxnSpPr>
        <p:spPr>
          <a:xfrm>
            <a:off x="9214225" y="1468782"/>
            <a:ext cx="457200" cy="298710"/>
          </a:xfrm>
          <a:prstGeom prst="straightConnector1">
            <a:avLst/>
          </a:prstGeom>
          <a:noFill/>
          <a:ln w="38100" cap="flat">
            <a:solidFill>
              <a:srgbClr val="0EB6EB"/>
            </a:solidFill>
            <a:prstDash val="solid"/>
            <a:round/>
            <a:tailEnd type="triangle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Straight Arrow Connector 6">
            <a:extLst/>
          </p:cNvPr>
          <p:cNvCxnSpPr/>
          <p:nvPr/>
        </p:nvCxnSpPr>
        <p:spPr>
          <a:xfrm>
            <a:off x="8614150" y="2053242"/>
            <a:ext cx="457200" cy="298710"/>
          </a:xfrm>
          <a:prstGeom prst="straightConnector1">
            <a:avLst/>
          </a:prstGeom>
          <a:noFill/>
          <a:ln w="38100" cap="flat">
            <a:solidFill>
              <a:srgbClr val="0EB6EB"/>
            </a:solidFill>
            <a:prstDash val="solid"/>
            <a:round/>
            <a:tailEnd type="triangle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Straight Arrow Connector 7">
            <a:extLst/>
          </p:cNvPr>
          <p:cNvCxnSpPr/>
          <p:nvPr/>
        </p:nvCxnSpPr>
        <p:spPr>
          <a:xfrm>
            <a:off x="2117569" y="1453328"/>
            <a:ext cx="457200" cy="298710"/>
          </a:xfrm>
          <a:prstGeom prst="straightConnector1">
            <a:avLst/>
          </a:prstGeom>
          <a:noFill/>
          <a:ln w="38100" cap="flat">
            <a:solidFill>
              <a:srgbClr val="9437FF"/>
            </a:solidFill>
            <a:prstDash val="solid"/>
            <a:round/>
            <a:tailEnd type="triangle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179" name="Rectangle 14"/>
          <p:cNvSpPr>
            <a:spLocks noChangeArrowheads="1"/>
          </p:cNvSpPr>
          <p:nvPr/>
        </p:nvSpPr>
        <p:spPr bwMode="auto">
          <a:xfrm>
            <a:off x="601663" y="1138238"/>
            <a:ext cx="333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400">
                <a:solidFill>
                  <a:srgbClr val="FFFFFF"/>
                </a:solidFill>
              </a:rPr>
              <a:t>a.</a:t>
            </a:r>
          </a:p>
        </p:txBody>
      </p:sp>
      <p:sp>
        <p:nvSpPr>
          <p:cNvPr id="7180" name="Rectangle 15"/>
          <p:cNvSpPr>
            <a:spLocks noChangeArrowheads="1"/>
          </p:cNvSpPr>
          <p:nvPr/>
        </p:nvSpPr>
        <p:spPr bwMode="auto">
          <a:xfrm>
            <a:off x="7532688" y="1146175"/>
            <a:ext cx="32385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400">
                <a:solidFill>
                  <a:srgbClr val="FFFFFF"/>
                </a:solidFill>
              </a:rPr>
              <a:t>c.</a:t>
            </a:r>
          </a:p>
        </p:txBody>
      </p:sp>
      <p:sp>
        <p:nvSpPr>
          <p:cNvPr id="7181" name="Rectangle 16"/>
          <p:cNvSpPr>
            <a:spLocks noChangeArrowheads="1"/>
          </p:cNvSpPr>
          <p:nvPr/>
        </p:nvSpPr>
        <p:spPr bwMode="auto">
          <a:xfrm>
            <a:off x="3408363" y="1184275"/>
            <a:ext cx="333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400">
                <a:solidFill>
                  <a:srgbClr val="FFFFFF"/>
                </a:solidFill>
              </a:rPr>
              <a:t>b.</a:t>
            </a:r>
          </a:p>
        </p:txBody>
      </p:sp>
      <p:cxnSp>
        <p:nvCxnSpPr>
          <p:cNvPr id="18" name="Straight Arrow Connector 17">
            <a:extLst/>
          </p:cNvPr>
          <p:cNvCxnSpPr/>
          <p:nvPr/>
        </p:nvCxnSpPr>
        <p:spPr>
          <a:xfrm>
            <a:off x="5011496" y="3028266"/>
            <a:ext cx="457200" cy="298710"/>
          </a:xfrm>
          <a:prstGeom prst="straightConnector1">
            <a:avLst/>
          </a:prstGeom>
          <a:noFill/>
          <a:ln w="38100" cap="flat">
            <a:solidFill>
              <a:srgbClr val="0EB6EB"/>
            </a:solidFill>
            <a:prstDash val="solid"/>
            <a:round/>
            <a:tailEnd type="triangle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Straight Arrow Connector 18">
            <a:extLst/>
          </p:cNvPr>
          <p:cNvCxnSpPr/>
          <p:nvPr/>
        </p:nvCxnSpPr>
        <p:spPr>
          <a:xfrm>
            <a:off x="5397388" y="2556803"/>
            <a:ext cx="457200" cy="298710"/>
          </a:xfrm>
          <a:prstGeom prst="straightConnector1">
            <a:avLst/>
          </a:prstGeom>
          <a:noFill/>
          <a:ln w="38100" cap="flat">
            <a:solidFill>
              <a:srgbClr val="0EB6EB"/>
            </a:solidFill>
            <a:prstDash val="solid"/>
            <a:round/>
            <a:tailEnd type="triangle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Straight Arrow Connector 19">
            <a:extLst/>
          </p:cNvPr>
          <p:cNvCxnSpPr/>
          <p:nvPr/>
        </p:nvCxnSpPr>
        <p:spPr>
          <a:xfrm>
            <a:off x="5204442" y="2773954"/>
            <a:ext cx="457200" cy="298710"/>
          </a:xfrm>
          <a:prstGeom prst="straightConnector1">
            <a:avLst/>
          </a:prstGeom>
          <a:noFill/>
          <a:ln w="38100" cap="flat">
            <a:solidFill>
              <a:srgbClr val="0EB6EB"/>
            </a:solidFill>
            <a:prstDash val="solid"/>
            <a:round/>
            <a:tailEnd type="triangle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8" descr="A picture containing animal, invertebrate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563" y="1273175"/>
            <a:ext cx="3732212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8"/>
          <p:cNvSpPr txBox="1">
            <a:spLocks noChangeArrowheads="1"/>
          </p:cNvSpPr>
          <p:nvPr/>
        </p:nvSpPr>
        <p:spPr bwMode="auto">
          <a:xfrm>
            <a:off x="587376" y="15684"/>
            <a:ext cx="10871200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500" b="1" dirty="0" smtClean="0"/>
              <a:t>Маммография: Инвазивная </a:t>
            </a:r>
            <a:r>
              <a:rPr lang="ru-RU" altLang="ru-RU" sz="3500" b="1" dirty="0" err="1" smtClean="0"/>
              <a:t>протоковая</a:t>
            </a:r>
            <a:r>
              <a:rPr lang="ru-RU" altLang="ru-RU" sz="3500" b="1" dirty="0" smtClean="0"/>
              <a:t> карцинома; Метастатическая </a:t>
            </a:r>
            <a:r>
              <a:rPr lang="ru-RU" altLang="ru-RU" sz="3500" b="1" dirty="0" err="1" smtClean="0"/>
              <a:t>лимфаденопатия</a:t>
            </a:r>
            <a:endParaRPr lang="ru-RU" altLang="ru-RU" sz="3500" b="1" dirty="0" smtClean="0"/>
          </a:p>
          <a:p>
            <a:pPr algn="ctr" eaLnBrk="1" hangingPunct="1"/>
            <a:endParaRPr lang="en-US" altLang="ru-RU" sz="16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8196" name="TextBox 11"/>
          <p:cNvSpPr txBox="1">
            <a:spLocks noChangeArrowheads="1"/>
          </p:cNvSpPr>
          <p:nvPr/>
        </p:nvSpPr>
        <p:spPr bwMode="auto">
          <a:xfrm>
            <a:off x="215900" y="1273175"/>
            <a:ext cx="4437063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200" dirty="0">
                <a:latin typeface="Calibri" panose="020F0502020204030204" pitchFamily="34" charset="0"/>
              </a:rPr>
              <a:t>Женщина 29 лет. Пальпируемое уплотнение в правой молочной железе и подмышечной впадине. На рентгенограмме правой молочной железы в </a:t>
            </a:r>
            <a:r>
              <a:rPr lang="ru-RU" altLang="ru-RU" sz="2200" dirty="0" err="1">
                <a:latin typeface="Calibri" panose="020F0502020204030204" pitchFamily="34" charset="0"/>
              </a:rPr>
              <a:t>медиалатеральной</a:t>
            </a:r>
            <a:r>
              <a:rPr lang="ru-RU" altLang="ru-RU" sz="2200" dirty="0">
                <a:latin typeface="Calibri" panose="020F0502020204030204" pitchFamily="34" charset="0"/>
              </a:rPr>
              <a:t> косой (а) и </a:t>
            </a:r>
            <a:r>
              <a:rPr lang="ru-RU" altLang="ru-RU" sz="2200" dirty="0" err="1">
                <a:latin typeface="Calibri" panose="020F0502020204030204" pitchFamily="34" charset="0"/>
              </a:rPr>
              <a:t>краниокаудальной</a:t>
            </a:r>
            <a:r>
              <a:rPr lang="en-US" altLang="ru-RU" sz="2200" dirty="0">
                <a:latin typeface="Calibri" panose="020F0502020204030204" pitchFamily="34" charset="0"/>
              </a:rPr>
              <a:t> </a:t>
            </a:r>
            <a:r>
              <a:rPr lang="ru-RU" altLang="ru-RU" sz="2200" dirty="0">
                <a:latin typeface="Calibri" panose="020F0502020204030204" pitchFamily="34" charset="0"/>
              </a:rPr>
              <a:t>(</a:t>
            </a:r>
            <a:r>
              <a:rPr lang="en-US" altLang="ru-RU" sz="2200" dirty="0">
                <a:latin typeface="Calibri" panose="020F0502020204030204" pitchFamily="34" charset="0"/>
              </a:rPr>
              <a:t>b)</a:t>
            </a:r>
            <a:r>
              <a:rPr lang="ru-RU" altLang="ru-RU" sz="2200" dirty="0">
                <a:latin typeface="Calibri" panose="020F0502020204030204" pitchFamily="34" charset="0"/>
              </a:rPr>
              <a:t> проекциях: визуализируются сегментарные, ветвящиеся, линейные </a:t>
            </a:r>
            <a:r>
              <a:rPr lang="ru-RU" altLang="ru-RU" sz="2200" dirty="0" err="1">
                <a:latin typeface="Calibri" panose="020F0502020204030204" pitchFamily="34" charset="0"/>
              </a:rPr>
              <a:t>кальцификаты</a:t>
            </a:r>
            <a:r>
              <a:rPr lang="ru-RU" altLang="ru-RU" sz="2200" dirty="0">
                <a:latin typeface="Calibri" panose="020F0502020204030204" pitchFamily="34" charset="0"/>
              </a:rPr>
              <a:t> и </a:t>
            </a:r>
            <a:r>
              <a:rPr lang="ru-RU" altLang="ru-RU" sz="2200" dirty="0" err="1">
                <a:latin typeface="Calibri" panose="020F0502020204030204" pitchFamily="34" charset="0"/>
              </a:rPr>
              <a:t>лимфаденопатия</a:t>
            </a:r>
            <a:r>
              <a:rPr lang="ru-RU" altLang="ru-RU" sz="2200" dirty="0">
                <a:latin typeface="Calibri" panose="020F0502020204030204" pitchFamily="34" charset="0"/>
              </a:rPr>
              <a:t> подмышечных лимфоузлов</a:t>
            </a:r>
            <a:r>
              <a:rPr lang="ru-RU" altLang="ru-RU" sz="2200" b="1" dirty="0">
                <a:latin typeface="Calibri" panose="020F0502020204030204" pitchFamily="34" charset="0"/>
              </a:rPr>
              <a:t>. </a:t>
            </a:r>
            <a:r>
              <a:rPr lang="ru-RU" altLang="ru-RU" sz="2200" dirty="0">
                <a:latin typeface="Calibri" panose="020F0502020204030204" pitchFamily="34" charset="0"/>
              </a:rPr>
              <a:t>Результаты биопсии показали наличие инвазивной </a:t>
            </a:r>
            <a:r>
              <a:rPr lang="ru-RU" altLang="ru-RU" sz="2200" dirty="0" err="1">
                <a:latin typeface="Calibri" panose="020F0502020204030204" pitchFamily="34" charset="0"/>
              </a:rPr>
              <a:t>протоковой</a:t>
            </a:r>
            <a:r>
              <a:rPr lang="ru-RU" altLang="ru-RU" sz="2200" dirty="0">
                <a:latin typeface="Calibri" panose="020F0502020204030204" pitchFamily="34" charset="0"/>
              </a:rPr>
              <a:t> карциномы с метастатическим поражением лимфатических узлов</a:t>
            </a:r>
            <a:endParaRPr lang="en-US" altLang="ru-RU" sz="2200" b="1" dirty="0">
              <a:latin typeface="Calibri" panose="020F0502020204030204" pitchFamily="34" charset="0"/>
            </a:endParaRPr>
          </a:p>
        </p:txBody>
      </p:sp>
      <p:pic>
        <p:nvPicPr>
          <p:cNvPr id="8197" name="Picture 16" descr="A picture containing animal, invertebrate&#10;&#10;Description automatically generate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0" y="1273175"/>
            <a:ext cx="1758950" cy="535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7" descr="A picture containing invertebrate, animal, branchiopod crustacean, crater&#10;&#10;Description automatically generate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463" y="1273175"/>
            <a:ext cx="1679575" cy="535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Rectangle 11"/>
          <p:cNvSpPr txBox="1">
            <a:spLocks noChangeArrowheads="1"/>
          </p:cNvSpPr>
          <p:nvPr/>
        </p:nvSpPr>
        <p:spPr bwMode="auto">
          <a:xfrm>
            <a:off x="4724400" y="1263650"/>
            <a:ext cx="2413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400" dirty="0">
                <a:solidFill>
                  <a:srgbClr val="FFFFFF"/>
                </a:solidFill>
                <a:sym typeface="Arial" panose="020B0604020202020204" pitchFamily="34" charset="0"/>
              </a:rPr>
              <a:t>a.</a:t>
            </a:r>
            <a:endParaRPr lang="ru-RU" altLang="ru-RU" sz="1400" dirty="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8200" name="Rectangle 11"/>
          <p:cNvSpPr txBox="1">
            <a:spLocks noChangeArrowheads="1"/>
          </p:cNvSpPr>
          <p:nvPr/>
        </p:nvSpPr>
        <p:spPr bwMode="auto">
          <a:xfrm>
            <a:off x="6529388" y="1263650"/>
            <a:ext cx="10747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400">
                <a:solidFill>
                  <a:srgbClr val="FFFFFF"/>
                </a:solidFill>
                <a:sym typeface="Arial" panose="020B0604020202020204" pitchFamily="34" charset="0"/>
              </a:rPr>
              <a:t>b.</a:t>
            </a:r>
            <a:endParaRPr lang="ru-RU" altLang="ru-RU" sz="14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cxnSp>
        <p:nvCxnSpPr>
          <p:cNvPr id="11" name="Straight Arrow Connector 10">
            <a:extLst/>
          </p:cNvPr>
          <p:cNvCxnSpPr>
            <a:cxnSpLocks/>
          </p:cNvCxnSpPr>
          <p:nvPr/>
        </p:nvCxnSpPr>
        <p:spPr>
          <a:xfrm rot="16740000">
            <a:off x="5027667" y="1621454"/>
            <a:ext cx="457200" cy="298710"/>
          </a:xfrm>
          <a:prstGeom prst="straightConnector1">
            <a:avLst/>
          </a:prstGeom>
          <a:noFill/>
          <a:ln w="38100" cap="flat">
            <a:solidFill>
              <a:srgbClr val="9437FF"/>
            </a:solidFill>
            <a:prstDash val="solid"/>
            <a:round/>
            <a:tailEnd type="triangle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202" name="Rectangle 11"/>
          <p:cNvSpPr txBox="1">
            <a:spLocks noChangeArrowheads="1"/>
          </p:cNvSpPr>
          <p:nvPr/>
        </p:nvSpPr>
        <p:spPr bwMode="auto">
          <a:xfrm>
            <a:off x="8183563" y="1249363"/>
            <a:ext cx="5889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400">
                <a:solidFill>
                  <a:srgbClr val="FFFFFF"/>
                </a:solidFill>
                <a:sym typeface="Arial" panose="020B0604020202020204" pitchFamily="34" charset="0"/>
              </a:rPr>
              <a:t>a. </a:t>
            </a:r>
            <a:br>
              <a:rPr lang="en-US" altLang="ru-RU" sz="1400">
                <a:solidFill>
                  <a:srgbClr val="FFFFFF"/>
                </a:solidFill>
                <a:sym typeface="Arial" panose="020B0604020202020204" pitchFamily="34" charset="0"/>
              </a:rPr>
            </a:br>
            <a:r>
              <a:rPr lang="en-US" altLang="ru-RU" sz="1400">
                <a:solidFill>
                  <a:srgbClr val="FFFFFF"/>
                </a:solidFill>
                <a:sym typeface="Arial" panose="020B0604020202020204" pitchFamily="34" charset="0"/>
              </a:rPr>
              <a:t>(inset)</a:t>
            </a:r>
            <a:endParaRPr lang="ru-RU" altLang="ru-RU" sz="14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cxnSp>
        <p:nvCxnSpPr>
          <p:cNvPr id="15" name="Straight Arrow Connector 14">
            <a:extLst/>
          </p:cNvPr>
          <p:cNvCxnSpPr/>
          <p:nvPr/>
        </p:nvCxnSpPr>
        <p:spPr>
          <a:xfrm>
            <a:off x="4918727" y="3012562"/>
            <a:ext cx="457200" cy="298710"/>
          </a:xfrm>
          <a:prstGeom prst="straightConnector1">
            <a:avLst/>
          </a:prstGeom>
          <a:noFill/>
          <a:ln w="38100" cap="flat">
            <a:solidFill>
              <a:srgbClr val="0EB6EB"/>
            </a:solidFill>
            <a:prstDash val="solid"/>
            <a:round/>
            <a:tailEnd type="triangle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Arrow Connector 15">
            <a:extLst/>
          </p:cNvPr>
          <p:cNvCxnSpPr/>
          <p:nvPr/>
        </p:nvCxnSpPr>
        <p:spPr>
          <a:xfrm>
            <a:off x="4690127" y="3482459"/>
            <a:ext cx="457200" cy="298710"/>
          </a:xfrm>
          <a:prstGeom prst="straightConnector1">
            <a:avLst/>
          </a:prstGeom>
          <a:noFill/>
          <a:ln w="38100" cap="flat">
            <a:solidFill>
              <a:srgbClr val="0EB6EB"/>
            </a:solidFill>
            <a:prstDash val="solid"/>
            <a:round/>
            <a:tailEnd type="triangle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Arrow Connector 21">
            <a:extLst/>
          </p:cNvPr>
          <p:cNvCxnSpPr/>
          <p:nvPr/>
        </p:nvCxnSpPr>
        <p:spPr>
          <a:xfrm>
            <a:off x="6769346" y="3285599"/>
            <a:ext cx="457200" cy="298710"/>
          </a:xfrm>
          <a:prstGeom prst="straightConnector1">
            <a:avLst/>
          </a:prstGeom>
          <a:noFill/>
          <a:ln w="38100" cap="flat">
            <a:solidFill>
              <a:srgbClr val="0EB6EB"/>
            </a:solidFill>
            <a:prstDash val="solid"/>
            <a:round/>
            <a:tailEnd type="triangle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Arrow Connector 22">
            <a:extLst/>
          </p:cNvPr>
          <p:cNvCxnSpPr/>
          <p:nvPr/>
        </p:nvCxnSpPr>
        <p:spPr>
          <a:xfrm>
            <a:off x="7319014" y="2551997"/>
            <a:ext cx="457200" cy="298710"/>
          </a:xfrm>
          <a:prstGeom prst="straightConnector1">
            <a:avLst/>
          </a:prstGeom>
          <a:noFill/>
          <a:ln w="38100" cap="flat">
            <a:solidFill>
              <a:srgbClr val="0EB6EB"/>
            </a:solidFill>
            <a:prstDash val="solid"/>
            <a:round/>
            <a:tailEnd type="triangle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Arrow Connector 23">
            <a:extLst/>
          </p:cNvPr>
          <p:cNvCxnSpPr/>
          <p:nvPr/>
        </p:nvCxnSpPr>
        <p:spPr>
          <a:xfrm>
            <a:off x="9341549" y="1517049"/>
            <a:ext cx="457200" cy="298710"/>
          </a:xfrm>
          <a:prstGeom prst="straightConnector1">
            <a:avLst/>
          </a:prstGeom>
          <a:noFill/>
          <a:ln w="38100" cap="flat">
            <a:solidFill>
              <a:srgbClr val="0EB6EB"/>
            </a:solidFill>
            <a:prstDash val="solid"/>
            <a:round/>
            <a:tailEnd type="triangle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Straight Arrow Connector 24">
            <a:extLst/>
          </p:cNvPr>
          <p:cNvCxnSpPr/>
          <p:nvPr/>
        </p:nvCxnSpPr>
        <p:spPr>
          <a:xfrm>
            <a:off x="8708656" y="2701352"/>
            <a:ext cx="457200" cy="298710"/>
          </a:xfrm>
          <a:prstGeom prst="straightConnector1">
            <a:avLst/>
          </a:prstGeom>
          <a:noFill/>
          <a:ln w="38100" cap="flat">
            <a:solidFill>
              <a:srgbClr val="0EB6EB"/>
            </a:solidFill>
            <a:prstDash val="solid"/>
            <a:round/>
            <a:tailEnd type="triangle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8"/>
          <p:cNvSpPr txBox="1">
            <a:spLocks noChangeArrowheads="1"/>
          </p:cNvSpPr>
          <p:nvPr/>
        </p:nvSpPr>
        <p:spPr bwMode="auto">
          <a:xfrm>
            <a:off x="-396875" y="-66675"/>
            <a:ext cx="13063538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 b="1"/>
              <a:t>Маммография: Инвазивная протоковая карцинома</a:t>
            </a:r>
            <a:endParaRPr lang="en-US" altLang="ru-RU" sz="4000" b="1"/>
          </a:p>
          <a:p>
            <a:pPr eaLnBrk="1" hangingPunct="1"/>
            <a:endParaRPr lang="en-US" altLang="ru-RU">
              <a:latin typeface="Calibri" panose="020F0502020204030204" pitchFamily="34" charset="0"/>
            </a:endParaRPr>
          </a:p>
        </p:txBody>
      </p:sp>
      <p:sp>
        <p:nvSpPr>
          <p:cNvPr id="9219" name="TextBox 11"/>
          <p:cNvSpPr txBox="1">
            <a:spLocks noChangeArrowheads="1"/>
          </p:cNvSpPr>
          <p:nvPr/>
        </p:nvSpPr>
        <p:spPr bwMode="auto">
          <a:xfrm>
            <a:off x="171450" y="1370013"/>
            <a:ext cx="4575175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200">
                <a:latin typeface="Calibri" panose="020F0502020204030204" pitchFamily="34" charset="0"/>
              </a:rPr>
              <a:t>Женщина 47 лет. Медиолатеральная косая</a:t>
            </a:r>
            <a:r>
              <a:rPr lang="ru-RU" altLang="ru-RU" sz="2200" b="1">
                <a:latin typeface="Calibri" panose="020F0502020204030204" pitchFamily="34" charset="0"/>
              </a:rPr>
              <a:t> </a:t>
            </a:r>
            <a:r>
              <a:rPr lang="ru-RU" altLang="ru-RU" sz="2200">
                <a:latin typeface="Calibri" panose="020F0502020204030204" pitchFamily="34" charset="0"/>
              </a:rPr>
              <a:t>(а)</a:t>
            </a:r>
            <a:r>
              <a:rPr lang="ru-RU" altLang="ru-RU" sz="2200" b="1">
                <a:latin typeface="Calibri" panose="020F0502020204030204" pitchFamily="34" charset="0"/>
              </a:rPr>
              <a:t> </a:t>
            </a:r>
            <a:r>
              <a:rPr lang="ru-RU" altLang="ru-RU" sz="2200">
                <a:latin typeface="Calibri" panose="020F0502020204030204" pitchFamily="34" charset="0"/>
              </a:rPr>
              <a:t>и краниокаудальная (б)</a:t>
            </a:r>
            <a:r>
              <a:rPr lang="ru-RU" altLang="ru-RU" sz="2200" b="1">
                <a:latin typeface="Calibri" panose="020F0502020204030204" pitchFamily="34" charset="0"/>
              </a:rPr>
              <a:t> </a:t>
            </a:r>
            <a:r>
              <a:rPr lang="ru-RU" altLang="ru-RU" sz="2200">
                <a:latin typeface="Calibri" panose="020F0502020204030204" pitchFamily="34" charset="0"/>
              </a:rPr>
              <a:t>прицельные маммограммы с компрессией</a:t>
            </a:r>
          </a:p>
          <a:p>
            <a:pPr eaLnBrk="1" hangingPunct="1"/>
            <a:r>
              <a:rPr lang="ru-RU" altLang="ru-RU" sz="2200">
                <a:latin typeface="Calibri" panose="020F0502020204030204" pitchFamily="34" charset="0"/>
              </a:rPr>
              <a:t>визуализируют </a:t>
            </a:r>
            <a:r>
              <a:rPr lang="ru-RU" altLang="ru-RU" sz="2200">
                <a:solidFill>
                  <a:srgbClr val="0EB6EB"/>
                </a:solidFill>
                <a:latin typeface="Calibri" panose="020F0502020204030204" pitchFamily="34" charset="0"/>
              </a:rPr>
              <a:t>неравномерное образование высокой плотности с заостренными краями</a:t>
            </a:r>
            <a:r>
              <a:rPr lang="ru-RU" altLang="ru-RU" sz="2200">
                <a:latin typeface="Calibri" panose="020F0502020204030204" pitchFamily="34" charset="0"/>
              </a:rPr>
              <a:t>.  Результаты биопсии под контролем УЗИ показали наличие инвазивной протоковой карциномы</a:t>
            </a:r>
            <a:endParaRPr lang="en-US" altLang="ru-RU" sz="2200">
              <a:latin typeface="Calibri" panose="020F0502020204030204" pitchFamily="34" charset="0"/>
            </a:endParaRPr>
          </a:p>
        </p:txBody>
      </p:sp>
      <p:pic>
        <p:nvPicPr>
          <p:cNvPr id="9220" name="Picture 10" descr="A close up of a bowl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150" y="1370013"/>
            <a:ext cx="3943350" cy="534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2" descr="A close up of a bowl&#10;&#10;Description automatically generate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25" y="1370013"/>
            <a:ext cx="3398838" cy="534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Rectangle 11"/>
          <p:cNvSpPr txBox="1">
            <a:spLocks noChangeArrowheads="1"/>
          </p:cNvSpPr>
          <p:nvPr/>
        </p:nvSpPr>
        <p:spPr bwMode="auto">
          <a:xfrm>
            <a:off x="4746625" y="1381125"/>
            <a:ext cx="2413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400">
                <a:solidFill>
                  <a:schemeClr val="bg1"/>
                </a:solidFill>
                <a:sym typeface="Arial" panose="020B0604020202020204" pitchFamily="34" charset="0"/>
              </a:rPr>
              <a:t>a.</a:t>
            </a:r>
            <a:endParaRPr lang="ru-RU" altLang="ru-RU" sz="140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9223" name="Rectangle 11"/>
          <p:cNvSpPr txBox="1">
            <a:spLocks noChangeArrowheads="1"/>
          </p:cNvSpPr>
          <p:nvPr/>
        </p:nvSpPr>
        <p:spPr bwMode="auto">
          <a:xfrm>
            <a:off x="8208963" y="1370013"/>
            <a:ext cx="2413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400">
                <a:solidFill>
                  <a:schemeClr val="bg1"/>
                </a:solidFill>
                <a:sym typeface="Arial" panose="020B0604020202020204" pitchFamily="34" charset="0"/>
              </a:rPr>
              <a:t>b.</a:t>
            </a:r>
            <a:endParaRPr lang="ru-RU" altLang="ru-RU" sz="140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23" name="Oval 22">
            <a:extLst/>
          </p:cNvPr>
          <p:cNvSpPr/>
          <p:nvPr/>
        </p:nvSpPr>
        <p:spPr>
          <a:xfrm>
            <a:off x="9540176" y="3002043"/>
            <a:ext cx="1696188" cy="1676400"/>
          </a:xfrm>
          <a:prstGeom prst="ellipse">
            <a:avLst/>
          </a:prstGeom>
          <a:noFill/>
          <a:ln w="28575" cap="flat">
            <a:solidFill>
              <a:srgbClr val="33CCFF"/>
            </a:solidFill>
            <a:prstDash val="solid"/>
            <a:round/>
          </a:ln>
          <a:effectLst>
            <a:outerShdw blurRad="50800" dist="41909" dir="5400000" rotWithShape="0">
              <a:srgbClr val="000000">
                <a:alpha val="4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 anchor="ctr">
            <a:spAutoFit/>
          </a:bodyPr>
          <a:lstStyle/>
          <a:p>
            <a:pPr defTabSz="91440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4" name="Oval 23">
            <a:extLst/>
          </p:cNvPr>
          <p:cNvSpPr/>
          <p:nvPr/>
        </p:nvSpPr>
        <p:spPr>
          <a:xfrm>
            <a:off x="6134881" y="3412936"/>
            <a:ext cx="1696188" cy="1676400"/>
          </a:xfrm>
          <a:prstGeom prst="ellipse">
            <a:avLst/>
          </a:prstGeom>
          <a:noFill/>
          <a:ln w="28575" cap="flat">
            <a:solidFill>
              <a:srgbClr val="33CCFF"/>
            </a:solidFill>
            <a:prstDash val="solid"/>
            <a:round/>
          </a:ln>
          <a:effectLst>
            <a:outerShdw blurRad="50800" dist="41909" dir="5400000" rotWithShape="0">
              <a:srgbClr val="000000">
                <a:alpha val="4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 anchor="ctr">
            <a:spAutoFit/>
          </a:bodyPr>
          <a:lstStyle/>
          <a:p>
            <a:pPr defTabSz="91440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8"/>
          <p:cNvSpPr txBox="1">
            <a:spLocks noChangeArrowheads="1"/>
          </p:cNvSpPr>
          <p:nvPr/>
        </p:nvSpPr>
        <p:spPr bwMode="auto">
          <a:xfrm>
            <a:off x="915988" y="149225"/>
            <a:ext cx="1069022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000" b="1"/>
              <a:t>УЗИ: Инвазивная протоковая карцинома </a:t>
            </a:r>
            <a:endParaRPr lang="en-US" altLang="ru-RU" sz="4000" b="1"/>
          </a:p>
          <a:p>
            <a:pPr eaLnBrk="1" hangingPunct="1"/>
            <a:endParaRPr lang="en-US" altLang="ru-RU">
              <a:latin typeface="Calibri" panose="020F0502020204030204" pitchFamily="34" charset="0"/>
            </a:endParaRPr>
          </a:p>
        </p:txBody>
      </p:sp>
      <p:sp>
        <p:nvSpPr>
          <p:cNvPr id="12" name="TextBox 11">
            <a:extLst/>
          </p:cNvPr>
          <p:cNvSpPr txBox="1"/>
          <p:nvPr/>
        </p:nvSpPr>
        <p:spPr>
          <a:xfrm>
            <a:off x="66675" y="1357313"/>
            <a:ext cx="4132263" cy="4494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latin typeface="+mj-lt"/>
                <a:cs typeface="+mn-cs"/>
              </a:rPr>
              <a:t>Женщина 53 года</a:t>
            </a:r>
            <a:r>
              <a:rPr lang="en-US" sz="2200" dirty="0">
                <a:latin typeface="+mj-lt"/>
                <a:cs typeface="+mn-cs"/>
              </a:rPr>
              <a:t>,</a:t>
            </a:r>
            <a:r>
              <a:rPr lang="ru-RU" sz="2200" dirty="0">
                <a:latin typeface="+mj-lt"/>
                <a:cs typeface="+mn-cs"/>
              </a:rPr>
              <a:t> плановое обследование. В правой молочной железе, на 3-х часах визуализируется </a:t>
            </a:r>
            <a:r>
              <a:rPr lang="ru-RU" sz="2200" dirty="0" err="1">
                <a:latin typeface="+mj-lt"/>
                <a:cs typeface="+mn-cs"/>
              </a:rPr>
              <a:t>гипоэхогенное</a:t>
            </a:r>
            <a:r>
              <a:rPr lang="ru-RU" sz="2200" dirty="0">
                <a:latin typeface="+mj-lt"/>
                <a:cs typeface="+mn-cs"/>
              </a:rPr>
              <a:t>  образование неправильной формы с </a:t>
            </a:r>
            <a:r>
              <a:rPr lang="ru-RU" sz="2200" dirty="0" err="1">
                <a:latin typeface="+mj-lt"/>
                <a:cs typeface="+mn-cs"/>
              </a:rPr>
              <a:t>тяжистыми</a:t>
            </a:r>
            <a:r>
              <a:rPr lang="ru-RU" sz="2200" dirty="0">
                <a:latin typeface="+mj-lt"/>
                <a:cs typeface="+mn-cs"/>
              </a:rPr>
              <a:t> (</a:t>
            </a:r>
            <a:r>
              <a:rPr lang="ru-RU" sz="2200" dirty="0" err="1">
                <a:latin typeface="+mj-lt"/>
                <a:cs typeface="+mn-cs"/>
              </a:rPr>
              <a:t>спикулообразными</a:t>
            </a:r>
            <a:r>
              <a:rPr lang="ru-RU" sz="2200" dirty="0">
                <a:latin typeface="+mj-lt"/>
                <a:cs typeface="+mn-cs"/>
              </a:rPr>
              <a:t>) краями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latin typeface="+mj-lt"/>
                <a:cs typeface="+mn-cs"/>
              </a:rPr>
              <a:t>и зоной повышенной </a:t>
            </a:r>
            <a:r>
              <a:rPr lang="ru-RU" sz="2200" dirty="0" err="1">
                <a:latin typeface="+mj-lt"/>
                <a:cs typeface="+mn-cs"/>
              </a:rPr>
              <a:t>эхогенности</a:t>
            </a:r>
            <a:r>
              <a:rPr lang="ru-RU" sz="2200" dirty="0">
                <a:latin typeface="+mj-lt"/>
                <a:cs typeface="+mn-cs"/>
              </a:rPr>
              <a:t> по периферии, вертикальной ориентации.</a:t>
            </a:r>
            <a:r>
              <a:rPr lang="en-US" sz="2200" dirty="0">
                <a:latin typeface="+mj-lt"/>
                <a:cs typeface="+mn-cs"/>
              </a:rPr>
              <a:t> </a:t>
            </a:r>
            <a:r>
              <a:rPr lang="ru-RU" sz="2200" dirty="0">
                <a:latin typeface="+mj-lt"/>
                <a:cs typeface="+mn-cs"/>
              </a:rPr>
              <a:t>Результаты биопсии показали инвазивную </a:t>
            </a:r>
            <a:r>
              <a:rPr lang="ru-RU" sz="2200" dirty="0" err="1">
                <a:latin typeface="+mj-lt"/>
                <a:cs typeface="+mn-cs"/>
              </a:rPr>
              <a:t>протоковую</a:t>
            </a:r>
            <a:r>
              <a:rPr lang="ru-RU" sz="2200" dirty="0">
                <a:latin typeface="+mj-lt"/>
                <a:cs typeface="+mn-cs"/>
              </a:rPr>
              <a:t> карциному</a:t>
            </a:r>
            <a:endParaRPr lang="en-US" sz="2200" dirty="0">
              <a:latin typeface="+mj-lt"/>
              <a:cs typeface="+mn-cs"/>
            </a:endParaRPr>
          </a:p>
        </p:txBody>
      </p:sp>
      <p:pic>
        <p:nvPicPr>
          <p:cNvPr id="10244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638" y="1357313"/>
            <a:ext cx="3759200" cy="4114800"/>
          </a:xfrm>
          <a:prstGeom prst="rect">
            <a:avLst/>
          </a:prstGeom>
          <a:noFill/>
          <a:ln w="9525">
            <a:solidFill>
              <a:srgbClr val="F8F8F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357313"/>
            <a:ext cx="4108450" cy="4114800"/>
          </a:xfrm>
          <a:prstGeom prst="rect">
            <a:avLst/>
          </a:prstGeom>
          <a:noFill/>
          <a:ln w="9525">
            <a:solidFill>
              <a:srgbClr val="F8F8F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6" name="TextBox 13"/>
          <p:cNvSpPr txBox="1">
            <a:spLocks noChangeArrowheads="1"/>
          </p:cNvSpPr>
          <p:nvPr/>
        </p:nvSpPr>
        <p:spPr bwMode="auto">
          <a:xfrm>
            <a:off x="4198938" y="5164138"/>
            <a:ext cx="2413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400" b="1">
                <a:solidFill>
                  <a:schemeClr val="bg1"/>
                </a:solidFill>
                <a:sym typeface="Arial" panose="020B0604020202020204" pitchFamily="34" charset="0"/>
              </a:rPr>
              <a:t>a.</a:t>
            </a:r>
            <a:endParaRPr lang="ru-RU" altLang="ru-RU" sz="1400" b="1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10247" name="TextBox 13"/>
          <p:cNvSpPr txBox="1">
            <a:spLocks noChangeArrowheads="1"/>
          </p:cNvSpPr>
          <p:nvPr/>
        </p:nvSpPr>
        <p:spPr bwMode="auto">
          <a:xfrm>
            <a:off x="8402638" y="5114925"/>
            <a:ext cx="250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400" b="1">
                <a:solidFill>
                  <a:schemeClr val="bg1"/>
                </a:solidFill>
                <a:sym typeface="Arial" panose="020B0604020202020204" pitchFamily="34" charset="0"/>
              </a:rPr>
              <a:t>b.</a:t>
            </a:r>
            <a:endParaRPr lang="ru-RU" altLang="ru-RU" sz="1400" b="1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23" name="Oval 22">
            <a:extLst/>
          </p:cNvPr>
          <p:cNvSpPr/>
          <p:nvPr/>
        </p:nvSpPr>
        <p:spPr>
          <a:xfrm>
            <a:off x="5182654" y="1848548"/>
            <a:ext cx="2613940" cy="3133366"/>
          </a:xfrm>
          <a:prstGeom prst="ellipse">
            <a:avLst/>
          </a:prstGeom>
          <a:noFill/>
          <a:ln w="28575" cap="flat">
            <a:solidFill>
              <a:srgbClr val="33CCFF"/>
            </a:solidFill>
            <a:prstDash val="solid"/>
            <a:round/>
          </a:ln>
          <a:effectLst>
            <a:outerShdw blurRad="50800" dist="41909" dir="5400000" rotWithShape="0">
              <a:srgbClr val="000000">
                <a:alpha val="4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 anchor="ctr">
            <a:spAutoFit/>
          </a:bodyPr>
          <a:lstStyle/>
          <a:p>
            <a:pPr defTabSz="91440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24" name="Straight Arrow Connector 23">
            <a:extLst/>
          </p:cNvPr>
          <p:cNvCxnSpPr>
            <a:cxnSpLocks/>
          </p:cNvCxnSpPr>
          <p:nvPr/>
        </p:nvCxnSpPr>
        <p:spPr>
          <a:xfrm>
            <a:off x="9398242" y="1914174"/>
            <a:ext cx="381000" cy="335924"/>
          </a:xfrm>
          <a:prstGeom prst="straightConnector1">
            <a:avLst/>
          </a:prstGeom>
          <a:noFill/>
          <a:ln w="38100" cap="flat">
            <a:solidFill>
              <a:srgbClr val="E27172"/>
            </a:solidFill>
            <a:prstDash val="solid"/>
            <a:round/>
            <a:tailEnd type="triangle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Straight Arrow Connector 24">
            <a:extLst/>
          </p:cNvPr>
          <p:cNvCxnSpPr>
            <a:cxnSpLocks/>
          </p:cNvCxnSpPr>
          <p:nvPr/>
        </p:nvCxnSpPr>
        <p:spPr>
          <a:xfrm flipH="1">
            <a:off x="10561698" y="1970639"/>
            <a:ext cx="437235" cy="332596"/>
          </a:xfrm>
          <a:prstGeom prst="straightConnector1">
            <a:avLst/>
          </a:prstGeom>
          <a:noFill/>
          <a:ln w="38100" cap="flat">
            <a:solidFill>
              <a:srgbClr val="E27172"/>
            </a:solidFill>
            <a:prstDash val="solid"/>
            <a:round/>
            <a:tailEnd type="triangle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8"/>
          <p:cNvSpPr txBox="1">
            <a:spLocks noChangeArrowheads="1"/>
          </p:cNvSpPr>
          <p:nvPr/>
        </p:nvSpPr>
        <p:spPr bwMode="auto">
          <a:xfrm>
            <a:off x="893763" y="-44450"/>
            <a:ext cx="10607675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000" b="1"/>
              <a:t>МРТ: Инвазивная протоковая карцинома</a:t>
            </a:r>
            <a:endParaRPr lang="en-US" altLang="ru-RU" sz="4000" b="1"/>
          </a:p>
          <a:p>
            <a:pPr eaLnBrk="1" hangingPunct="1"/>
            <a:endParaRPr lang="en-US" altLang="ru-RU">
              <a:latin typeface="Calibri" panose="020F0502020204030204" pitchFamily="34" charset="0"/>
            </a:endParaRPr>
          </a:p>
        </p:txBody>
      </p:sp>
      <p:sp>
        <p:nvSpPr>
          <p:cNvPr id="12" name="TextBox 11">
            <a:extLst/>
          </p:cNvPr>
          <p:cNvSpPr txBox="1"/>
          <p:nvPr/>
        </p:nvSpPr>
        <p:spPr>
          <a:xfrm>
            <a:off x="546100" y="4768850"/>
            <a:ext cx="11017250" cy="212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latin typeface="+mj-lt"/>
                <a:cs typeface="+mn-cs"/>
              </a:rPr>
              <a:t>Женщина 54 года. Пальпируемое уплотнение и ямка на коже в нижней внутренней части правой молочной железы. В аксиальной (а) и сагиттальной (б) плоскостях Т1-взвешенные изображения и аксиальное изображение с функцией </a:t>
            </a:r>
            <a:r>
              <a:rPr lang="en-US" sz="2200" dirty="0">
                <a:latin typeface="+mj-lt"/>
                <a:cs typeface="+mn-cs"/>
              </a:rPr>
              <a:t>CAD </a:t>
            </a:r>
            <a:r>
              <a:rPr lang="ru-RU" sz="2200" dirty="0">
                <a:latin typeface="+mj-lt"/>
                <a:cs typeface="+mn-cs"/>
              </a:rPr>
              <a:t>(c) визуализируют неоднородную массу с </a:t>
            </a:r>
            <a:r>
              <a:rPr lang="ru-RU" sz="2200" dirty="0" err="1">
                <a:latin typeface="+mj-lt"/>
                <a:cs typeface="+mn-cs"/>
              </a:rPr>
              <a:t>тяжистыми</a:t>
            </a:r>
            <a:r>
              <a:rPr lang="ru-RU" sz="2200" dirty="0">
                <a:latin typeface="+mj-lt"/>
                <a:cs typeface="+mn-cs"/>
              </a:rPr>
              <a:t> (лучистыми) краями и кинетическое контрастное усиление (быстрое вымывание). Результаты биопсии показали инвазивную </a:t>
            </a:r>
            <a:r>
              <a:rPr lang="ru-RU" sz="2200" dirty="0" err="1">
                <a:latin typeface="+mj-lt"/>
                <a:cs typeface="+mn-cs"/>
              </a:rPr>
              <a:t>протоковую</a:t>
            </a:r>
            <a:r>
              <a:rPr lang="ru-RU" sz="2200" dirty="0">
                <a:latin typeface="+mj-lt"/>
                <a:cs typeface="+mn-cs"/>
              </a:rPr>
              <a:t> карциному</a:t>
            </a:r>
            <a:endParaRPr lang="en-US" sz="2200" dirty="0">
              <a:latin typeface="+mj-lt"/>
              <a:cs typeface="+mn-cs"/>
            </a:endParaRPr>
          </a:p>
        </p:txBody>
      </p:sp>
      <p:pic>
        <p:nvPicPr>
          <p:cNvPr id="11268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9" t="24838" r="52499" b="15948"/>
          <a:stretch>
            <a:fillRect/>
          </a:stretch>
        </p:blipFill>
        <p:spPr bwMode="auto">
          <a:xfrm>
            <a:off x="409575" y="731838"/>
            <a:ext cx="3609975" cy="4022725"/>
          </a:xfrm>
          <a:prstGeom prst="rect">
            <a:avLst/>
          </a:prstGeom>
          <a:noFill/>
          <a:ln w="9525">
            <a:solidFill>
              <a:srgbClr val="F8F8F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163" y="731838"/>
            <a:ext cx="3321050" cy="4022725"/>
          </a:xfrm>
          <a:prstGeom prst="rect">
            <a:avLst/>
          </a:prstGeom>
          <a:noFill/>
          <a:ln w="9525">
            <a:solidFill>
              <a:srgbClr val="F8F8F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731838"/>
            <a:ext cx="3965575" cy="4022725"/>
          </a:xfrm>
          <a:prstGeom prst="rect">
            <a:avLst/>
          </a:prstGeom>
          <a:noFill/>
          <a:ln w="9525">
            <a:solidFill>
              <a:srgbClr val="F8F8F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1" name="Rectangle 19"/>
          <p:cNvSpPr>
            <a:spLocks noChangeArrowheads="1"/>
          </p:cNvSpPr>
          <p:nvPr/>
        </p:nvSpPr>
        <p:spPr bwMode="auto">
          <a:xfrm>
            <a:off x="379413" y="712788"/>
            <a:ext cx="3333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400">
                <a:solidFill>
                  <a:schemeClr val="bg1"/>
                </a:solidFill>
              </a:rPr>
              <a:t>a.</a:t>
            </a:r>
            <a:br>
              <a:rPr lang="en-US" altLang="ru-RU" sz="1400">
                <a:solidFill>
                  <a:schemeClr val="bg1"/>
                </a:solidFill>
              </a:rPr>
            </a:br>
            <a:endParaRPr lang="en-US" altLang="ru-RU" sz="1400">
              <a:solidFill>
                <a:schemeClr val="bg1"/>
              </a:solidFill>
            </a:endParaRPr>
          </a:p>
        </p:txBody>
      </p:sp>
      <p:sp>
        <p:nvSpPr>
          <p:cNvPr id="11272" name="Rectangle 20"/>
          <p:cNvSpPr>
            <a:spLocks noChangeArrowheads="1"/>
          </p:cNvSpPr>
          <p:nvPr/>
        </p:nvSpPr>
        <p:spPr bwMode="auto">
          <a:xfrm>
            <a:off x="4205288" y="712788"/>
            <a:ext cx="3349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400">
                <a:solidFill>
                  <a:schemeClr val="bg1"/>
                </a:solidFill>
              </a:rPr>
              <a:t>b.</a:t>
            </a:r>
          </a:p>
        </p:txBody>
      </p:sp>
      <p:cxnSp>
        <p:nvCxnSpPr>
          <p:cNvPr id="22" name="Straight Arrow Connector 21">
            <a:extLst/>
          </p:cNvPr>
          <p:cNvCxnSpPr/>
          <p:nvPr/>
        </p:nvCxnSpPr>
        <p:spPr>
          <a:xfrm>
            <a:off x="1986136" y="1442557"/>
            <a:ext cx="457200" cy="298710"/>
          </a:xfrm>
          <a:prstGeom prst="straightConnector1">
            <a:avLst/>
          </a:prstGeom>
          <a:noFill/>
          <a:ln w="38100" cap="flat">
            <a:solidFill>
              <a:srgbClr val="33CCFF"/>
            </a:solidFill>
            <a:prstDash val="solid"/>
            <a:round/>
            <a:tailEnd type="triangle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Arrow Connector 25">
            <a:extLst/>
          </p:cNvPr>
          <p:cNvCxnSpPr>
            <a:cxnSpLocks/>
          </p:cNvCxnSpPr>
          <p:nvPr/>
        </p:nvCxnSpPr>
        <p:spPr>
          <a:xfrm flipH="1">
            <a:off x="5796240" y="3161982"/>
            <a:ext cx="401458" cy="355757"/>
          </a:xfrm>
          <a:prstGeom prst="straightConnector1">
            <a:avLst/>
          </a:prstGeom>
          <a:noFill/>
          <a:ln w="38100" cap="flat">
            <a:solidFill>
              <a:srgbClr val="33CCFF"/>
            </a:solidFill>
            <a:prstDash val="solid"/>
            <a:round/>
            <a:tailEnd type="triangle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275" name="Rectangle 26"/>
          <p:cNvSpPr>
            <a:spLocks noChangeArrowheads="1"/>
          </p:cNvSpPr>
          <p:nvPr/>
        </p:nvSpPr>
        <p:spPr bwMode="auto">
          <a:xfrm>
            <a:off x="7748588" y="717550"/>
            <a:ext cx="32385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400">
                <a:solidFill>
                  <a:schemeClr val="bg1"/>
                </a:solidFill>
              </a:rPr>
              <a:t>c.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5177</TotalTime>
  <Words>1207</Words>
  <Application>Microsoft Office PowerPoint</Application>
  <PresentationFormat>Широкоэкранный</PresentationFormat>
  <Paragraphs>192</Paragraphs>
  <Slides>22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Garamond</vt:lpstr>
      <vt:lpstr>Тема Office</vt:lpstr>
      <vt:lpstr>BI-RADS 5: больше, чем рак. Часть 1</vt:lpstr>
      <vt:lpstr>Цели</vt:lpstr>
      <vt:lpstr> Введение</vt:lpstr>
      <vt:lpstr>Особенности визуализации рака молочной железы  , классифицируемые как BI-RADS 5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 Красненко</dc:creator>
  <cp:lastModifiedBy>Антон Банюкевич</cp:lastModifiedBy>
  <cp:revision>1097</cp:revision>
  <dcterms:created xsi:type="dcterms:W3CDTF">2021-02-07T08:28:55Z</dcterms:created>
  <dcterms:modified xsi:type="dcterms:W3CDTF">2022-05-28T02:29:33Z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731901</vt:lpwstr>
  </property>
  <property fmtid="{D5CDD505-2E9C-101B-9397-08002B2CF9AE}" pid="3" name="NXPowerLiteSettings">
    <vt:lpwstr>C700052003A000</vt:lpwstr>
  </property>
  <property fmtid="{D5CDD505-2E9C-101B-9397-08002B2CF9AE}" pid="4" name="NXPowerLiteVersion">
    <vt:lpwstr>D9.0.3</vt:lpwstr>
  </property>
</Properties>
</file>