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5" r:id="rId5"/>
    <p:sldId id="260" r:id="rId6"/>
    <p:sldId id="261" r:id="rId7"/>
    <p:sldId id="262" r:id="rId8"/>
    <p:sldId id="263" r:id="rId9"/>
    <p:sldId id="264" r:id="rId10"/>
    <p:sldId id="283" r:id="rId11"/>
    <p:sldId id="268" r:id="rId12"/>
    <p:sldId id="273" r:id="rId13"/>
    <p:sldId id="271" r:id="rId14"/>
    <p:sldId id="272" r:id="rId15"/>
    <p:sldId id="276" r:id="rId16"/>
    <p:sldId id="277" r:id="rId17"/>
    <p:sldId id="279" r:id="rId18"/>
    <p:sldId id="281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A2F6C-3D4D-4254-BD10-164BE5F316D2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B514F-1473-48D4-8468-FAB9F18B1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47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B514F-1473-48D4-8468-FAB9F18B124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96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49B0-8070-4A7A-BBB7-E5F71C1E5A33}" type="datetime1">
              <a:rPr lang="ru-RU" smtClean="0"/>
              <a:t>07.02.2022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Цибизова А.В.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A8C4-F1FE-4239-A13E-D1B22C14F5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62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2764-0890-41FA-AF53-CB378632329F}" type="datetime1">
              <a:rPr lang="ru-RU" smtClean="0"/>
              <a:t>07.02.2022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Цибизова А.В.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A8C4-F1FE-4239-A13E-D1B22C14F5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2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B0BE-CB8D-4EA7-9EA1-623C646C0D85}" type="datetime1">
              <a:rPr lang="ru-RU" smtClean="0"/>
              <a:t>07.02.2022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Цибизова А.В.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A8C4-F1FE-4239-A13E-D1B22C14F5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90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412E-51FE-4976-8409-3F282A93995C}" type="datetime1">
              <a:rPr lang="ru-RU" smtClean="0"/>
              <a:t>07.02.2022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Цибизова А.В.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A8C4-F1FE-4239-A13E-D1B22C14F5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41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CACA-936F-4021-899C-05BDAA660AD4}" type="datetime1">
              <a:rPr lang="ru-RU" smtClean="0"/>
              <a:t>07.02.2022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Цибизова А.В.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A8C4-F1FE-4239-A13E-D1B22C14F5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80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64B9-15AE-4849-91EA-6E52A15052B6}" type="datetime1">
              <a:rPr lang="ru-RU" smtClean="0"/>
              <a:t>07.02.2022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Цибизова А.В.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A8C4-F1FE-4239-A13E-D1B22C14F5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52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8D24-A08F-412D-B6C5-653D270F047F}" type="datetime1">
              <a:rPr lang="ru-RU" smtClean="0"/>
              <a:t>07.02.2022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Цибизова А.В.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A8C4-F1FE-4239-A13E-D1B22C14F5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066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B403-115E-49FA-A86F-9484F269F501}" type="datetime1">
              <a:rPr lang="ru-RU" smtClean="0"/>
              <a:t>07.02.2022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Цибизова А.В.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A8C4-F1FE-4239-A13E-D1B22C14F5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22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E7F6-00DB-4F00-97AE-629F92A90C5A}" type="datetime1">
              <a:rPr lang="ru-RU" smtClean="0"/>
              <a:t>07.02.2022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Цибизова А.В.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A8C4-F1FE-4239-A13E-D1B22C14F5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42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0D4DE-1797-4C50-8982-A1B8B4C34B0B}" type="datetime1">
              <a:rPr lang="ru-RU" smtClean="0"/>
              <a:t>07.02.2022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Цибизова А.В.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A8C4-F1FE-4239-A13E-D1B22C14F5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29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1914-5C4B-4B2A-913D-B1570B8B4540}" type="datetime1">
              <a:rPr lang="ru-RU" smtClean="0"/>
              <a:t>07.02.2022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Цибизова А.В.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A8C4-F1FE-4239-A13E-D1B22C14F5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50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F6ECB-44E7-438D-947E-FA39B4765FA9}" type="datetime1">
              <a:rPr lang="ru-RU" smtClean="0"/>
              <a:t>07.02.2022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Цибизова А.В.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3A8C4-F1FE-4239-A13E-D1B22C14F5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57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3792" y="2060848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лекарственных средств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61724"/>
            <a:ext cx="6683896" cy="21488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</a:t>
            </a:r>
          </a:p>
          <a:p>
            <a:pPr marL="0" marR="0" lvl="0" indent="0" algn="ctr" defTabSz="914400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«Красноярский государственный медицинский университет</a:t>
            </a:r>
          </a:p>
          <a:p>
            <a:pPr marL="0" marR="0" lvl="0" indent="0" algn="ctr" defTabSz="914400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имени профессора В.Ф.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 </a:t>
            </a:r>
          </a:p>
          <a:p>
            <a:pPr marL="0" marR="0" lvl="0" indent="0" algn="ctr" defTabSz="914400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notebook\Desktop\1ed9525ba720d89a48ac80a251caee31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392488" cy="332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3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77686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67644" y="-387424"/>
            <a:ext cx="7272808" cy="1143000"/>
          </a:xfrm>
        </p:spPr>
        <p:txBody>
          <a:bodyPr>
            <a:noAutofit/>
          </a:bodyPr>
          <a:lstStyle/>
          <a:p>
            <a:r>
              <a:rPr lang="ru-RU" sz="4800" b="1" u="sng" dirty="0" smtClean="0">
                <a:solidFill>
                  <a:srgbClr val="FF0000"/>
                </a:solidFill>
              </a:rPr>
              <a:t/>
            </a:r>
            <a:br>
              <a:rPr lang="ru-RU" sz="4800" b="1" u="sng" dirty="0" smtClean="0">
                <a:solidFill>
                  <a:srgbClr val="FF0000"/>
                </a:solidFill>
              </a:rPr>
            </a:br>
            <a:r>
              <a:rPr lang="ru-RU" sz="4800" b="1" u="sng" dirty="0">
                <a:solidFill>
                  <a:srgbClr val="FF0000"/>
                </a:solidFill>
              </a:rPr>
              <a:t/>
            </a:r>
            <a:br>
              <a:rPr lang="ru-RU" sz="4800" b="1" u="sng" dirty="0">
                <a:solidFill>
                  <a:srgbClr val="FF0000"/>
                </a:solidFill>
              </a:rPr>
            </a:br>
            <a:r>
              <a:rPr lang="ru-RU" sz="4800" b="1" u="sng" dirty="0" smtClean="0">
                <a:solidFill>
                  <a:srgbClr val="FF0000"/>
                </a:solidFill>
              </a:rPr>
              <a:t/>
            </a:r>
            <a:br>
              <a:rPr lang="ru-RU" sz="4800" b="1" u="sng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            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>
                <a:solidFill>
                  <a:srgbClr val="FF0000"/>
                </a:solidFill>
              </a:rPr>
              <a:t/>
            </a:r>
            <a:br>
              <a:rPr lang="ru-RU" sz="4800" b="1" dirty="0">
                <a:solidFill>
                  <a:srgbClr val="FF0000"/>
                </a:solidFill>
              </a:rPr>
            </a:br>
            <a:r>
              <a:rPr lang="ru-RU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ПЕРОРАЛЬНЫЙ ПУТЬ</a:t>
            </a:r>
            <a:br>
              <a:rPr lang="ru-RU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через рот </a:t>
            </a:r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os)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-11503" y="1628800"/>
            <a:ext cx="4248472" cy="392129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800" b="1" dirty="0" smtClean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добство и простота применения;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самостоятельного применения лекарственного средства;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выбор лекарственных форм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294967295"/>
          </p:nvPr>
        </p:nvSpPr>
        <p:spPr>
          <a:xfrm>
            <a:off x="4644008" y="1820504"/>
            <a:ext cx="4176464" cy="49208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ru-RU" dirty="0" smtClean="0"/>
          </a:p>
          <a:p>
            <a:r>
              <a:rPr lang="ru-RU" sz="2800" b="1" dirty="0" smtClean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аздражение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жкт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Невозможность использования при рвоте и бессознательном состоянии;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Медленное и неполное всасывание из-за действия желудочного сока;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Частичная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инактивация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печенью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800" b="1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sz="2800" b="1" dirty="0"/>
          </a:p>
        </p:txBody>
      </p:sp>
      <p:sp>
        <p:nvSpPr>
          <p:cNvPr id="3" name="Стрелка вниз 2"/>
          <p:cNvSpPr/>
          <p:nvPr/>
        </p:nvSpPr>
        <p:spPr>
          <a:xfrm>
            <a:off x="107504" y="1340768"/>
            <a:ext cx="4752528" cy="978408"/>
          </a:xfrm>
          <a:prstGeom prst="downArrow">
            <a:avLst>
              <a:gd name="adj1" fmla="val 50000"/>
              <a:gd name="adj2" fmla="val 45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004048" y="1331300"/>
            <a:ext cx="3816424" cy="978408"/>
          </a:xfrm>
          <a:prstGeom prst="downArrow">
            <a:avLst>
              <a:gd name="adj1" fmla="val 50000"/>
              <a:gd name="adj2" fmla="val 43886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6 Марта 2014 - Персональный сайт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9" r="9224"/>
          <a:stretch/>
        </p:blipFill>
        <p:spPr bwMode="auto">
          <a:xfrm>
            <a:off x="2861309" y="5445224"/>
            <a:ext cx="2088232" cy="1412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124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025" y="-9939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4800" b="1" u="sng" dirty="0" smtClean="0">
                <a:solidFill>
                  <a:srgbClr val="FF0000"/>
                </a:solidFill>
              </a:rPr>
              <a:t/>
            </a:r>
            <a:br>
              <a:rPr lang="ru-RU" sz="4800" b="1" u="sng" dirty="0" smtClean="0">
                <a:solidFill>
                  <a:srgbClr val="FF0000"/>
                </a:solidFill>
              </a:rPr>
            </a:br>
            <a:r>
              <a:rPr lang="ru-RU" sz="4800" b="1" u="sng" dirty="0">
                <a:solidFill>
                  <a:srgbClr val="FF0000"/>
                </a:solidFill>
              </a:rPr>
              <a:t/>
            </a:r>
            <a:br>
              <a:rPr lang="ru-RU" sz="4800" b="1" u="sng" dirty="0">
                <a:solidFill>
                  <a:srgbClr val="FF0000"/>
                </a:solidFill>
              </a:rPr>
            </a:br>
            <a:r>
              <a:rPr lang="ru-RU" sz="4800" b="1" u="sng" dirty="0" smtClean="0">
                <a:solidFill>
                  <a:srgbClr val="FF0000"/>
                </a:solidFill>
              </a:rPr>
              <a:t/>
            </a:r>
            <a:br>
              <a:rPr lang="ru-RU" sz="4800" b="1" u="sng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            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СУБЛИНГВАЛЬНЫЙ ПУТЬ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179512" y="1223678"/>
            <a:ext cx="4104456" cy="4509578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sz="3300" b="1" dirty="0" smtClean="0"/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препарата легко прервать, выплюнув таблетку;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разрушается желудочным соком;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Всасывание происходит минуя печень;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Быстрое наступление эффекта.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294967295"/>
          </p:nvPr>
        </p:nvSpPr>
        <p:spPr>
          <a:xfrm>
            <a:off x="4567336" y="1124744"/>
            <a:ext cx="4041775" cy="395128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endParaRPr lang="ru-RU" dirty="0" smtClean="0"/>
          </a:p>
          <a:p>
            <a:r>
              <a:rPr lang="ru-RU" b="1" dirty="0" smtClean="0"/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использования ограниченного числа препаратов;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частом использовании раздражение слизистой оболочки полости рта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Стрелка вниз 2"/>
          <p:cNvSpPr/>
          <p:nvPr/>
        </p:nvSpPr>
        <p:spPr>
          <a:xfrm>
            <a:off x="30300" y="764704"/>
            <a:ext cx="4752528" cy="978408"/>
          </a:xfrm>
          <a:prstGeom prst="downArrow">
            <a:avLst>
              <a:gd name="adj1" fmla="val 50000"/>
              <a:gd name="adj2" fmla="val 45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932040" y="764704"/>
            <a:ext cx="3816424" cy="978408"/>
          </a:xfrm>
          <a:prstGeom prst="downArrow">
            <a:avLst>
              <a:gd name="adj1" fmla="val 50000"/>
              <a:gd name="adj2" fmla="val 43886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im0-tub-ru.yandex.net/i?id=63b5401b668a0d56730cdf8a3af68a14-102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8" y="5402500"/>
            <a:ext cx="1767246" cy="132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1-tub-ru.yandex.net/i?id=0d986d7ef2da13febc450f93a2525eb2-45-144&amp;n=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4"/>
          <a:stretch/>
        </p:blipFill>
        <p:spPr bwMode="auto">
          <a:xfrm>
            <a:off x="3344595" y="5402500"/>
            <a:ext cx="2235517" cy="134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1-tub-ru.yandex.net/i?id=5673806d3d13431eb7df28807a9497a5-61-144&amp;n=2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7" b="13259"/>
          <a:stretch/>
        </p:blipFill>
        <p:spPr bwMode="auto">
          <a:xfrm>
            <a:off x="6588224" y="5361830"/>
            <a:ext cx="2016224" cy="136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Цибизова А.В.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5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11660" y="116632"/>
            <a:ext cx="7272808" cy="1080120"/>
          </a:xfrm>
        </p:spPr>
        <p:txBody>
          <a:bodyPr>
            <a:noAutofit/>
          </a:bodyPr>
          <a:lstStyle/>
          <a:p>
            <a:r>
              <a:rPr lang="ru-RU" sz="4800" b="1" u="sng" dirty="0" smtClean="0">
                <a:solidFill>
                  <a:srgbClr val="FF0000"/>
                </a:solidFill>
              </a:rPr>
              <a:t/>
            </a:r>
            <a:br>
              <a:rPr lang="ru-RU" sz="4800" b="1" u="sng" dirty="0" smtClean="0">
                <a:solidFill>
                  <a:srgbClr val="FF0000"/>
                </a:solidFill>
              </a:rPr>
            </a:br>
            <a:r>
              <a:rPr lang="ru-RU" sz="4800" b="1" u="sng" dirty="0">
                <a:solidFill>
                  <a:srgbClr val="FF0000"/>
                </a:solidFill>
              </a:rPr>
              <a:t/>
            </a:r>
            <a:br>
              <a:rPr lang="ru-RU" sz="4800" b="1" u="sng" dirty="0">
                <a:solidFill>
                  <a:srgbClr val="FF0000"/>
                </a:solidFill>
              </a:rPr>
            </a:br>
            <a:r>
              <a:rPr lang="ru-RU" sz="4800" b="1" u="sng" dirty="0" smtClean="0">
                <a:solidFill>
                  <a:srgbClr val="FF0000"/>
                </a:solidFill>
              </a:rPr>
              <a:t/>
            </a:r>
            <a:br>
              <a:rPr lang="ru-RU" sz="4800" b="1" u="sng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            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РЕКТАЛЬНЫЙ ПУТЬ</a:t>
            </a:r>
            <a:br>
              <a:rPr lang="ru-RU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через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прямую кишку 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rectum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0" y="1628800"/>
            <a:ext cx="4248472" cy="392129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000" b="1" dirty="0" smtClean="0"/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Быстрое и полное всасывание, минуя печень;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использования при рвоте, в бессознательном состоянии, маленькие дети;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 неприятный вкус и запах лекарств.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294967295"/>
          </p:nvPr>
        </p:nvSpPr>
        <p:spPr>
          <a:xfrm>
            <a:off x="4644008" y="1700808"/>
            <a:ext cx="4176464" cy="46805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ru-RU" dirty="0" smtClean="0"/>
          </a:p>
          <a:p>
            <a:r>
              <a:rPr lang="ru-RU" sz="2800" b="1" dirty="0" smtClean="0"/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дискомфорт;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частом использовании возможно раздражение слизистых оболочек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800" b="1" dirty="0"/>
          </a:p>
        </p:txBody>
      </p:sp>
      <p:sp>
        <p:nvSpPr>
          <p:cNvPr id="3" name="Стрелка вниз 2"/>
          <p:cNvSpPr/>
          <p:nvPr/>
        </p:nvSpPr>
        <p:spPr>
          <a:xfrm>
            <a:off x="81625" y="1340768"/>
            <a:ext cx="4752528" cy="978408"/>
          </a:xfrm>
          <a:prstGeom prst="downArrow">
            <a:avLst>
              <a:gd name="adj1" fmla="val 50000"/>
              <a:gd name="adj2" fmla="val 45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004048" y="1370583"/>
            <a:ext cx="3816424" cy="978408"/>
          </a:xfrm>
          <a:prstGeom prst="downArrow">
            <a:avLst>
              <a:gd name="adj1" fmla="val 50000"/>
              <a:gd name="adj2" fmla="val 43886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22 Марта 2014 - Персональный сайт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0" t="7944" r="7220" b="7657"/>
          <a:stretch/>
        </p:blipFill>
        <p:spPr bwMode="auto">
          <a:xfrm>
            <a:off x="323529" y="5051007"/>
            <a:ext cx="3060604" cy="1752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im1-tub-ru.yandex.net/i?id=a2798d2059fa81152c9ec4edac8a2cd2-57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844" y="4509120"/>
            <a:ext cx="2916523" cy="197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90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РЕКТАЛЬНЫЙ ПУТЬ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395536" y="1196752"/>
            <a:ext cx="4176464" cy="5256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введением лекарственных средств в прямую кишку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 исключением слабительных) следует сделать пациенту очистительную клизму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ГЛАВА 8 ЛЕЧЕБНО-ДИАГНОСТИЧЕСКИЕ ПРОЦЕДУР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3816424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145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260648"/>
            <a:ext cx="7752085" cy="18002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    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          </a:t>
            </a: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                 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ПАРЕНТЕРАЛЬНЫЙ ПУТЬ</a:t>
            </a:r>
            <a:r>
              <a:rPr lang="ru-RU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(минуя пищеварительный тракт)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лекарственные вещества вводят инъекционным способом (в ткани, в сосуды, в полости).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/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Лекарственный гепати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" t="4455" r="5682" b="3169"/>
          <a:stretch/>
        </p:blipFill>
        <p:spPr bwMode="auto">
          <a:xfrm>
            <a:off x="4913641" y="3131222"/>
            <a:ext cx="4019532" cy="333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notebook\Desktop\836796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21249"/>
            <a:ext cx="4176464" cy="332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14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849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/>
              <a:t>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парентеральные пути введения лекарств: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внутрикожно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подкожно, внутримышечно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сосуды – внутривенно,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внутриартериально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полости- внутрисуставное, внутрисердечное,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внутриплевральное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субарахноидальное пространство</a:t>
            </a:r>
            <a:endParaRPr lang="ru-RU" sz="2800" dirty="0"/>
          </a:p>
        </p:txBody>
      </p:sp>
      <p:pic>
        <p:nvPicPr>
          <p:cNvPr id="1026" name="Picture 2" descr="Как правильно сделать укол ребенку - Сайт о развитии детей, воспитании, детский сайт, школьные года, детский психолог, Узбекист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2" b="15902"/>
          <a:stretch/>
        </p:blipFill>
        <p:spPr bwMode="auto">
          <a:xfrm>
            <a:off x="179512" y="2620075"/>
            <a:ext cx="2232248" cy="22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укол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23961" r="39597"/>
          <a:stretch/>
        </p:blipFill>
        <p:spPr bwMode="auto">
          <a:xfrm>
            <a:off x="3203848" y="2852936"/>
            <a:ext cx="2136710" cy="230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одержимое по тегу:span туберкулез/sp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6" t="20669" r="16515" b="13048"/>
          <a:stretch/>
        </p:blipFill>
        <p:spPr bwMode="auto">
          <a:xfrm>
            <a:off x="971600" y="4983371"/>
            <a:ext cx="2664296" cy="186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роцедурный кабинет клиники Диксион - внутримышечные инъекции, внутривенные инъекции, внутривенные инфузии, забор крови на анал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0" t="7473" r="12800" b="15579"/>
          <a:stretch/>
        </p:blipFill>
        <p:spPr bwMode="auto">
          <a:xfrm>
            <a:off x="5653995" y="2564904"/>
            <a:ext cx="3096344" cy="267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Фиксирующая повязка с прозрачной мембраной для периферически…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4" r="14962" b="27512"/>
          <a:stretch/>
        </p:blipFill>
        <p:spPr bwMode="auto">
          <a:xfrm>
            <a:off x="5085335" y="4834714"/>
            <a:ext cx="2088232" cy="201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76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21366"/>
            <a:ext cx="8208912" cy="1143000"/>
          </a:xfrm>
        </p:spPr>
        <p:txBody>
          <a:bodyPr>
            <a:noAutofit/>
          </a:bodyPr>
          <a:lstStyle/>
          <a:p>
            <a:r>
              <a:rPr lang="ru-RU" sz="4800" b="1" u="sng" dirty="0" smtClean="0">
                <a:solidFill>
                  <a:srgbClr val="FF0000"/>
                </a:solidFill>
              </a:rPr>
              <a:t/>
            </a:r>
            <a:br>
              <a:rPr lang="ru-RU" sz="4800" b="1" u="sng" dirty="0" smtClean="0">
                <a:solidFill>
                  <a:srgbClr val="FF0000"/>
                </a:solidFill>
              </a:rPr>
            </a:br>
            <a:r>
              <a:rPr lang="ru-RU" sz="4800" b="1" u="sng" dirty="0">
                <a:solidFill>
                  <a:srgbClr val="FF0000"/>
                </a:solidFill>
              </a:rPr>
              <a:t/>
            </a:r>
            <a:br>
              <a:rPr lang="ru-RU" sz="4800" b="1" u="sng" dirty="0">
                <a:solidFill>
                  <a:srgbClr val="FF0000"/>
                </a:solidFill>
              </a:rPr>
            </a:br>
            <a:r>
              <a:rPr lang="ru-RU" sz="4800" b="1" u="sng" dirty="0" smtClean="0">
                <a:solidFill>
                  <a:srgbClr val="FF0000"/>
                </a:solidFill>
              </a:rPr>
              <a:t/>
            </a:r>
            <a:br>
              <a:rPr lang="ru-RU" sz="4800" b="1" u="sng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            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ПАРЕНТЕРАЛЬНЫЙ  ПУТЬ 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0" y="1556792"/>
            <a:ext cx="4355976" cy="489654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800" b="1" dirty="0" smtClean="0"/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Быстрота воздействия;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точность дозировки;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Исключается влияние пищеварительных ферментов на лекарственные средства;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Исключается барьерная роль печени;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Незаменим при оказании экстренной помощи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294967295"/>
          </p:nvPr>
        </p:nvSpPr>
        <p:spPr>
          <a:xfrm>
            <a:off x="4716016" y="1902060"/>
            <a:ext cx="4041775" cy="419123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Строгое соблюдение асептики и антисептики (профилактика ВБИ);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специальных приборов, инструментов;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постинъекционных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сложнений;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Невозможность быстро прекратить негативное действие лекарственного средства;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работы медицинского персонала</a:t>
            </a:r>
            <a:r>
              <a:rPr lang="ru-RU" sz="2000" b="1" dirty="0" smtClean="0"/>
              <a:t>.</a:t>
            </a:r>
          </a:p>
          <a:p>
            <a:pPr marL="0" indent="0">
              <a:buNone/>
            </a:pPr>
            <a:endParaRPr lang="ru-RU" sz="2400" b="1" dirty="0" smtClean="0"/>
          </a:p>
        </p:txBody>
      </p:sp>
      <p:sp>
        <p:nvSpPr>
          <p:cNvPr id="3" name="Стрелка вниз 2"/>
          <p:cNvSpPr/>
          <p:nvPr/>
        </p:nvSpPr>
        <p:spPr>
          <a:xfrm>
            <a:off x="107504" y="908720"/>
            <a:ext cx="4752528" cy="978408"/>
          </a:xfrm>
          <a:prstGeom prst="downArrow">
            <a:avLst>
              <a:gd name="adj1" fmla="val 50000"/>
              <a:gd name="adj2" fmla="val 45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101110" y="923653"/>
            <a:ext cx="3816424" cy="978408"/>
          </a:xfrm>
          <a:prstGeom prst="downArrow">
            <a:avLst>
              <a:gd name="adj1" fmla="val 50000"/>
              <a:gd name="adj2" fmla="val 43886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арентеральный путь введения. Парентеральное введение лекарств :: SYL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66675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3672407" cy="28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Введение лекарственных средств: пути. Введение лекарственных средств  различными способами: преимущества и недостат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14948"/>
            <a:ext cx="323773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4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52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222681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  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1539895"/>
            <a:ext cx="36724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Резорбтивное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(через кровь) 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25563" y="1539895"/>
            <a:ext cx="313351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Местное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3455719"/>
            <a:ext cx="4570058" cy="3168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Энтеральный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пищеварительный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тракт)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Пероральный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Сублингвальный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Букальный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ектальный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Парентеральный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минуя пищеварительный тракт)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043608" y="2477311"/>
            <a:ext cx="2520280" cy="978408"/>
          </a:xfrm>
          <a:prstGeom prst="downArrow">
            <a:avLst>
              <a:gd name="adj1" fmla="val 50000"/>
              <a:gd name="adj2" fmla="val 430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Путь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введения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153076" y="2477311"/>
            <a:ext cx="2515268" cy="978408"/>
          </a:xfrm>
          <a:prstGeom prst="downArrow">
            <a:avLst>
              <a:gd name="adj1" fmla="val 50000"/>
              <a:gd name="adj2" fmla="val 430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Путь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введения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915816" y="820954"/>
            <a:ext cx="3024335" cy="807846"/>
          </a:xfrm>
          <a:prstGeom prst="downArrow">
            <a:avLst>
              <a:gd name="adj1" fmla="val 53709"/>
              <a:gd name="adj2" fmla="val 488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53076" y="3447901"/>
            <a:ext cx="298448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Наружный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219738"/>
            <a:ext cx="6984775" cy="601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СРЕДСТВА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81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62373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любом способе введения лекарственных средств медицинский персонал обязан информировать пациента: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назначении лекарственного средства и его названии;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Возможных побочных действиях;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Сроках и признаках наступления эффекта от применяемого лекарственного средства;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 применения лекарственного средства.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Полную информацию о лекарственном средстве и согласие на проведение лекарственной терапии получает врач.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65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620688"/>
            <a:ext cx="8075613" cy="115212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    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          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                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НАРУЖНЫЙ ПУТЬ </a:t>
            </a:r>
            <a:r>
              <a:rPr lang="ru-RU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введения лекарственного средства</a:t>
            </a:r>
            <a:r>
              <a:rPr lang="ru-RU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лекарственного средства на кожу и слизистые оболочки</a:t>
            </a:r>
            <a:r>
              <a:rPr lang="ru-RU" sz="3600" dirty="0" smtClean="0"/>
              <a:t>. 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Компрессы, примочки, присыпки, смазывания, повязки на раневую поверхность, закапывание капель в газа /нос/ухо, ингаляции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все это способы наружного введения лекарственных форм: мазей, растворов, порошков, настоек.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23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83130"/>
            <a:ext cx="8640960" cy="507831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                 </a:t>
            </a:r>
            <a:r>
              <a:rPr lang="ru-RU" sz="2800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НАРУЖНЫЙ ПУТЬ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лекарственных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в нос - закапывание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капель, введение мази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b="1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капель в ухо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800" b="1" dirty="0" smtClean="0"/>
          </a:p>
          <a:p>
            <a:pPr indent="-457200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лекарственных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в глаз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закапывание капель,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закладывание мази</a:t>
            </a:r>
          </a:p>
          <a:p>
            <a:endParaRPr lang="ru-RU" dirty="0"/>
          </a:p>
        </p:txBody>
      </p:sp>
      <p:pic>
        <p:nvPicPr>
          <p:cNvPr id="1026" name="Picture 2" descr="http://im3-tub-ru.yandex.net/i?id=4da2de28e0ba1ce2966c874fce2d27e7-16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8640"/>
            <a:ext cx="2880320" cy="191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0-tub-ru.yandex.net/i?id=259a6fb209246f1ca9961e41691457a1-41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958" y="2182206"/>
            <a:ext cx="3024335" cy="210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Таблетки и гель ациклови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8" t="5911" r="16332"/>
          <a:stretch/>
        </p:blipFill>
        <p:spPr bwMode="auto">
          <a:xfrm>
            <a:off x="6542847" y="4412257"/>
            <a:ext cx="2448272" cy="234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к использовать глазные капли или глазную мазь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6" r="12071"/>
          <a:stretch/>
        </p:blipFill>
        <p:spPr bwMode="auto">
          <a:xfrm>
            <a:off x="3635896" y="4676341"/>
            <a:ext cx="2592288" cy="208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35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28550"/>
            <a:ext cx="89644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                      </a:t>
            </a:r>
            <a:r>
              <a:rPr lang="ru-RU" sz="2800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НАРУЖНЫЙ </a:t>
            </a:r>
            <a:r>
              <a:rPr lang="ru-RU" sz="28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ПУТЬ</a:t>
            </a:r>
            <a:r>
              <a:rPr lang="ru-RU" sz="28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u="sng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Нанесение лекарственных средств на кожу</a:t>
            </a:r>
            <a:r>
              <a:rPr lang="ru-RU" sz="3600" b="1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присыпки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Втирание и нанесение мази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Нанесение  аэрозоля на кожу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Примочки </a:t>
            </a:r>
          </a:p>
          <a:p>
            <a:endParaRPr lang="ru-RU" sz="3600" b="1" dirty="0"/>
          </a:p>
        </p:txBody>
      </p:sp>
      <p:pic>
        <p:nvPicPr>
          <p:cNvPr id="2050" name="Picture 2" descr="Присыпка с тальком повышает риск рака яичников на четвер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23384"/>
            <a:ext cx="2952328" cy="220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Мумие от растяжек Рецепты крема и маски с мумие от растяжек на теле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6" t="1790" r="12089"/>
          <a:stretch/>
        </p:blipFill>
        <p:spPr bwMode="auto">
          <a:xfrm>
            <a:off x="611560" y="3501008"/>
            <a:ext cx="3240359" cy="31683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2" name="Picture 4" descr="Jason крем для лица и тела Nourishing cocoa butter Pure natu…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1" t="47193" b="11536"/>
          <a:stretch/>
        </p:blipFill>
        <p:spPr bwMode="auto">
          <a:xfrm>
            <a:off x="4139952" y="4175757"/>
            <a:ext cx="4673676" cy="235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71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u="sng" dirty="0" smtClean="0">
                <a:solidFill>
                  <a:srgbClr val="FF0000"/>
                </a:solidFill>
              </a:rPr>
              <a:t/>
            </a:r>
            <a:br>
              <a:rPr lang="ru-RU" sz="4800" b="1" u="sng" dirty="0" smtClean="0">
                <a:solidFill>
                  <a:srgbClr val="FF0000"/>
                </a:solidFill>
              </a:rPr>
            </a:br>
            <a:r>
              <a:rPr lang="ru-RU" sz="4800" b="1" u="sng" dirty="0">
                <a:solidFill>
                  <a:srgbClr val="FF0000"/>
                </a:solidFill>
              </a:rPr>
              <a:t/>
            </a:r>
            <a:br>
              <a:rPr lang="ru-RU" sz="4800" b="1" u="sng" dirty="0">
                <a:solidFill>
                  <a:srgbClr val="FF0000"/>
                </a:solidFill>
              </a:rPr>
            </a:br>
            <a:r>
              <a:rPr lang="ru-RU" sz="4800" b="1" u="sng" dirty="0" smtClean="0">
                <a:solidFill>
                  <a:srgbClr val="FF0000"/>
                </a:solidFill>
              </a:rPr>
              <a:t/>
            </a:r>
            <a:br>
              <a:rPr lang="ru-RU" sz="4800" b="1" u="sng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            </a:t>
            </a:r>
            <a:r>
              <a:rPr lang="ru-RU" sz="3200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НАРУЖНЫЙ    ПУТЬ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179512" y="2204864"/>
            <a:ext cx="4248472" cy="3921299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Простота использования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локального воздействия на определенный участок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разрушается в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жкт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самостоятельного лечения 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294967295"/>
          </p:nvPr>
        </p:nvSpPr>
        <p:spPr>
          <a:xfrm>
            <a:off x="5102225" y="2174875"/>
            <a:ext cx="4041775" cy="39512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Раздражение и аллергические реакции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Узкий спектр применения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79512" y="1124744"/>
            <a:ext cx="4752528" cy="978408"/>
          </a:xfrm>
          <a:prstGeom prst="downArrow">
            <a:avLst>
              <a:gd name="adj1" fmla="val 50000"/>
              <a:gd name="adj2" fmla="val 45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076056" y="1143198"/>
            <a:ext cx="3816424" cy="978408"/>
          </a:xfrm>
          <a:prstGeom prst="downArrow">
            <a:avLst>
              <a:gd name="adj1" fmla="val 50000"/>
              <a:gd name="adj2" fmla="val 43886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49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ИНГАЛЯЦИОННЫЙ ПУТЬ – </a:t>
            </a:r>
            <a:br>
              <a:rPr lang="ru-RU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в организм лекарственных средств путем их вдыхания. 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Лекарственный препарат  вводится в виде аэрозоля /порошка через рот и нос.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26 Марта 2013 - Персональный сайт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" t="14531" r="27966" b="2709"/>
          <a:stretch/>
        </p:blipFill>
        <p:spPr bwMode="auto">
          <a:xfrm>
            <a:off x="5508104" y="3573016"/>
            <a:ext cx="3528392" cy="2880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27 Июля 2013 - Персональный сайт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9" t="3328" r="2792" b="-1"/>
          <a:stretch/>
        </p:blipFill>
        <p:spPr bwMode="auto">
          <a:xfrm>
            <a:off x="251520" y="4077072"/>
            <a:ext cx="3240360" cy="255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http://im1-tub-ru.yandex.net/i?id=d4a13a5624dde09307c889170c4b13d8-04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3212976"/>
            <a:ext cx="2784308" cy="213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8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612576" y="260648"/>
            <a:ext cx="9217024" cy="1143000"/>
          </a:xfrm>
        </p:spPr>
        <p:txBody>
          <a:bodyPr>
            <a:noAutofit/>
          </a:bodyPr>
          <a:lstStyle/>
          <a:p>
            <a:pPr algn="l"/>
            <a:r>
              <a:rPr lang="ru-RU" sz="4800" b="1" u="sng" dirty="0" smtClean="0">
                <a:solidFill>
                  <a:srgbClr val="FF0000"/>
                </a:solidFill>
              </a:rPr>
              <a:t/>
            </a:r>
            <a:br>
              <a:rPr lang="ru-RU" sz="4800" b="1" u="sng" dirty="0" smtClean="0">
                <a:solidFill>
                  <a:srgbClr val="FF0000"/>
                </a:solidFill>
              </a:rPr>
            </a:br>
            <a:r>
              <a:rPr lang="ru-RU" sz="4800" b="1" u="sng" dirty="0">
                <a:solidFill>
                  <a:srgbClr val="FF0000"/>
                </a:solidFill>
              </a:rPr>
              <a:t/>
            </a:r>
            <a:br>
              <a:rPr lang="ru-RU" sz="4800" b="1" u="sng" dirty="0">
                <a:solidFill>
                  <a:srgbClr val="FF0000"/>
                </a:solidFill>
              </a:rPr>
            </a:br>
            <a:r>
              <a:rPr lang="ru-RU" sz="4800" b="1" u="sng" dirty="0" smtClean="0">
                <a:solidFill>
                  <a:srgbClr val="FF0000"/>
                </a:solidFill>
              </a:rPr>
              <a:t/>
            </a:r>
            <a:br>
              <a:rPr lang="ru-RU" sz="4800" b="1" u="sng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            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ИНГАЛЯЦИОННЫЙ     ПУТЬ 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179512" y="2060848"/>
            <a:ext cx="4248472" cy="392129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800" b="1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лекарства непосредственно в месте патологического           процесса;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Попадание в очаг поражения, минуя печень, в неизменном виде.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294967295"/>
          </p:nvPr>
        </p:nvSpPr>
        <p:spPr>
          <a:xfrm>
            <a:off x="4499992" y="2121606"/>
            <a:ext cx="4041775" cy="395128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endParaRPr lang="ru-RU" dirty="0" smtClean="0"/>
          </a:p>
          <a:p>
            <a:r>
              <a:rPr lang="ru-RU" sz="2800" b="1" dirty="0" smtClean="0"/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местном воспалении плохое проникновение лекарства в очаг поражения;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раздражения слизистых оболочек дыхательных путей лекарственными веществами.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79512" y="1124744"/>
            <a:ext cx="4752528" cy="978408"/>
          </a:xfrm>
          <a:prstGeom prst="downArrow">
            <a:avLst>
              <a:gd name="adj1" fmla="val 50000"/>
              <a:gd name="adj2" fmla="val 45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076056" y="1143198"/>
            <a:ext cx="3816424" cy="978408"/>
          </a:xfrm>
          <a:prstGeom prst="downArrow">
            <a:avLst>
              <a:gd name="adj1" fmla="val 50000"/>
              <a:gd name="adj2" fmla="val 43886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500</Words>
  <Application>Microsoft Office PowerPoint</Application>
  <PresentationFormat>Экран (4:3)</PresentationFormat>
  <Paragraphs>132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Введение лекарственных средств</vt:lpstr>
      <vt:lpstr>Презентация PowerPoint</vt:lpstr>
      <vt:lpstr>Презентация PowerPoint</vt:lpstr>
      <vt:lpstr>                                         НАРУЖНЫЙ ПУТЬ  введения лекарственного средства -  воздействие лекарственного средства на кожу и слизистые оболочки.    Компрессы, примочки, присыпки, смазывания, повязки на раневую поверхность, закапывание капель в газа /нос/ухо, ингаляции  – все это способы наружного введения лекарственных форм: мазей, растворов, порошков, настоек.</vt:lpstr>
      <vt:lpstr>Презентация PowerPoint</vt:lpstr>
      <vt:lpstr>Презентация PowerPoint</vt:lpstr>
      <vt:lpstr>               НАРУЖНЫЙ    ПУТЬ      </vt:lpstr>
      <vt:lpstr>ИНГАЛЯЦИОННЫЙ ПУТЬ –  </vt:lpstr>
      <vt:lpstr>               ИНГАЛЯЦИОННЫЙ     ПУТЬ      </vt:lpstr>
      <vt:lpstr>Презентация PowerPoint</vt:lpstr>
      <vt:lpstr>                  ПЕРОРАЛЬНЫЙ ПУТЬ             через рот (per os)      </vt:lpstr>
      <vt:lpstr>               СУБЛИНГВАЛЬНЫЙ ПУТЬ      </vt:lpstr>
      <vt:lpstr>                РЕКТАЛЬНЫЙ ПУТЬ   через прямую кишку (per rectum)       </vt:lpstr>
      <vt:lpstr> РЕКТАЛЬНЫЙ ПУТЬ</vt:lpstr>
      <vt:lpstr>                                    ПАРЕНТЕРАЛЬНЫЙ ПУТЬ          (минуя пищеварительный тракт)  – лекарственные вещества вводят инъекционным способом (в ткани, в сосуды, в полости).  </vt:lpstr>
      <vt:lpstr>Презентация PowerPoint</vt:lpstr>
      <vt:lpstr>               ПАРЕНТЕРАЛЬНЫЙ  ПУТЬ      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Пути введения и способы применения лекарственных средств</dc:title>
  <dc:creator>Анна</dc:creator>
  <cp:lastModifiedBy>notebook</cp:lastModifiedBy>
  <cp:revision>58</cp:revision>
  <dcterms:created xsi:type="dcterms:W3CDTF">2015-03-15T10:15:12Z</dcterms:created>
  <dcterms:modified xsi:type="dcterms:W3CDTF">2022-02-07T03:25:59Z</dcterms:modified>
</cp:coreProperties>
</file>