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7826" r:id="rId1"/>
  </p:sldMasterIdLst>
  <p:notesMasterIdLst>
    <p:notesMasterId r:id="rId25"/>
  </p:notesMasterIdLst>
  <p:sldIdLst>
    <p:sldId id="290" r:id="rId2"/>
    <p:sldId id="291" r:id="rId3"/>
    <p:sldId id="292" r:id="rId4"/>
    <p:sldId id="374" r:id="rId5"/>
    <p:sldId id="432" r:id="rId6"/>
    <p:sldId id="376" r:id="rId7"/>
    <p:sldId id="375" r:id="rId8"/>
    <p:sldId id="425" r:id="rId9"/>
    <p:sldId id="434" r:id="rId10"/>
    <p:sldId id="381" r:id="rId11"/>
    <p:sldId id="426" r:id="rId12"/>
    <p:sldId id="435" r:id="rId13"/>
    <p:sldId id="442" r:id="rId14"/>
    <p:sldId id="385" r:id="rId15"/>
    <p:sldId id="383" r:id="rId16"/>
    <p:sldId id="437" r:id="rId17"/>
    <p:sldId id="428" r:id="rId18"/>
    <p:sldId id="386" r:id="rId19"/>
    <p:sldId id="389" r:id="rId20"/>
    <p:sldId id="388" r:id="rId21"/>
    <p:sldId id="391" r:id="rId22"/>
    <p:sldId id="288" r:id="rId23"/>
    <p:sldId id="289" r:id="rId24"/>
  </p:sldIdLst>
  <p:sldSz cx="12192000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27" autoAdjust="0"/>
  </p:normalViewPr>
  <p:slideViewPr>
    <p:cSldViewPr>
      <p:cViewPr>
        <p:scale>
          <a:sx n="83" d="100"/>
          <a:sy n="83" d="100"/>
        </p:scale>
        <p:origin x="-384" y="1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="" xmlns:a16="http://schemas.microsoft.com/office/drawing/2014/main" id="{7C68D35D-42EE-CE11-0D4E-81A84C00909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8128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73C73EE2-B1C2-75B7-74E8-07DB7B9ABEC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F5DA4814-63EC-3CEB-FD19-2A73B04C1A27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71D431F4-7D76-E98A-E45F-9AB232A5F3D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>
            <a:extLst>
              <a:ext uri="{FF2B5EF4-FFF2-40B4-BE49-F238E27FC236}">
                <a16:creationId xmlns="" xmlns:a16="http://schemas.microsoft.com/office/drawing/2014/main" id="{A4F34A4B-5530-1AD3-1A42-5A06D583237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>
            <a:extLst>
              <a:ext uri="{FF2B5EF4-FFF2-40B4-BE49-F238E27FC236}">
                <a16:creationId xmlns="" xmlns:a16="http://schemas.microsoft.com/office/drawing/2014/main" id="{010CE761-EEDD-F34D-A177-439B71F196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fld id="{FDEE1594-A1EB-4715-8E5C-1EE814218D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126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>
            <a:extLst>
              <a:ext uri="{FF2B5EF4-FFF2-40B4-BE49-F238E27FC236}">
                <a16:creationId xmlns="" xmlns:a16="http://schemas.microsoft.com/office/drawing/2014/main" id="{E78B094B-5DFB-340C-64BC-FE14942F96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1" name="Заметки 2">
            <a:extLst>
              <a:ext uri="{FF2B5EF4-FFF2-40B4-BE49-F238E27FC236}">
                <a16:creationId xmlns="" xmlns:a16="http://schemas.microsoft.com/office/drawing/2014/main" id="{65AD4A3B-596B-ADDB-3C18-ACD30FF9A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58372" name="Номер слайда 3">
            <a:extLst>
              <a:ext uri="{FF2B5EF4-FFF2-40B4-BE49-F238E27FC236}">
                <a16:creationId xmlns="" xmlns:a16="http://schemas.microsoft.com/office/drawing/2014/main" id="{9A317AB5-97BA-4731-4C97-D36AD1FFE42C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447B99C-2D2C-4042-948D-BFF031F8833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</a:t>
            </a:r>
            <a:r>
              <a:rPr lang="ru-RU" sz="1200" b="1" dirty="0">
                <a:latin typeface="+mn-lt"/>
              </a:rPr>
              <a:t>УПЛОЩЕНИЕ, </a:t>
            </a:r>
            <a:r>
              <a:rPr lang="ru-RU" sz="1200" b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остеопения</a:t>
            </a:r>
            <a:r>
              <a:rPr 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неровность контура и УМЕНЬШЕНИЕ ГЛУБИНЫ) = здесь имеет место тавтология, один и тот же </a:t>
            </a:r>
            <a:r>
              <a:rPr lang="ru-RU" sz="1200" b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скиалогический</a:t>
            </a:r>
            <a:r>
              <a:rPr 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симптом назван дважды разными словами. Оставить лучше УПЛОЩЕНИЕ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5646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неравномерное СУЖЕНИЕ </a:t>
            </a:r>
            <a:r>
              <a:rPr lang="ru-RU" sz="12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МЕЖсуставной</a:t>
            </a:r>
            <a:r>
              <a:rPr lang="ru-RU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щели = </a:t>
            </a:r>
            <a:r>
              <a:rPr 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расширение суставной щели</a:t>
            </a:r>
          </a:p>
          <a:p>
            <a:r>
              <a:rPr lang="ru-RU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подвывих головки бедра = лучше упомянуть, что это латеральный подвывих, так как со временем, в фазу </a:t>
            </a:r>
            <a:r>
              <a:rPr lang="ru-RU" sz="12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ремоделирования</a:t>
            </a:r>
            <a:r>
              <a:rPr lang="ru-RU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 наступит верхний подвывих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6004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="" xmlns:a16="http://schemas.microsoft.com/office/drawing/2014/main" id="{269A9DBE-0B6D-40AE-8329-27EF77DAC8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A8C10296-41E3-49A8-80DA-3E8120C1CBB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22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="" xmlns:a16="http://schemas.microsoft.com/office/drawing/2014/main" id="{D5F1F6E6-24AA-DD24-4AF0-DF2C995E6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2">
            <a:extLst>
              <a:ext uri="{FF2B5EF4-FFF2-40B4-BE49-F238E27FC236}">
                <a16:creationId xmlns="" xmlns:a16="http://schemas.microsoft.com/office/drawing/2014/main" id="{6E5E98E8-FE6D-280D-EE94-4BD6F2BC4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>
            <a:extLst>
              <a:ext uri="{FF2B5EF4-FFF2-40B4-BE49-F238E27FC236}">
                <a16:creationId xmlns="" xmlns:a16="http://schemas.microsoft.com/office/drawing/2014/main" id="{24068ED2-EB52-56A6-86FD-B49050A54AE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328D6656-AF3C-4ADA-9404-1E59BCE3582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23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3491" name="Rectangle 1">
            <a:extLst>
              <a:ext uri="{FF2B5EF4-FFF2-40B4-BE49-F238E27FC236}">
                <a16:creationId xmlns="" xmlns:a16="http://schemas.microsoft.com/office/drawing/2014/main" id="{966D06A5-F8F8-F39A-CE8A-2B979E912C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2">
            <a:extLst>
              <a:ext uri="{FF2B5EF4-FFF2-40B4-BE49-F238E27FC236}">
                <a16:creationId xmlns="" xmlns:a16="http://schemas.microsoft.com/office/drawing/2014/main" id="{B3014B7E-5085-0CAD-BF04-51B636AF8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>
            <a:extLst>
              <a:ext uri="{FF2B5EF4-FFF2-40B4-BE49-F238E27FC236}">
                <a16:creationId xmlns="" xmlns:a16="http://schemas.microsoft.com/office/drawing/2014/main" id="{CD9EE032-E702-3E1F-DC70-69B29EE6A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Заметки 2">
            <a:extLst>
              <a:ext uri="{FF2B5EF4-FFF2-40B4-BE49-F238E27FC236}">
                <a16:creationId xmlns="" xmlns:a16="http://schemas.microsoft.com/office/drawing/2014/main" id="{B72FD8CF-BFCE-AABE-FE35-A00DA8EB9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Times New Roman" panose="02020603050405020304" pitchFamily="18" charset="0"/>
            </a:endParaRPr>
          </a:p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59396" name="Номер слайда 3">
            <a:extLst>
              <a:ext uri="{FF2B5EF4-FFF2-40B4-BE49-F238E27FC236}">
                <a16:creationId xmlns="" xmlns:a16="http://schemas.microsoft.com/office/drawing/2014/main" id="{D1D00DE8-910A-2623-C42A-17BAB6DF13BD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9EF65FF-531B-41EC-80DE-9A3790CA597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>
            <a:extLst>
              <a:ext uri="{FF2B5EF4-FFF2-40B4-BE49-F238E27FC236}">
                <a16:creationId xmlns="" xmlns:a16="http://schemas.microsoft.com/office/drawing/2014/main" id="{77400A57-4E3C-A258-4BC0-C64D90D3B2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19" name="Заметки 2">
            <a:extLst>
              <a:ext uri="{FF2B5EF4-FFF2-40B4-BE49-F238E27FC236}">
                <a16:creationId xmlns="" xmlns:a16="http://schemas.microsoft.com/office/drawing/2014/main" id="{F893BC42-F5FF-EFB0-791C-1E7F78F02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60420" name="Номер слайда 3">
            <a:extLst>
              <a:ext uri="{FF2B5EF4-FFF2-40B4-BE49-F238E27FC236}">
                <a16:creationId xmlns="" xmlns:a16="http://schemas.microsoft.com/office/drawing/2014/main" id="{C890D812-BDF2-A693-311D-90366A4EB413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27C6B996-30CE-41E8-92BF-E03BDDD3341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Желательно добавить, что хрящ всё это время питается и продолжает расти за счёт диффузии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32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>
                <a:latin typeface="+mn-lt"/>
              </a:rPr>
              <a:t>вдавленный или </a:t>
            </a:r>
            <a:r>
              <a:rPr lang="ru-RU" sz="1200" b="1" dirty="0" err="1">
                <a:latin typeface="+mn-lt"/>
              </a:rPr>
              <a:t>импрессионный</a:t>
            </a:r>
            <a:r>
              <a:rPr lang="ru-RU" sz="1200" b="1" dirty="0">
                <a:latin typeface="+mn-lt"/>
              </a:rPr>
              <a:t> = поскольку это синонимы, то оформить этот фрагмент правильнее так: «вдавленный (</a:t>
            </a:r>
            <a:r>
              <a:rPr lang="ru-RU" sz="1200" b="1" dirty="0" err="1">
                <a:latin typeface="+mn-lt"/>
              </a:rPr>
              <a:t>импрессионный</a:t>
            </a:r>
            <a:r>
              <a:rPr lang="ru-RU" sz="1200" b="1" dirty="0">
                <a:latin typeface="+mn-lt"/>
              </a:rPr>
              <a:t>)»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4345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b="1" dirty="0"/>
              <a:t>На данном изображении нет фрагментации головки</a:t>
            </a:r>
          </a:p>
          <a:p>
            <a:pPr marL="228600" indent="-228600">
              <a:buAutoNum type="arabicPeriod"/>
            </a:pPr>
            <a:r>
              <a:rPr 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Сужение межсуставного пространства = ошибка перевода: </a:t>
            </a:r>
            <a:r>
              <a:rPr lang="en-US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joint space</a:t>
            </a:r>
            <a:r>
              <a:rPr 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переводится как суставная щель; буквальный перевод - суставное пространство, но никак не «межсуставное». На данном изображении этого симптома тоже нет.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5730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>
                <a:latin typeface="+mn-lt"/>
              </a:rPr>
              <a:t>межсуставное пространство = см. ремарку к слайду 15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43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БОКОВАЯ ПРОЕКЦИЯ = Это прямая проекция, большой вертел на контуре, фигура слезы наглядная.</a:t>
            </a:r>
          </a:p>
          <a:p>
            <a:pPr marL="228600" indent="-228600">
              <a:buAutoNum type="arabicPeriod"/>
            </a:pPr>
            <a:r>
              <a:rPr lang="ru-RU" sz="1200" b="1" dirty="0">
                <a:latin typeface="+mn-lt"/>
                <a:cs typeface="Times New Roman" pitchFamily="18" charset="0"/>
              </a:rPr>
              <a:t>сужение межсуставного пространства = см. ремарку на слайде 15. Откуда вообще взялось «сужение», его нет ни на одном снимке, и его не бывает в динамике развития болезни </a:t>
            </a:r>
            <a:r>
              <a:rPr lang="ru-RU" sz="1200" b="1" dirty="0" err="1">
                <a:latin typeface="+mn-lt"/>
                <a:cs typeface="Times New Roman" pitchFamily="18" charset="0"/>
              </a:rPr>
              <a:t>Пертеса</a:t>
            </a:r>
            <a:r>
              <a:rPr lang="ru-RU" sz="1200" b="1" dirty="0">
                <a:latin typeface="+mn-lt"/>
                <a:cs typeface="Times New Roman" pitchFamily="18" charset="0"/>
              </a:rPr>
              <a:t>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815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наличие округлой, очаговой тени = ошибка </a:t>
            </a:r>
            <a:r>
              <a:rPr lang="ru-RU" sz="1200" b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скиалогическая</a:t>
            </a:r>
            <a:r>
              <a:rPr 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: это округлое очаговое ПРОСВЕТЛЕНИЕ:</a:t>
            </a:r>
          </a:p>
          <a:p>
            <a:r>
              <a:rPr lang="ru-RU" sz="1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Насчет «межсуставного пространства» я указывал ранее. Насчет «сужения» тоже.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DEE1594-A1EB-4715-8E5C-1EE814218DAD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99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DE300F1-52D8-0E2E-7230-321A2C3D89D7}"/>
              </a:ext>
            </a:extLst>
          </p:cNvPr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0ABF3C1-CB83-4A88-D23E-A8F88F0BB68F}"/>
              </a:ext>
            </a:extLst>
          </p:cNvPr>
          <p:cNvSpPr/>
          <p:nvPr/>
        </p:nvSpPr>
        <p:spPr>
          <a:xfrm>
            <a:off x="-12700" y="6053138"/>
            <a:ext cx="300037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799C861-9616-7095-4D6D-A80EC7B24FC0}"/>
              </a:ext>
            </a:extLst>
          </p:cNvPr>
          <p:cNvSpPr/>
          <p:nvPr/>
        </p:nvSpPr>
        <p:spPr>
          <a:xfrm>
            <a:off x="3144838" y="6043613"/>
            <a:ext cx="9047162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27">
            <a:extLst>
              <a:ext uri="{FF2B5EF4-FFF2-40B4-BE49-F238E27FC236}">
                <a16:creationId xmlns="" xmlns:a16="http://schemas.microsoft.com/office/drawing/2014/main" id="{F41F2591-FF60-E3F3-6949-6B233C3C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6" name="Нижний колонтитул 16">
            <a:extLst>
              <a:ext uri="{FF2B5EF4-FFF2-40B4-BE49-F238E27FC236}">
                <a16:creationId xmlns="" xmlns:a16="http://schemas.microsoft.com/office/drawing/2014/main" id="{E75B5E9D-68D7-0E79-29DB-CD3D02E6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1300" y="236538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8">
            <a:extLst>
              <a:ext uri="{FF2B5EF4-FFF2-40B4-BE49-F238E27FC236}">
                <a16:creationId xmlns="" xmlns:a16="http://schemas.microsoft.com/office/drawing/2014/main" id="{C4CB6A59-BECD-5690-B267-3203F472D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3069D0-7112-4DA8-AA99-D92E27FDBCC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6981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6356EA9E-3C7B-3EDB-5160-465A8FBA4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FC58BEC7-4743-2E6E-CF5A-1B46928E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33313784-9773-3CD2-305B-4F0C13B3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ACFD6-78A8-4D79-BB5C-C416A09101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9621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05E43C5-ABD8-A7E2-AADD-E65327780A91}"/>
              </a:ext>
            </a:extLst>
          </p:cNvPr>
          <p:cNvSpPr/>
          <p:nvPr/>
        </p:nvSpPr>
        <p:spPr bwMode="white">
          <a:xfrm>
            <a:off x="8128000" y="0"/>
            <a:ext cx="427038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AD696B6-1DB6-7D63-A117-912921865364}"/>
              </a:ext>
            </a:extLst>
          </p:cNvPr>
          <p:cNvSpPr/>
          <p:nvPr/>
        </p:nvSpPr>
        <p:spPr>
          <a:xfrm>
            <a:off x="8189913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894C8A3-1914-269F-74EB-27A88ABE0F28}"/>
              </a:ext>
            </a:extLst>
          </p:cNvPr>
          <p:cNvSpPr/>
          <p:nvPr/>
        </p:nvSpPr>
        <p:spPr>
          <a:xfrm>
            <a:off x="8189913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9EA07039-1A1B-B78F-A7C4-634E2916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248400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25AC62E9-A772-BCCA-C94C-A76F83E88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74310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7B281BA7-880B-09DA-69F0-598E2BEF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074819" y="103981"/>
            <a:ext cx="533400" cy="325438"/>
          </a:xfrm>
        </p:spPr>
        <p:txBody>
          <a:bodyPr/>
          <a:lstStyle>
            <a:lvl1pPr>
              <a:defRPr/>
            </a:lvl1pPr>
          </a:lstStyle>
          <a:p>
            <a:fld id="{41FFFF03-EADB-40CA-BB6F-C2742E9245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1373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1213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5"/>
            <a:ext cx="5408613" cy="452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0613" y="1604965"/>
            <a:ext cx="5410200" cy="452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02BBF1D9-FE60-89A0-F5FA-4562E0F139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BA575881-51FE-1360-2549-6898F52CA6B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2D747C-2B2C-4E58-8810-AC7902C2459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7559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="" xmlns:a16="http://schemas.microsoft.com/office/drawing/2014/main" id="{6A8C9DE4-FA28-F7FC-910B-96817F19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="" xmlns:a16="http://schemas.microsoft.com/office/drawing/2014/main" id="{271C8B40-320B-6E0D-3511-7869D43F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>
            <a:extLst>
              <a:ext uri="{FF2B5EF4-FFF2-40B4-BE49-F238E27FC236}">
                <a16:creationId xmlns="" xmlns:a16="http://schemas.microsoft.com/office/drawing/2014/main" id="{C153678F-3706-2F34-66BE-138607FD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59E52-05E9-49DF-94D3-54D73F80941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855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FC34AD1-2AC5-3B4C-1743-3179E2C1C777}"/>
              </a:ext>
            </a:extLst>
          </p:cNvPr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8DFC5E5-B15C-8479-F108-47768A059B37}"/>
              </a:ext>
            </a:extLst>
          </p:cNvPr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86CC08A-1AB5-15FF-E7E9-13DEC888EBE0}"/>
              </a:ext>
            </a:extLst>
          </p:cNvPr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>
            <a:extLst>
              <a:ext uri="{FF2B5EF4-FFF2-40B4-BE49-F238E27FC236}">
                <a16:creationId xmlns="" xmlns:a16="http://schemas.microsoft.com/office/drawing/2014/main" id="{50E8208D-6730-A801-37B1-B0F6E9D24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8" name="Номер слайда 12">
            <a:extLst>
              <a:ext uri="{FF2B5EF4-FFF2-40B4-BE49-F238E27FC236}">
                <a16:creationId xmlns="" xmlns:a16="http://schemas.microsoft.com/office/drawing/2014/main" id="{3934556F-A526-A041-8603-E11F363583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64049439-409F-4C34-A04B-973CA913C3C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9" name="Нижний колонтитул 13">
            <a:extLst>
              <a:ext uri="{FF2B5EF4-FFF2-40B4-BE49-F238E27FC236}">
                <a16:creationId xmlns="" xmlns:a16="http://schemas.microsoft.com/office/drawing/2014/main" id="{A4A67CEA-0C11-584A-5EEE-519A0FF061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69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Дата 7">
            <a:extLst>
              <a:ext uri="{FF2B5EF4-FFF2-40B4-BE49-F238E27FC236}">
                <a16:creationId xmlns="" xmlns:a16="http://schemas.microsoft.com/office/drawing/2014/main" id="{2E850E48-4336-5AF9-2A8F-0E91DA6BA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4" name="Номер слайда 9">
            <a:extLst>
              <a:ext uri="{FF2B5EF4-FFF2-40B4-BE49-F238E27FC236}">
                <a16:creationId xmlns="" xmlns:a16="http://schemas.microsoft.com/office/drawing/2014/main" id="{E4A26FD3-3748-8B75-A742-1ECBA0AC4B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06E713-C0DD-4169-B808-375AEA7F824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Нижний колонтитул 11">
            <a:extLst>
              <a:ext uri="{FF2B5EF4-FFF2-40B4-BE49-F238E27FC236}">
                <a16:creationId xmlns="" xmlns:a16="http://schemas.microsoft.com/office/drawing/2014/main" id="{30924B2C-CE3A-D428-15FD-1149F6DED3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4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Дата 9">
            <a:extLst>
              <a:ext uri="{FF2B5EF4-FFF2-40B4-BE49-F238E27FC236}">
                <a16:creationId xmlns="" xmlns:a16="http://schemas.microsoft.com/office/drawing/2014/main" id="{67A2D42E-B687-2FB7-BF3A-36426E5A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4" name="Номер слайда 11">
            <a:extLst>
              <a:ext uri="{FF2B5EF4-FFF2-40B4-BE49-F238E27FC236}">
                <a16:creationId xmlns="" xmlns:a16="http://schemas.microsoft.com/office/drawing/2014/main" id="{FB84A8BE-D411-E53C-043A-A0273947B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149361-3D9A-42A1-83D1-3EEE0F18266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5" name="Нижний колонтитул 13">
            <a:extLst>
              <a:ext uri="{FF2B5EF4-FFF2-40B4-BE49-F238E27FC236}">
                <a16:creationId xmlns="" xmlns:a16="http://schemas.microsoft.com/office/drawing/2014/main" id="{D2CC37D8-4A63-0FC5-D8FB-192C576EEB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3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="" xmlns:a16="http://schemas.microsoft.com/office/drawing/2014/main" id="{1FE9043C-DB24-9814-11E8-25B3C47DE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="" xmlns:a16="http://schemas.microsoft.com/office/drawing/2014/main" id="{AF3958AF-5DEC-B2B9-AFA4-650A064A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>
            <a:extLst>
              <a:ext uri="{FF2B5EF4-FFF2-40B4-BE49-F238E27FC236}">
                <a16:creationId xmlns="" xmlns:a16="http://schemas.microsoft.com/office/drawing/2014/main" id="{00849151-82E5-9EBF-3F95-C434FF33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121B4-B9AF-4DAA-9D73-120120ABD45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422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57565E7-A248-D539-4464-BBE2E490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00D81D1-D13C-3BE1-A990-D69684E75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2A4E25F-E61A-7E9C-FBDE-13CA0DFF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682B66-D8A4-4601-B17E-B7B8EEBA9E6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253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F2F17857-16B1-869E-3F12-BD209DB1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B9B97149-229C-DD7C-7986-558CDF18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6A1A3E9C-835E-E81E-96B1-64B9D072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A0232-6B97-46EC-9939-D802C46E75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0530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C4DB92B-4B59-396B-14FD-D9B619395983}"/>
              </a:ext>
            </a:extLst>
          </p:cNvPr>
          <p:cNvSpPr/>
          <p:nvPr/>
        </p:nvSpPr>
        <p:spPr bwMode="white">
          <a:xfrm>
            <a:off x="-12700" y="4572000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38BDE72-C13C-1FC7-30B8-D56BB8AFDB86}"/>
              </a:ext>
            </a:extLst>
          </p:cNvPr>
          <p:cNvSpPr/>
          <p:nvPr/>
        </p:nvSpPr>
        <p:spPr>
          <a:xfrm>
            <a:off x="-12700" y="4664075"/>
            <a:ext cx="195103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674CA56-B771-9A24-FFE2-3D182EB286BD}"/>
              </a:ext>
            </a:extLst>
          </p:cNvPr>
          <p:cNvSpPr/>
          <p:nvPr/>
        </p:nvSpPr>
        <p:spPr>
          <a:xfrm>
            <a:off x="2060575" y="4654550"/>
            <a:ext cx="1013142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3A9F025-84CC-6D83-9EE3-7A9588DEAC6C}"/>
              </a:ext>
            </a:extLst>
          </p:cNvPr>
          <p:cNvSpPr/>
          <p:nvPr/>
        </p:nvSpPr>
        <p:spPr bwMode="white">
          <a:xfrm>
            <a:off x="1930400" y="0"/>
            <a:ext cx="133350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>
            <a:extLst>
              <a:ext uri="{FF2B5EF4-FFF2-40B4-BE49-F238E27FC236}">
                <a16:creationId xmlns="" xmlns:a16="http://schemas.microsoft.com/office/drawing/2014/main" id="{2892CA63-B825-6CEC-DF0E-473762BD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31200" y="6248400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10" name="Номер слайда 12">
            <a:extLst>
              <a:ext uri="{FF2B5EF4-FFF2-40B4-BE49-F238E27FC236}">
                <a16:creationId xmlns="" xmlns:a16="http://schemas.microsoft.com/office/drawing/2014/main" id="{45D08CA7-540F-0B4D-C38D-28013E01C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fld id="{40D32689-4092-4BF0-BA10-49195D3212A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" name="Нижний колонтитул 13">
            <a:extLst>
              <a:ext uri="{FF2B5EF4-FFF2-40B4-BE49-F238E27FC236}">
                <a16:creationId xmlns="" xmlns:a16="http://schemas.microsoft.com/office/drawing/2014/main" id="{B74BA678-F9A3-4E3D-134E-B908ACBE5F9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600" y="6248400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2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>
            <a:extLst>
              <a:ext uri="{FF2B5EF4-FFF2-40B4-BE49-F238E27FC236}">
                <a16:creationId xmlns="" xmlns:a16="http://schemas.microsoft.com/office/drawing/2014/main" id="{39E81AD1-C35A-264B-BFA9-90B5DEEEED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Текст 12">
            <a:extLst>
              <a:ext uri="{FF2B5EF4-FFF2-40B4-BE49-F238E27FC236}">
                <a16:creationId xmlns="" xmlns:a16="http://schemas.microsoft.com/office/drawing/2014/main" id="{36587D62-210F-D0A8-DB68-AD3B13C60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7563" y="1600200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>
            <a:extLst>
              <a:ext uri="{FF2B5EF4-FFF2-40B4-BE49-F238E27FC236}">
                <a16:creationId xmlns="" xmlns:a16="http://schemas.microsoft.com/office/drawing/2014/main" id="{E4ACFCCB-45D7-559E-559E-92431568C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8000" y="6248400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11/24/22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EED836C-ADC9-E7CC-789D-F39F4094A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248400"/>
            <a:ext cx="7227888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9DE4F7F-593D-41AB-4A1A-472AF649E8DC}"/>
              </a:ext>
            </a:extLst>
          </p:cNvPr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1FF3D4C-D5CA-1330-FBBA-6D2BB036CF4E}"/>
              </a:ext>
            </a:extLst>
          </p:cNvPr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72ECE97-1068-F830-6FDF-35EF7E018072}"/>
              </a:ext>
            </a:extLst>
          </p:cNvPr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Номер слайда 22">
            <a:extLst>
              <a:ext uri="{FF2B5EF4-FFF2-40B4-BE49-F238E27FC236}">
                <a16:creationId xmlns="" xmlns:a16="http://schemas.microsoft.com/office/drawing/2014/main" id="{B15B3CA5-363B-FFD2-F9FC-50F9D6EF9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DF9F3CE7-A044-4CC7-8ABB-3031C2E7479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31" r:id="rId1"/>
    <p:sldLayoutId id="2147487927" r:id="rId2"/>
    <p:sldLayoutId id="2147487932" r:id="rId3"/>
    <p:sldLayoutId id="2147487933" r:id="rId4"/>
    <p:sldLayoutId id="2147487934" r:id="rId5"/>
    <p:sldLayoutId id="2147487928" r:id="rId6"/>
    <p:sldLayoutId id="2147487935" r:id="rId7"/>
    <p:sldLayoutId id="2147487929" r:id="rId8"/>
    <p:sldLayoutId id="2147487936" r:id="rId9"/>
    <p:sldLayoutId id="2147487930" r:id="rId10"/>
    <p:sldLayoutId id="2147487937" r:id="rId11"/>
    <p:sldLayoutId id="2147487938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0BEAF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81035E-44CE-BD66-A3A9-CE3367536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1484313"/>
            <a:ext cx="10906125" cy="2376487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cap="none" dirty="0"/>
              <a:t/>
            </a:r>
            <a:br>
              <a:rPr lang="ru-RU" sz="4000" cap="none" dirty="0"/>
            </a:br>
            <a:r>
              <a:rPr lang="ru-RU" sz="8000" b="1" cap="none" dirty="0"/>
              <a:t/>
            </a:r>
            <a:br>
              <a:rPr lang="ru-RU" sz="8000" b="1" cap="none" dirty="0"/>
            </a:br>
            <a:r>
              <a:rPr lang="ru-RU" sz="8000" b="1" cap="none" dirty="0" smtClean="0"/>
              <a:t/>
            </a:r>
            <a:br>
              <a:rPr lang="ru-RU" sz="8000" b="1" cap="none" dirty="0" smtClean="0"/>
            </a:br>
            <a:r>
              <a:rPr lang="ru-RU" sz="8000" b="1" cap="none" dirty="0" smtClean="0"/>
              <a:t>БОЛЕЗНЬ ПЕРТЕСА</a:t>
            </a:r>
            <a:br>
              <a:rPr lang="ru-RU" sz="8000" b="1" cap="none" dirty="0" smtClean="0"/>
            </a:br>
            <a:r>
              <a:rPr lang="ru-RU" sz="3600" b="1" cap="none" dirty="0" smtClean="0"/>
              <a:t>Часть 1</a:t>
            </a:r>
            <a:r>
              <a:rPr lang="ru-RU" sz="4800" cap="none" dirty="0"/>
              <a:t/>
            </a:r>
            <a:br>
              <a:rPr lang="ru-RU" sz="4800" cap="none" dirty="0"/>
            </a:br>
            <a:endParaRPr lang="ru-RU" sz="4800" cap="none" dirty="0"/>
          </a:p>
        </p:txBody>
      </p:sp>
      <p:sp>
        <p:nvSpPr>
          <p:cNvPr id="10243" name="Дата 3">
            <a:extLst>
              <a:ext uri="{FF2B5EF4-FFF2-40B4-BE49-F238E27FC236}">
                <a16:creationId xmlns="" xmlns:a16="http://schemas.microsoft.com/office/drawing/2014/main" id="{A8C513D7-3FBB-2D9A-E46F-0CE3603DAF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9415463" y="6276975"/>
            <a:ext cx="25606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 altLang="ru-RU">
                <a:solidFill>
                  <a:schemeClr val="tx1"/>
                </a:solidFill>
              </a:rPr>
              <a:t>Красноярск, 2023</a:t>
            </a:r>
            <a:endParaRPr lang="en-US" alt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5750930-19B3-BDEE-E3B0-965E00A89B1E}"/>
              </a:ext>
            </a:extLst>
          </p:cNvPr>
          <p:cNvSpPr/>
          <p:nvPr/>
        </p:nvSpPr>
        <p:spPr>
          <a:xfrm>
            <a:off x="0" y="198438"/>
            <a:ext cx="12155488" cy="1236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000" dirty="0">
                <a:latin typeface="+mj-lt"/>
                <a:ea typeface="Microsoft YaHei" charset="-122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2000" dirty="0">
                <a:latin typeface="+mj-lt"/>
                <a:ea typeface="Microsoft YaHei" charset="-122"/>
              </a:rPr>
            </a:br>
            <a:r>
              <a:rPr lang="ru-RU" sz="2000" dirty="0">
                <a:latin typeface="+mj-lt"/>
                <a:ea typeface="Microsoft YaHei" charset="-122"/>
              </a:rPr>
              <a:t> «Красноярский государственный медицинский университет имени профессора В.Ф. </a:t>
            </a:r>
            <a:r>
              <a:rPr lang="ru-RU" sz="2000" dirty="0" err="1">
                <a:latin typeface="+mj-lt"/>
                <a:ea typeface="Microsoft YaHei" charset="-122"/>
              </a:rPr>
              <a:t>Войно-Ясенецкого</a:t>
            </a:r>
            <a:r>
              <a:rPr lang="ru-RU" sz="2000" dirty="0">
                <a:latin typeface="+mj-lt"/>
                <a:ea typeface="Microsoft YaHei" charset="-122"/>
              </a:rPr>
              <a:t> » </a:t>
            </a:r>
            <a:br>
              <a:rPr lang="ru-RU" sz="2000" dirty="0">
                <a:latin typeface="+mj-lt"/>
                <a:ea typeface="Microsoft YaHei" charset="-122"/>
              </a:rPr>
            </a:br>
            <a:r>
              <a:rPr lang="ru-RU" sz="2000" dirty="0">
                <a:latin typeface="+mj-lt"/>
                <a:ea typeface="Microsoft YaHei" charset="-122"/>
              </a:rPr>
              <a:t>Министерства здравоохранения Российской Федерации </a:t>
            </a:r>
            <a:br>
              <a:rPr lang="ru-RU" sz="2000" dirty="0">
                <a:latin typeface="+mj-lt"/>
                <a:ea typeface="Microsoft YaHei" charset="-122"/>
              </a:rPr>
            </a:br>
            <a:r>
              <a:rPr lang="ru-RU" sz="2000" dirty="0">
                <a:latin typeface="+mj-lt"/>
                <a:ea typeface="Microsoft YaHei" charset="-122"/>
              </a:rPr>
              <a:t>Кафедра Лучевой диагностики ИПО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4F23211-8627-8813-FB05-73403D5FF598}"/>
              </a:ext>
            </a:extLst>
          </p:cNvPr>
          <p:cNvSpPr/>
          <p:nvPr/>
        </p:nvSpPr>
        <p:spPr>
          <a:xfrm>
            <a:off x="5016500" y="4221163"/>
            <a:ext cx="6600825" cy="12938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Выполнила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: ординатор 1 года обучения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dirty="0">
                <a:solidFill>
                  <a:schemeClr val="bg1"/>
                </a:solidFill>
                <a:latin typeface="+mj-lt"/>
              </a:rPr>
              <a:t>кафедры лучевой диагностики ИПО 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Бикищенко Екатерина Николаевна</a:t>
            </a:r>
          </a:p>
        </p:txBody>
      </p:sp>
      <p:pic>
        <p:nvPicPr>
          <p:cNvPr id="10246" name="Picture 6" descr="C:\Users\User\Desktop\IMG_20230116_082032.jpg">
            <a:extLst>
              <a:ext uri="{FF2B5EF4-FFF2-40B4-BE49-F238E27FC236}">
                <a16:creationId xmlns="" xmlns:a16="http://schemas.microsoft.com/office/drawing/2014/main" id="{A3EBD6E5-99D7-30FA-8F3D-07952522D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296545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="" xmlns:a16="http://schemas.microsoft.com/office/drawing/2014/main" id="{CC0F6BC8-7988-C645-EA89-B5727BA1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49263" eaLnBrk="1" hangingPunct="1"/>
            <a:r>
              <a:rPr lang="ru-RU" altLang="ru-RU" b="1" dirty="0">
                <a:solidFill>
                  <a:schemeClr val="tx1"/>
                </a:solidFill>
              </a:rPr>
              <a:t>СТАДИЯ ИШЕМИИ/НЕКРОЗА</a:t>
            </a:r>
          </a:p>
        </p:txBody>
      </p:sp>
      <p:sp>
        <p:nvSpPr>
          <p:cNvPr id="20484" name="Прямоугольник 3">
            <a:extLst>
              <a:ext uri="{FF2B5EF4-FFF2-40B4-BE49-F238E27FC236}">
                <a16:creationId xmlns="" xmlns:a16="http://schemas.microsoft.com/office/drawing/2014/main" id="{B707B04C-A720-DA6B-C21F-BEF817703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1773238"/>
            <a:ext cx="109442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По результатам рентгенографии</a:t>
            </a:r>
            <a:r>
              <a:rPr lang="ru-RU" sz="4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: </a:t>
            </a:r>
            <a:r>
              <a:rPr lang="ru-RU" sz="4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норма</a:t>
            </a:r>
            <a:r>
              <a:rPr lang="ru-RU" sz="4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4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</a:t>
            </a:r>
            <a:r>
              <a:rPr lang="ru-RU" sz="4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может быть расширение суставной щели при выпоте, незначительный подвывих</a:t>
            </a:r>
            <a:r>
              <a:rPr lang="ru-RU" sz="4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).</a:t>
            </a:r>
          </a:p>
          <a:p>
            <a:pPr>
              <a:defRPr/>
            </a:pPr>
            <a:endParaRPr lang="ru-RU" sz="4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4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Для выявления выпота в  тазобедренном суставе предпочтительнее использовать УЗИ </a:t>
            </a:r>
          </a:p>
        </p:txBody>
      </p:sp>
      <p:sp>
        <p:nvSpPr>
          <p:cNvPr id="2" name="Нашивка 1">
            <a:extLst>
              <a:ext uri="{FF2B5EF4-FFF2-40B4-BE49-F238E27FC236}">
                <a16:creationId xmlns="" xmlns:a16="http://schemas.microsoft.com/office/drawing/2014/main" id="{7E1799AA-FF14-2ED7-292A-A75F1F51691B}"/>
              </a:ext>
            </a:extLst>
          </p:cNvPr>
          <p:cNvSpPr/>
          <p:nvPr/>
        </p:nvSpPr>
        <p:spPr>
          <a:xfrm>
            <a:off x="407988" y="1916113"/>
            <a:ext cx="647700" cy="5762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ашивка 5">
            <a:extLst>
              <a:ext uri="{FF2B5EF4-FFF2-40B4-BE49-F238E27FC236}">
                <a16:creationId xmlns="" xmlns:a16="http://schemas.microsoft.com/office/drawing/2014/main" id="{12E29B3A-7EF1-AC08-0C1D-A5D5F16C98DE}"/>
              </a:ext>
            </a:extLst>
          </p:cNvPr>
          <p:cNvSpPr/>
          <p:nvPr/>
        </p:nvSpPr>
        <p:spPr>
          <a:xfrm>
            <a:off x="407988" y="4365625"/>
            <a:ext cx="647700" cy="57626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="" xmlns:a16="http://schemas.microsoft.com/office/drawing/2014/main" id="{5313C408-4BBE-E4E4-7C43-596015E63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49263" eaLnBrk="1" hangingPunct="1"/>
            <a:r>
              <a:rPr lang="ru-RU" altLang="ru-RU" b="1" dirty="0">
                <a:solidFill>
                  <a:schemeClr val="tx1"/>
                </a:solidFill>
              </a:rPr>
              <a:t>СТАДИЯ ФРАГМЕНТАЦИИ/РАССАСЫВАНИЯ</a:t>
            </a:r>
          </a:p>
        </p:txBody>
      </p:sp>
      <p:sp>
        <p:nvSpPr>
          <p:cNvPr id="20484" name="Прямоугольник 3">
            <a:extLst>
              <a:ext uri="{FF2B5EF4-FFF2-40B4-BE49-F238E27FC236}">
                <a16:creationId xmlns="" xmlns:a16="http://schemas.microsoft.com/office/drawing/2014/main" id="{504C6241-13DB-9DF3-6A4A-E8EE542D7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1471613"/>
            <a:ext cx="11064875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latin typeface="+mn-lt"/>
              </a:rPr>
              <a:t>Резорбция омертвевших трабекул и ослабление их опорных функций.</a:t>
            </a:r>
          </a:p>
          <a:p>
            <a:pPr>
              <a:defRPr/>
            </a:pPr>
            <a:r>
              <a:rPr lang="ru-RU" sz="3600" dirty="0">
                <a:latin typeface="+mn-lt"/>
              </a:rPr>
              <a:t> </a:t>
            </a:r>
          </a:p>
          <a:p>
            <a:pPr>
              <a:defRPr/>
            </a:pPr>
            <a:r>
              <a:rPr lang="ru-RU" sz="3600" dirty="0">
                <a:latin typeface="+mn-lt"/>
              </a:rPr>
              <a:t>Происходит </a:t>
            </a:r>
            <a:r>
              <a:rPr lang="ru-RU" sz="3600" dirty="0" smtClean="0">
                <a:latin typeface="+mn-lt"/>
              </a:rPr>
              <a:t>«вдавленный (импрессионный)» </a:t>
            </a:r>
            <a:r>
              <a:rPr lang="ru-RU" sz="3600" dirty="0" err="1">
                <a:latin typeface="+mn-lt"/>
              </a:rPr>
              <a:t>субхондральный</a:t>
            </a:r>
            <a:r>
              <a:rPr lang="ru-RU" sz="3600" dirty="0">
                <a:latin typeface="+mn-lt"/>
              </a:rPr>
              <a:t> перелом головки.</a:t>
            </a:r>
          </a:p>
          <a:p>
            <a:pPr>
              <a:defRPr/>
            </a:pPr>
            <a:endParaRPr lang="ru-RU" sz="3600" dirty="0">
              <a:latin typeface="+mn-lt"/>
            </a:endParaRPr>
          </a:p>
          <a:p>
            <a:pPr>
              <a:defRPr/>
            </a:pPr>
            <a:r>
              <a:rPr lang="ru-RU" sz="3600" dirty="0">
                <a:latin typeface="+mn-lt"/>
              </a:rPr>
              <a:t>Костные обломки подвергаются медленному рассасыванию окружающими здоровыми тканями </a:t>
            </a:r>
          </a:p>
          <a:p>
            <a:pPr>
              <a:defRPr/>
            </a:pPr>
            <a:endParaRPr lang="ru-RU" sz="2800" dirty="0">
              <a:latin typeface="+mn-lt"/>
            </a:endParaRPr>
          </a:p>
          <a:p>
            <a:pPr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4" name="Нашивка 3">
            <a:extLst>
              <a:ext uri="{FF2B5EF4-FFF2-40B4-BE49-F238E27FC236}">
                <a16:creationId xmlns="" xmlns:a16="http://schemas.microsoft.com/office/drawing/2014/main" id="{6A7CF5A6-3A3E-9DE7-BC6D-7EBB7CADCAD1}"/>
              </a:ext>
            </a:extLst>
          </p:cNvPr>
          <p:cNvSpPr/>
          <p:nvPr/>
        </p:nvSpPr>
        <p:spPr>
          <a:xfrm>
            <a:off x="527050" y="1628775"/>
            <a:ext cx="457200" cy="36036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ятиугольник 1">
            <a:extLst>
              <a:ext uri="{FF2B5EF4-FFF2-40B4-BE49-F238E27FC236}">
                <a16:creationId xmlns="" xmlns:a16="http://schemas.microsoft.com/office/drawing/2014/main" id="{4580A380-AFBA-CC46-0894-E7C5BEF554D5}"/>
              </a:ext>
            </a:extLst>
          </p:cNvPr>
          <p:cNvSpPr/>
          <p:nvPr/>
        </p:nvSpPr>
        <p:spPr>
          <a:xfrm>
            <a:off x="984250" y="6030913"/>
            <a:ext cx="9648825" cy="7921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Продолжительность  стадии 12-17 месяцев</a:t>
            </a:r>
          </a:p>
        </p:txBody>
      </p:sp>
      <p:sp>
        <p:nvSpPr>
          <p:cNvPr id="7" name="Нашивка 6">
            <a:extLst>
              <a:ext uri="{FF2B5EF4-FFF2-40B4-BE49-F238E27FC236}">
                <a16:creationId xmlns="" xmlns:a16="http://schemas.microsoft.com/office/drawing/2014/main" id="{F626385A-5BBA-E369-8C12-CDE9F1A69C69}"/>
              </a:ext>
            </a:extLst>
          </p:cNvPr>
          <p:cNvSpPr/>
          <p:nvPr/>
        </p:nvSpPr>
        <p:spPr>
          <a:xfrm>
            <a:off x="522288" y="3284538"/>
            <a:ext cx="457200" cy="3603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>
            <a:extLst>
              <a:ext uri="{FF2B5EF4-FFF2-40B4-BE49-F238E27FC236}">
                <a16:creationId xmlns="" xmlns:a16="http://schemas.microsoft.com/office/drawing/2014/main" id="{A827D63B-126C-B289-EA50-9EC0CC211A76}"/>
              </a:ext>
            </a:extLst>
          </p:cNvPr>
          <p:cNvSpPr/>
          <p:nvPr/>
        </p:nvSpPr>
        <p:spPr>
          <a:xfrm>
            <a:off x="522288" y="4868863"/>
            <a:ext cx="457200" cy="3603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="" xmlns:a16="http://schemas.microsoft.com/office/drawing/2014/main" id="{92B51864-71DE-5AD3-5676-74F81C15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49263" eaLnBrk="1" hangingPunct="1"/>
            <a:r>
              <a:rPr lang="ru-RU" altLang="ru-RU" b="1" dirty="0">
                <a:solidFill>
                  <a:schemeClr val="tx1"/>
                </a:solidFill>
              </a:rPr>
              <a:t>СТАДИЯ ФРАГМЕНТАЦИИ/РАССАСЫВАНИЯ</a:t>
            </a:r>
          </a:p>
        </p:txBody>
      </p:sp>
      <p:sp>
        <p:nvSpPr>
          <p:cNvPr id="20484" name="Прямоугольник 3">
            <a:extLst>
              <a:ext uri="{FF2B5EF4-FFF2-40B4-BE49-F238E27FC236}">
                <a16:creationId xmlns="" xmlns:a16="http://schemas.microsoft.com/office/drawing/2014/main" id="{CAC75E4B-F4D4-8551-DE90-3B200BEDE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1462088"/>
            <a:ext cx="11574462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u="sng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субхондральный</a:t>
            </a:r>
            <a:r>
              <a:rPr lang="ru-RU" sz="3200" u="sng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перелом 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(линия просветления под </a:t>
            </a:r>
            <a:r>
              <a:rPr lang="ru-RU" sz="32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субхондральным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слоем эпифиза, параллельная кортикальному краю головки сустава- </a:t>
            </a:r>
            <a:r>
              <a:rPr lang="ru-RU" sz="3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«знак полумесяца»;</a:t>
            </a:r>
            <a:r>
              <a:rPr lang="ru-RU" sz="3200" b="1" dirty="0"/>
              <a:t> </a:t>
            </a:r>
            <a:r>
              <a:rPr lang="ru-RU" sz="3200" dirty="0">
                <a:latin typeface="+mn-lt"/>
              </a:rPr>
              <a:t>высокая вероятность разрушения пораженной кости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3200" u="sng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снижение высоты головки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тазобедренного сустава на 1/3-1/4 в сравнении с непораженной стороной (</a:t>
            </a:r>
            <a:r>
              <a:rPr lang="ru-RU" sz="3200" dirty="0">
                <a:latin typeface="+mn-lt"/>
              </a:rPr>
              <a:t>уплощение головки, утолщение и укорочение шейки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3200" u="sng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расширение суставной щели</a:t>
            </a:r>
          </a:p>
          <a:p>
            <a:pPr>
              <a:defRPr/>
            </a:pPr>
            <a:endParaRPr lang="ru-RU" sz="2800" u="sng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Нашивка 2">
            <a:extLst>
              <a:ext uri="{FF2B5EF4-FFF2-40B4-BE49-F238E27FC236}">
                <a16:creationId xmlns="" xmlns:a16="http://schemas.microsoft.com/office/drawing/2014/main" id="{F57B7938-D481-0D64-C774-BF68DB8A2DC0}"/>
              </a:ext>
            </a:extLst>
          </p:cNvPr>
          <p:cNvSpPr/>
          <p:nvPr/>
        </p:nvSpPr>
        <p:spPr>
          <a:xfrm>
            <a:off x="288925" y="1549400"/>
            <a:ext cx="311150" cy="3619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>
            <a:extLst>
              <a:ext uri="{FF2B5EF4-FFF2-40B4-BE49-F238E27FC236}">
                <a16:creationId xmlns="" xmlns:a16="http://schemas.microsoft.com/office/drawing/2014/main" id="{BB2A4115-8BAE-E0DC-7D4A-D4E0CAFFC876}"/>
              </a:ext>
            </a:extLst>
          </p:cNvPr>
          <p:cNvSpPr/>
          <p:nvPr/>
        </p:nvSpPr>
        <p:spPr>
          <a:xfrm>
            <a:off x="288925" y="4005263"/>
            <a:ext cx="311150" cy="3619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>
            <a:extLst>
              <a:ext uri="{FF2B5EF4-FFF2-40B4-BE49-F238E27FC236}">
                <a16:creationId xmlns="" xmlns:a16="http://schemas.microsoft.com/office/drawing/2014/main" id="{A7CEA5DD-3FAD-7269-90D2-7D70C2E84C15}"/>
              </a:ext>
            </a:extLst>
          </p:cNvPr>
          <p:cNvSpPr/>
          <p:nvPr/>
        </p:nvSpPr>
        <p:spPr>
          <a:xfrm>
            <a:off x="306388" y="5949950"/>
            <a:ext cx="311150" cy="36036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="" xmlns:a16="http://schemas.microsoft.com/office/drawing/2014/main" id="{D340A663-F3EB-02A5-4654-D75BB7B0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49263" eaLnBrk="1" hangingPunct="1"/>
            <a:r>
              <a:rPr lang="ru-RU" altLang="ru-RU" b="1">
                <a:solidFill>
                  <a:schemeClr val="tx1"/>
                </a:solidFill>
              </a:rPr>
              <a:t>СТАДИЯ ФРАГМЕНТАЦИИ/РАССАСЫВАНИЯ</a:t>
            </a:r>
          </a:p>
        </p:txBody>
      </p:sp>
      <p:sp>
        <p:nvSpPr>
          <p:cNvPr id="20484" name="Прямоугольник 3">
            <a:extLst>
              <a:ext uri="{FF2B5EF4-FFF2-40B4-BE49-F238E27FC236}">
                <a16:creationId xmlns="" xmlns:a16="http://schemas.microsoft.com/office/drawing/2014/main" id="{25F26002-FDF8-F99A-20C1-507A177E3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1462088"/>
            <a:ext cx="11574462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600" u="sng" dirty="0">
                <a:latin typeface="+mn-lt"/>
              </a:rPr>
              <a:t>фрагментация эпифиза/</a:t>
            </a:r>
            <a:r>
              <a:rPr lang="ru-RU" sz="3600" u="sng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склероз эпифиза</a:t>
            </a:r>
          </a:p>
          <a:p>
            <a:pPr>
              <a:defRPr/>
            </a:pPr>
            <a:endParaRPr lang="ru-RU" sz="3600" u="sng" dirty="0">
              <a:latin typeface="+mn-lt"/>
            </a:endParaRPr>
          </a:p>
          <a:p>
            <a:pPr>
              <a:defRPr/>
            </a:pPr>
            <a:r>
              <a:rPr lang="ru-RU" sz="3600" u="sng" dirty="0" err="1">
                <a:latin typeface="+mn-lt"/>
              </a:rPr>
              <a:t>секвестроподобные</a:t>
            </a:r>
            <a:r>
              <a:rPr lang="ru-RU" sz="3600" u="sng" dirty="0">
                <a:latin typeface="+mn-lt"/>
              </a:rPr>
              <a:t> тени</a:t>
            </a:r>
          </a:p>
          <a:p>
            <a:pPr>
              <a:defRPr/>
            </a:pPr>
            <a:endParaRPr lang="ru-RU" sz="3600" u="sng" dirty="0">
              <a:latin typeface="+mn-lt"/>
            </a:endParaRPr>
          </a:p>
          <a:p>
            <a:pPr>
              <a:defRPr/>
            </a:pPr>
            <a:r>
              <a:rPr lang="ru-RU" sz="3600" b="1" u="sng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«признак </a:t>
            </a:r>
            <a:r>
              <a:rPr lang="en-US" sz="3600" b="1" u="sng" dirty="0">
                <a:latin typeface="+mn-lt"/>
              </a:rPr>
              <a:t>Gage</a:t>
            </a:r>
            <a:r>
              <a:rPr lang="ru-RU" sz="3600" b="1" u="sng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»- </a:t>
            </a:r>
            <a:r>
              <a:rPr lang="ru-RU" sz="3600" dirty="0">
                <a:latin typeface="+mn-lt"/>
              </a:rPr>
              <a:t>линия просветления вблизи ростковой зоны эпифиза, в форме V, лежащая «на наружной стороне эпифиза».</a:t>
            </a:r>
            <a:r>
              <a:rPr lang="ru-RU" sz="3600" dirty="0"/>
              <a:t> </a:t>
            </a:r>
            <a:r>
              <a:rPr lang="ru-RU" sz="3600" b="1" dirty="0">
                <a:latin typeface="+mn-lt"/>
              </a:rPr>
              <a:t>Не путать с расширением ростковой зоны эпифиза</a:t>
            </a:r>
            <a:r>
              <a:rPr lang="ru-RU" sz="3600" dirty="0">
                <a:latin typeface="+mn-lt"/>
              </a:rPr>
              <a:t>, которое может наблюдаться </a:t>
            </a:r>
            <a:r>
              <a:rPr lang="ru-RU" sz="3600" b="1" dirty="0">
                <a:latin typeface="+mn-lt"/>
              </a:rPr>
              <a:t>при </a:t>
            </a:r>
            <a:r>
              <a:rPr lang="ru-RU" sz="3600" b="1" dirty="0" err="1">
                <a:latin typeface="+mn-lt"/>
              </a:rPr>
              <a:t>энхондральных</a:t>
            </a:r>
            <a:r>
              <a:rPr lang="ru-RU" sz="3600" b="1" dirty="0">
                <a:latin typeface="+mn-lt"/>
              </a:rPr>
              <a:t> нарушениях </a:t>
            </a:r>
            <a:r>
              <a:rPr lang="ru-RU" sz="3600" b="1" dirty="0" err="1">
                <a:latin typeface="+mn-lt"/>
              </a:rPr>
              <a:t>оссификации</a:t>
            </a:r>
            <a:r>
              <a:rPr lang="ru-RU" sz="3600" b="1" dirty="0">
                <a:latin typeface="+mn-lt"/>
              </a:rPr>
              <a:t>!</a:t>
            </a:r>
            <a:endParaRPr lang="ru-RU" sz="36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Нашивка 2">
            <a:extLst>
              <a:ext uri="{FF2B5EF4-FFF2-40B4-BE49-F238E27FC236}">
                <a16:creationId xmlns="" xmlns:a16="http://schemas.microsoft.com/office/drawing/2014/main" id="{7F545013-E317-46E1-F076-16FC2C01C140}"/>
              </a:ext>
            </a:extLst>
          </p:cNvPr>
          <p:cNvSpPr/>
          <p:nvPr/>
        </p:nvSpPr>
        <p:spPr>
          <a:xfrm>
            <a:off x="288925" y="1628775"/>
            <a:ext cx="311150" cy="3619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>
            <a:extLst>
              <a:ext uri="{FF2B5EF4-FFF2-40B4-BE49-F238E27FC236}">
                <a16:creationId xmlns="" xmlns:a16="http://schemas.microsoft.com/office/drawing/2014/main" id="{D3176740-6D59-FB42-4091-563C49F69134}"/>
              </a:ext>
            </a:extLst>
          </p:cNvPr>
          <p:cNvSpPr/>
          <p:nvPr/>
        </p:nvSpPr>
        <p:spPr>
          <a:xfrm>
            <a:off x="288925" y="2782888"/>
            <a:ext cx="311150" cy="3603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>
            <a:extLst>
              <a:ext uri="{FF2B5EF4-FFF2-40B4-BE49-F238E27FC236}">
                <a16:creationId xmlns="" xmlns:a16="http://schemas.microsoft.com/office/drawing/2014/main" id="{6F44F232-54AD-0D98-EB83-BED92A1529C6}"/>
              </a:ext>
            </a:extLst>
          </p:cNvPr>
          <p:cNvSpPr/>
          <p:nvPr/>
        </p:nvSpPr>
        <p:spPr>
          <a:xfrm>
            <a:off x="306388" y="3836988"/>
            <a:ext cx="311150" cy="36195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="" xmlns:a16="http://schemas.microsoft.com/office/drawing/2014/main" id="{A330AC74-5250-B4BA-751A-8C3F5CE9C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50"/>
            <a:ext cx="12072938" cy="990600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РЕНТГЕНОГРАМА  КОСТЕЙ ТАЗА, ПРЯМАЯ ПРОЕКЦИЯ, БОЛЕЗНЬ ПЕРТЕСА, 2СТАДИЯ</a:t>
            </a:r>
            <a:endParaRPr lang="ru-RU" altLang="ru-RU" sz="3600" dirty="0"/>
          </a:p>
        </p:txBody>
      </p:sp>
      <p:pic>
        <p:nvPicPr>
          <p:cNvPr id="23555" name="Picture 58">
            <a:extLst>
              <a:ext uri="{FF2B5EF4-FFF2-40B4-BE49-F238E27FC236}">
                <a16:creationId xmlns="" xmlns:a16="http://schemas.microsoft.com/office/drawing/2014/main" id="{6F894088-5C34-5B00-C4F8-5565E0981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0"/>
            <a:ext cx="7319963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4">
            <a:extLst>
              <a:ext uri="{FF2B5EF4-FFF2-40B4-BE49-F238E27FC236}">
                <a16:creationId xmlns="" xmlns:a16="http://schemas.microsoft.com/office/drawing/2014/main" id="{91652062-07A3-3B81-F90D-9F3D2DD19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2781300"/>
            <a:ext cx="41036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latin typeface="+mn-lt"/>
                <a:cs typeface="Times New Roman" pitchFamily="18" charset="0"/>
              </a:rPr>
              <a:t>склероз эпифиза и расширение суставной щели бедренной кости справа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="" xmlns:a16="http://schemas.microsoft.com/office/drawing/2014/main" id="{55F6CE0B-4940-4E10-E373-7321FE6C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" y="228600"/>
            <a:ext cx="11953875" cy="990600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РЕНТГЕНОГРАМА ПРАВОГО ТАЗОБЕДРЕННОГО СУСТАВА, ПРЯМАЯ ПРОЕКЦИЯ, БОЛЕЗНЬ ПЕРТЕСА, 2 СТАДИЯ</a:t>
            </a:r>
          </a:p>
        </p:txBody>
      </p:sp>
      <p:pic>
        <p:nvPicPr>
          <p:cNvPr id="24579" name="Picture 56">
            <a:extLst>
              <a:ext uri="{FF2B5EF4-FFF2-40B4-BE49-F238E27FC236}">
                <a16:creationId xmlns="" xmlns:a16="http://schemas.microsoft.com/office/drawing/2014/main" id="{2309E034-F9EE-FC47-FED3-F10E02885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6442075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Прямоугольник 4">
            <a:extLst>
              <a:ext uri="{FF2B5EF4-FFF2-40B4-BE49-F238E27FC236}">
                <a16:creationId xmlns="" xmlns:a16="http://schemas.microsoft.com/office/drawing/2014/main" id="{7ECD8412-BFA5-9FAB-8910-41CFB0DD6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589" y="3340626"/>
            <a:ext cx="5399088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линия </a:t>
            </a:r>
            <a:r>
              <a:rPr lang="ru-RU" sz="3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просветления под </a:t>
            </a:r>
            <a:r>
              <a:rPr lang="ru-RU" sz="30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субхондральным</a:t>
            </a:r>
            <a:r>
              <a:rPr lang="ru-RU" sz="3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слоем эпифиза, параллельная кортикальному краю головки сустава- </a:t>
            </a:r>
            <a:r>
              <a:rPr lang="ru-RU" sz="30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«знак полумесяца»</a:t>
            </a:r>
            <a:endParaRPr lang="ru-RU" sz="3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latin typeface="XO Thames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="" xmlns:a16="http://schemas.microsoft.com/office/drawing/2014/main" id="{412C566A-7819-384C-761E-2B833D4A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49263" eaLnBrk="1" hangingPunct="1"/>
            <a:r>
              <a:rPr lang="ru-RU" altLang="ru-RU" b="1">
                <a:solidFill>
                  <a:schemeClr val="tx1"/>
                </a:solidFill>
              </a:rPr>
              <a:t>СТАДИЯ РЕОССИФИКАЦИИ/РЕПАРАЦИИ</a:t>
            </a:r>
          </a:p>
        </p:txBody>
      </p:sp>
      <p:sp>
        <p:nvSpPr>
          <p:cNvPr id="3" name="Нашивка 2">
            <a:extLst>
              <a:ext uri="{FF2B5EF4-FFF2-40B4-BE49-F238E27FC236}">
                <a16:creationId xmlns="" xmlns:a16="http://schemas.microsoft.com/office/drawing/2014/main" id="{AB2447B0-4A55-4C93-61BD-D3B8BB13A363}"/>
              </a:ext>
            </a:extLst>
          </p:cNvPr>
          <p:cNvSpPr/>
          <p:nvPr/>
        </p:nvSpPr>
        <p:spPr>
          <a:xfrm>
            <a:off x="334963" y="1916113"/>
            <a:ext cx="504825" cy="5048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653" name="Прямоугольник 1">
            <a:extLst>
              <a:ext uri="{FF2B5EF4-FFF2-40B4-BE49-F238E27FC236}">
                <a16:creationId xmlns="" xmlns:a16="http://schemas.microsoft.com/office/drawing/2014/main" id="{A474029C-EFA7-2E2D-340C-65C752D20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138" y="1628775"/>
            <a:ext cx="10071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atin typeface="+mn-lt"/>
              </a:rPr>
              <a:t>Происходит восстановление хрящевой и костной ткани</a:t>
            </a:r>
            <a:r>
              <a:rPr lang="ru-RU" sz="3200" dirty="0">
                <a:latin typeface="+mn-lt"/>
              </a:rPr>
              <a:t>, перестройка специфичной балочной структуры костной ткани и головки бедренной кости. </a:t>
            </a:r>
          </a:p>
          <a:p>
            <a:pPr>
              <a:defRPr/>
            </a:pPr>
            <a:endParaRPr lang="ru-RU" sz="3200" dirty="0">
              <a:latin typeface="+mn-lt"/>
            </a:endParaRPr>
          </a:p>
          <a:p>
            <a:pPr>
              <a:defRPr/>
            </a:pPr>
            <a:r>
              <a:rPr lang="ru-RU" sz="3200" dirty="0">
                <a:latin typeface="+mn-lt"/>
              </a:rPr>
              <a:t>Костная </a:t>
            </a:r>
            <a:r>
              <a:rPr lang="ru-RU" sz="3200" b="1" dirty="0">
                <a:latin typeface="+mn-lt"/>
              </a:rPr>
              <a:t>головка бедренной кости начинает повторно окостеневать</a:t>
            </a:r>
            <a:r>
              <a:rPr lang="ru-RU" sz="3200" dirty="0">
                <a:latin typeface="+mn-lt"/>
              </a:rPr>
              <a:t>, обычно по краям эпифиза, так называемое </a:t>
            </a:r>
            <a:r>
              <a:rPr lang="ru-RU" sz="3200" dirty="0" err="1">
                <a:latin typeface="+mn-lt"/>
              </a:rPr>
              <a:t>параэпифизарное</a:t>
            </a:r>
            <a:r>
              <a:rPr lang="ru-RU" sz="3200" dirty="0">
                <a:latin typeface="+mn-lt"/>
              </a:rPr>
              <a:t> окостенение.</a:t>
            </a:r>
          </a:p>
          <a:p>
            <a:pPr>
              <a:defRPr/>
            </a:pPr>
            <a:endParaRPr lang="ru-RU" sz="3200" dirty="0">
              <a:latin typeface="+mn-lt"/>
            </a:endParaRPr>
          </a:p>
          <a:p>
            <a:pPr>
              <a:defRPr/>
            </a:pPr>
            <a:r>
              <a:rPr lang="ru-RU" sz="3200" dirty="0">
                <a:latin typeface="+mn-lt"/>
              </a:rPr>
              <a:t> </a:t>
            </a:r>
          </a:p>
        </p:txBody>
      </p:sp>
      <p:sp>
        <p:nvSpPr>
          <p:cNvPr id="8" name="Нашивка 7">
            <a:extLst>
              <a:ext uri="{FF2B5EF4-FFF2-40B4-BE49-F238E27FC236}">
                <a16:creationId xmlns="" xmlns:a16="http://schemas.microsoft.com/office/drawing/2014/main" id="{F3C18B97-6A31-21C9-8A30-7CD0A85F5BCE}"/>
              </a:ext>
            </a:extLst>
          </p:cNvPr>
          <p:cNvSpPr/>
          <p:nvPr/>
        </p:nvSpPr>
        <p:spPr>
          <a:xfrm>
            <a:off x="357188" y="3638550"/>
            <a:ext cx="504825" cy="5048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ятиугольник 1">
            <a:extLst>
              <a:ext uri="{FF2B5EF4-FFF2-40B4-BE49-F238E27FC236}">
                <a16:creationId xmlns="" xmlns:a16="http://schemas.microsoft.com/office/drawing/2014/main" id="{1F4E7145-C55E-5754-695E-C8CB74BD9576}"/>
              </a:ext>
            </a:extLst>
          </p:cNvPr>
          <p:cNvSpPr/>
          <p:nvPr/>
        </p:nvSpPr>
        <p:spPr>
          <a:xfrm>
            <a:off x="1016000" y="6021388"/>
            <a:ext cx="9864725" cy="7048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Сроки этой стадии значительны- 6-18 и более месяцев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="" xmlns:a16="http://schemas.microsoft.com/office/drawing/2014/main" id="{4541576D-4D83-B7BD-D13E-9F7D069F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49263" eaLnBrk="1" hangingPunct="1"/>
            <a:r>
              <a:rPr lang="ru-RU" altLang="ru-RU" b="1">
                <a:solidFill>
                  <a:schemeClr val="tx1"/>
                </a:solidFill>
              </a:rPr>
              <a:t>СТАДИЯ РЕОССИФИКАЦИИ/РЕПАРАЦИИ</a:t>
            </a:r>
          </a:p>
        </p:txBody>
      </p:sp>
      <p:sp>
        <p:nvSpPr>
          <p:cNvPr id="3" name="Нашивка 2">
            <a:extLst>
              <a:ext uri="{FF2B5EF4-FFF2-40B4-BE49-F238E27FC236}">
                <a16:creationId xmlns="" xmlns:a16="http://schemas.microsoft.com/office/drawing/2014/main" id="{63C31F67-8596-EE3E-878D-ADA3DCC3B506}"/>
              </a:ext>
            </a:extLst>
          </p:cNvPr>
          <p:cNvSpPr/>
          <p:nvPr/>
        </p:nvSpPr>
        <p:spPr>
          <a:xfrm>
            <a:off x="488950" y="1757363"/>
            <a:ext cx="444500" cy="3952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677" name="Прямоугольник 1">
            <a:extLst>
              <a:ext uri="{FF2B5EF4-FFF2-40B4-BE49-F238E27FC236}">
                <a16:creationId xmlns="" xmlns:a16="http://schemas.microsoft.com/office/drawing/2014/main" id="{18F2C8C7-C5AD-D7CA-1977-4DD3C45EE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1557338"/>
            <a:ext cx="11136312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latin typeface="+mn-lt"/>
              </a:rPr>
              <a:t>остеосклероз</a:t>
            </a:r>
          </a:p>
          <a:p>
            <a:pPr>
              <a:defRPr/>
            </a:pPr>
            <a:endParaRPr lang="ru-RU" sz="3600" dirty="0">
              <a:latin typeface="+mn-lt"/>
            </a:endParaRPr>
          </a:p>
          <a:p>
            <a:pPr>
              <a:defRPr/>
            </a:pPr>
            <a:r>
              <a:rPr lang="ru-RU" sz="3600" dirty="0">
                <a:latin typeface="+mn-lt"/>
              </a:rPr>
              <a:t>округлые </a:t>
            </a:r>
            <a:r>
              <a:rPr lang="ru-RU" sz="3600" dirty="0" err="1">
                <a:latin typeface="+mn-lt"/>
              </a:rPr>
              <a:t>кистовидные</a:t>
            </a:r>
            <a:r>
              <a:rPr lang="ru-RU" sz="3600" dirty="0">
                <a:latin typeface="+mn-lt"/>
              </a:rPr>
              <a:t> просветления, окаймленные тоненьким склеротическим пояском</a:t>
            </a:r>
          </a:p>
          <a:p>
            <a:pPr>
              <a:defRPr/>
            </a:pPr>
            <a:endParaRPr lang="ru-RU" sz="3600" dirty="0">
              <a:latin typeface="+mn-lt"/>
            </a:endParaRPr>
          </a:p>
          <a:p>
            <a:pPr>
              <a:defRPr/>
            </a:pPr>
            <a:r>
              <a:rPr lang="ru-RU" sz="3600" dirty="0">
                <a:latin typeface="+mn-lt"/>
              </a:rPr>
              <a:t>неровность контуров головки бедренной кости</a:t>
            </a:r>
          </a:p>
          <a:p>
            <a:pPr>
              <a:defRPr/>
            </a:pPr>
            <a:endParaRPr lang="ru-RU" sz="3600" dirty="0">
              <a:latin typeface="+mn-lt"/>
            </a:endParaRPr>
          </a:p>
          <a:p>
            <a:pPr>
              <a:defRPr/>
            </a:pPr>
            <a:r>
              <a:rPr lang="ru-RU" sz="3600" dirty="0" smtClean="0">
                <a:latin typeface="+mn-lt"/>
              </a:rPr>
              <a:t>суставное </a:t>
            </a:r>
            <a:r>
              <a:rPr lang="ru-RU" sz="3600" dirty="0">
                <a:latin typeface="+mn-lt"/>
              </a:rPr>
              <a:t>пространство сужается или расширяется</a:t>
            </a:r>
          </a:p>
          <a:p>
            <a:pPr>
              <a:defRPr/>
            </a:pPr>
            <a:endParaRPr lang="ru-RU" sz="3600" dirty="0">
              <a:latin typeface="+mn-lt"/>
            </a:endParaRPr>
          </a:p>
        </p:txBody>
      </p:sp>
      <p:sp>
        <p:nvSpPr>
          <p:cNvPr id="6" name="Нашивка 5">
            <a:extLst>
              <a:ext uri="{FF2B5EF4-FFF2-40B4-BE49-F238E27FC236}">
                <a16:creationId xmlns="" xmlns:a16="http://schemas.microsoft.com/office/drawing/2014/main" id="{0547C07E-8F98-63B2-4FA7-7D212B5307CB}"/>
              </a:ext>
            </a:extLst>
          </p:cNvPr>
          <p:cNvSpPr/>
          <p:nvPr/>
        </p:nvSpPr>
        <p:spPr>
          <a:xfrm>
            <a:off x="488950" y="2781300"/>
            <a:ext cx="444500" cy="3952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>
            <a:extLst>
              <a:ext uri="{FF2B5EF4-FFF2-40B4-BE49-F238E27FC236}">
                <a16:creationId xmlns="" xmlns:a16="http://schemas.microsoft.com/office/drawing/2014/main" id="{4FFBEFE1-93D8-C8FF-6F47-63C21F7B367D}"/>
              </a:ext>
            </a:extLst>
          </p:cNvPr>
          <p:cNvSpPr/>
          <p:nvPr/>
        </p:nvSpPr>
        <p:spPr>
          <a:xfrm>
            <a:off x="488950" y="4437063"/>
            <a:ext cx="444500" cy="3952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>
            <a:extLst>
              <a:ext uri="{FF2B5EF4-FFF2-40B4-BE49-F238E27FC236}">
                <a16:creationId xmlns="" xmlns:a16="http://schemas.microsoft.com/office/drawing/2014/main" id="{C36F8C6F-1E6C-908E-9F97-1A3D3914F424}"/>
              </a:ext>
            </a:extLst>
          </p:cNvPr>
          <p:cNvSpPr/>
          <p:nvPr/>
        </p:nvSpPr>
        <p:spPr>
          <a:xfrm>
            <a:off x="506413" y="5553075"/>
            <a:ext cx="442912" cy="3952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="" xmlns:a16="http://schemas.microsoft.com/office/drawing/2014/main" id="{73D9A3D1-2E28-86DE-F14F-AD0784AD7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РЕНТГЕНОГРАМА ЛЕВОГО ТАЗОБЕДРЕННОГО СУСТАВА, </a:t>
            </a:r>
            <a:r>
              <a:rPr lang="ru-RU" b="1" dirty="0" smtClean="0">
                <a:solidFill>
                  <a:schemeClr val="tx1"/>
                </a:solidFill>
              </a:rPr>
              <a:t>ПРЯМАЯ </a:t>
            </a:r>
            <a:r>
              <a:rPr lang="ru-RU" b="1" dirty="0">
                <a:solidFill>
                  <a:schemeClr val="tx1"/>
                </a:solidFill>
              </a:rPr>
              <a:t>ПРОЕКЦИЯ, БОЛЕЗНЬ ПЕРТЕСА, 3 СТАДИЯ</a:t>
            </a:r>
            <a:endParaRPr lang="ru-RU" dirty="0"/>
          </a:p>
        </p:txBody>
      </p:sp>
      <p:pic>
        <p:nvPicPr>
          <p:cNvPr id="27651" name="Picture 60">
            <a:extLst>
              <a:ext uri="{FF2B5EF4-FFF2-40B4-BE49-F238E27FC236}">
                <a16:creationId xmlns="" xmlns:a16="http://schemas.microsoft.com/office/drawing/2014/main" id="{A40485B3-ECC4-6004-4154-8E811D329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763"/>
            <a:ext cx="70326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Прямоугольник 4">
            <a:extLst>
              <a:ext uri="{FF2B5EF4-FFF2-40B4-BE49-F238E27FC236}">
                <a16:creationId xmlns="" xmlns:a16="http://schemas.microsoft.com/office/drawing/2014/main" id="{046118FA-6C09-70C8-6638-BEB376F20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531" y="4005064"/>
            <a:ext cx="50165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+mn-lt"/>
                <a:cs typeface="Times New Roman" pitchFamily="18" charset="0"/>
              </a:rPr>
              <a:t>фрагментация эпифиза головки бедренной кости </a:t>
            </a:r>
            <a:r>
              <a:rPr lang="ru-RU" sz="3200" dirty="0" smtClean="0">
                <a:latin typeface="+mn-lt"/>
                <a:cs typeface="Times New Roman" pitchFamily="18" charset="0"/>
              </a:rPr>
              <a:t>слева; </a:t>
            </a:r>
            <a:r>
              <a:rPr lang="ru-RU" sz="3200" dirty="0">
                <a:latin typeface="+mn-lt"/>
                <a:cs typeface="Times New Roman" pitchFamily="18" charset="0"/>
              </a:rPr>
              <a:t>расширение и укорочение шейки бедра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="" xmlns:a16="http://schemas.microsoft.com/office/drawing/2014/main" id="{D1AB7DBE-7217-DFE6-CCC0-FCE03097C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8" y="228600"/>
            <a:ext cx="12419012" cy="990600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РЕНТГЕНОГРАМА ПРАВОГО ТАЗОБЕДРЕННОГО СУСТАВА, БОКОВАЯ ПРОЕКЦИЯ, БОЛЕЗНЬ ПЕРТЕСА, 3 СТАДИЯ</a:t>
            </a:r>
            <a:endParaRPr lang="ru-RU" altLang="ru-RU" sz="3600" dirty="0"/>
          </a:p>
        </p:txBody>
      </p:sp>
      <p:pic>
        <p:nvPicPr>
          <p:cNvPr id="28675" name="Picture 62">
            <a:extLst>
              <a:ext uri="{FF2B5EF4-FFF2-40B4-BE49-F238E27FC236}">
                <a16:creationId xmlns="" xmlns:a16="http://schemas.microsoft.com/office/drawing/2014/main" id="{7106C513-90A7-D3F6-B007-F8D1F4A97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498600"/>
            <a:ext cx="6586537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Прямоугольник 4">
            <a:extLst>
              <a:ext uri="{FF2B5EF4-FFF2-40B4-BE49-F238E27FC236}">
                <a16:creationId xmlns="" xmlns:a16="http://schemas.microsoft.com/office/drawing/2014/main" id="{4628025C-166E-24FF-15B5-888500B5D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4072" y="3861048"/>
            <a:ext cx="512286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склероз эпифиза и наличие </a:t>
            </a:r>
            <a:r>
              <a:rPr lang="ru-RU" sz="3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округлого, очагового просветления </a:t>
            </a:r>
            <a:r>
              <a:rPr lang="ru-RU" sz="3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  </a:t>
            </a:r>
            <a:r>
              <a:rPr lang="ru-RU" sz="30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метафизе</a:t>
            </a:r>
            <a:r>
              <a:rPr lang="ru-RU" sz="3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бедренной кости справа (киста</a:t>
            </a:r>
            <a:r>
              <a:rPr lang="ru-RU" sz="3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)</a:t>
            </a:r>
            <a:endParaRPr lang="ru-RU" sz="2800" dirty="0">
              <a:solidFill>
                <a:srgbClr val="000000"/>
              </a:solidFill>
              <a:latin typeface="XO Thame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6">
            <a:extLst>
              <a:ext uri="{FF2B5EF4-FFF2-40B4-BE49-F238E27FC236}">
                <a16:creationId xmlns="" xmlns:a16="http://schemas.microsoft.com/office/drawing/2014/main" id="{95EC1390-E9AE-CE7E-9D71-6078B837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800" b="1">
                <a:solidFill>
                  <a:schemeClr val="tx1"/>
                </a:solidFill>
              </a:rPr>
              <a:t>ИСТОРИЧЕСКАЯ СПРАВКА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7B7437D-7635-B01F-09BE-96022A90AB68}"/>
              </a:ext>
            </a:extLst>
          </p:cNvPr>
          <p:cNvSpPr/>
          <p:nvPr/>
        </p:nvSpPr>
        <p:spPr>
          <a:xfrm>
            <a:off x="571500" y="1484313"/>
            <a:ext cx="11680825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100" dirty="0">
                <a:latin typeface="+mn-lt"/>
              </a:rPr>
              <a:t>Болезнь </a:t>
            </a:r>
            <a:r>
              <a:rPr lang="ru-RU" sz="3100" dirty="0" err="1">
                <a:latin typeface="+mn-lt"/>
              </a:rPr>
              <a:t>Пертеса</a:t>
            </a:r>
            <a:r>
              <a:rPr lang="ru-RU" sz="3100" dirty="0">
                <a:latin typeface="+mn-lt"/>
              </a:rPr>
              <a:t> в 1910 году была независимо описана тремя людьми: </a:t>
            </a:r>
          </a:p>
          <a:p>
            <a:pPr>
              <a:defRPr/>
            </a:pPr>
            <a:r>
              <a:rPr lang="ru-RU" sz="3100" b="1" dirty="0">
                <a:latin typeface="+mn-lt"/>
              </a:rPr>
              <a:t>Артуром </a:t>
            </a:r>
            <a:r>
              <a:rPr lang="ru-RU" sz="3100" b="1" dirty="0" err="1">
                <a:latin typeface="+mn-lt"/>
              </a:rPr>
              <a:t>Торнтоном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b="1" dirty="0" err="1">
                <a:latin typeface="+mn-lt"/>
              </a:rPr>
              <a:t>Леггом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dirty="0">
                <a:latin typeface="+mn-lt"/>
              </a:rPr>
              <a:t>(американский хирург из Бостона,  известен публикациями о «</a:t>
            </a:r>
            <a:r>
              <a:rPr lang="ru-RU" sz="3100" dirty="0" err="1">
                <a:latin typeface="+mn-lt"/>
              </a:rPr>
              <a:t>coxa</a:t>
            </a:r>
            <a:r>
              <a:rPr lang="ru-RU" sz="3100" dirty="0">
                <a:latin typeface="+mn-lt"/>
              </a:rPr>
              <a:t> </a:t>
            </a:r>
            <a:r>
              <a:rPr lang="ru-RU" sz="3100" dirty="0" err="1">
                <a:latin typeface="+mn-lt"/>
              </a:rPr>
              <a:t>plana</a:t>
            </a:r>
            <a:r>
              <a:rPr lang="ru-RU" sz="3100" dirty="0">
                <a:latin typeface="+mn-lt"/>
              </a:rPr>
              <a:t>»); </a:t>
            </a:r>
          </a:p>
          <a:p>
            <a:pPr>
              <a:defRPr/>
            </a:pPr>
            <a:r>
              <a:rPr lang="ru-RU" sz="3100" b="1" dirty="0">
                <a:latin typeface="+mn-lt"/>
              </a:rPr>
              <a:t>Жаком Кальве </a:t>
            </a:r>
            <a:r>
              <a:rPr lang="ru-RU" sz="3100" dirty="0">
                <a:latin typeface="+mn-lt"/>
              </a:rPr>
              <a:t>(французский хирург-ортопед из </a:t>
            </a:r>
            <a:r>
              <a:rPr lang="ru-RU" sz="3100" dirty="0" err="1">
                <a:latin typeface="+mn-lt"/>
              </a:rPr>
              <a:t>Берка</a:t>
            </a:r>
            <a:r>
              <a:rPr lang="ru-RU" sz="3100" dirty="0">
                <a:latin typeface="+mn-lt"/>
              </a:rPr>
              <a:t>, описал  ранние, клинические и рентгенологические особенности); </a:t>
            </a:r>
          </a:p>
          <a:p>
            <a:pPr>
              <a:defRPr/>
            </a:pPr>
            <a:r>
              <a:rPr lang="ru-RU" sz="3100" b="1" dirty="0">
                <a:latin typeface="+mn-lt"/>
              </a:rPr>
              <a:t>Георг </a:t>
            </a:r>
            <a:r>
              <a:rPr lang="ru-RU" sz="3100" b="1" dirty="0" err="1">
                <a:latin typeface="+mn-lt"/>
              </a:rPr>
              <a:t>Клеменс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b="1" dirty="0" err="1">
                <a:latin typeface="+mn-lt"/>
              </a:rPr>
              <a:t>Пертес</a:t>
            </a:r>
            <a:r>
              <a:rPr lang="ru-RU" sz="3100" b="1" dirty="0">
                <a:latin typeface="+mn-lt"/>
              </a:rPr>
              <a:t> </a:t>
            </a:r>
            <a:r>
              <a:rPr lang="ru-RU" sz="3100" dirty="0">
                <a:latin typeface="+mn-lt"/>
              </a:rPr>
              <a:t>(немецкий хирург из Тюбингена). </a:t>
            </a:r>
          </a:p>
          <a:p>
            <a:pPr>
              <a:defRPr/>
            </a:pPr>
            <a:endParaRPr lang="ru-RU" sz="2800" dirty="0"/>
          </a:p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sp>
        <p:nvSpPr>
          <p:cNvPr id="4" name="Пятиугольник 3">
            <a:extLst>
              <a:ext uri="{FF2B5EF4-FFF2-40B4-BE49-F238E27FC236}">
                <a16:creationId xmlns="" xmlns:a16="http://schemas.microsoft.com/office/drawing/2014/main" id="{A7491F11-5FEF-C609-FF00-85B54321C5BC}"/>
              </a:ext>
            </a:extLst>
          </p:cNvPr>
          <p:cNvSpPr/>
          <p:nvPr/>
        </p:nvSpPr>
        <p:spPr>
          <a:xfrm>
            <a:off x="571500" y="4832350"/>
            <a:ext cx="11620500" cy="20161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ru-RU" sz="3200" b="1" u="sng" dirty="0">
                <a:solidFill>
                  <a:schemeClr val="tx1"/>
                </a:solidFill>
                <a:cs typeface="Times New Roman" pitchFamily="18" charset="0"/>
              </a:rPr>
              <a:t>Болезнь </a:t>
            </a:r>
            <a:r>
              <a:rPr lang="ru-RU" sz="3200" b="1" u="sng" dirty="0" err="1" smtClean="0">
                <a:solidFill>
                  <a:schemeClr val="tx1"/>
                </a:solidFill>
                <a:cs typeface="Times New Roman" pitchFamily="18" charset="0"/>
              </a:rPr>
              <a:t>Легга</a:t>
            </a:r>
            <a:r>
              <a:rPr lang="ru-RU" sz="3200" b="1" u="sng" dirty="0" smtClean="0">
                <a:solidFill>
                  <a:schemeClr val="tx1"/>
                </a:solidFill>
                <a:cs typeface="Times New Roman" pitchFamily="18" charset="0"/>
              </a:rPr>
              <a:t>-Кальве-Пертеса- </a:t>
            </a:r>
            <a:endParaRPr lang="ru-RU" sz="3200" b="1" u="sng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ru-RU" sz="3200" dirty="0">
                <a:solidFill>
                  <a:schemeClr val="tx1"/>
                </a:solidFill>
              </a:rPr>
              <a:t>остеохондропатия, возникающая в следствие  аваскулярного некроза проксимального эпифиза бедренной кости</a:t>
            </a:r>
          </a:p>
          <a:p>
            <a:pPr algn="ctr">
              <a:defRPr/>
            </a:pPr>
            <a:r>
              <a:rPr lang="ru-RU" sz="5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="" xmlns:a16="http://schemas.microsoft.com/office/drawing/2014/main" id="{F353B478-DE0B-7D98-5DEB-871583361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>
                <a:solidFill>
                  <a:schemeClr val="tx1"/>
                </a:solidFill>
              </a:rPr>
              <a:t>СТАДИЯ РЕМОДЕЛИРОВАНИЯ</a:t>
            </a:r>
          </a:p>
        </p:txBody>
      </p:sp>
      <p:sp>
        <p:nvSpPr>
          <p:cNvPr id="30723" name="Прямоугольник 3">
            <a:extLst>
              <a:ext uri="{FF2B5EF4-FFF2-40B4-BE49-F238E27FC236}">
                <a16:creationId xmlns="" xmlns:a16="http://schemas.microsoft.com/office/drawing/2014/main" id="{45D295D6-D7FF-73ED-A0D9-C69679086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1352550"/>
            <a:ext cx="118808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ru-RU" sz="32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3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при легкой форме 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головка приобретает </a:t>
            </a:r>
            <a:r>
              <a:rPr lang="ru-RU" sz="3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вид,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близкий к </a:t>
            </a:r>
            <a:r>
              <a:rPr lang="ru-RU" sz="3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первоначальному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; </a:t>
            </a:r>
          </a:p>
          <a:p>
            <a:pPr>
              <a:defRPr/>
            </a:pPr>
            <a:endParaRPr lang="ru-RU" sz="32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ru-RU" sz="3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при тяжелой: деформирующий </a:t>
            </a:r>
            <a:r>
              <a:rPr lang="ru-RU" sz="3200" b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остеоартроз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латеральный подвывих , вторичные изменения вертлужной впадины (</a:t>
            </a:r>
            <a:r>
              <a:rPr lang="ru-RU" sz="3200" dirty="0" smtClean="0">
                <a:latin typeface="+mn-lt"/>
              </a:rPr>
              <a:t>уплощение</a:t>
            </a:r>
            <a:r>
              <a:rPr lang="ru-RU" sz="3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)</a:t>
            </a:r>
            <a:endParaRPr lang="ru-RU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ru-RU" sz="28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Пятиугольник 1">
            <a:extLst>
              <a:ext uri="{FF2B5EF4-FFF2-40B4-BE49-F238E27FC236}">
                <a16:creationId xmlns="" xmlns:a16="http://schemas.microsoft.com/office/drawing/2014/main" id="{AA858ADF-1382-BEFE-D3E3-8DDE8BDEA801}"/>
              </a:ext>
            </a:extLst>
          </p:cNvPr>
          <p:cNvSpPr/>
          <p:nvPr/>
        </p:nvSpPr>
        <p:spPr>
          <a:xfrm>
            <a:off x="722313" y="5921375"/>
            <a:ext cx="10053637" cy="9366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1"/>
                </a:solidFill>
              </a:rPr>
              <a:t>анкилоза не наблюдается, так как суставной хрящ поражается не полностью</a:t>
            </a:r>
          </a:p>
        </p:txBody>
      </p:sp>
      <p:sp>
        <p:nvSpPr>
          <p:cNvPr id="4" name="Нашивка 3">
            <a:extLst>
              <a:ext uri="{FF2B5EF4-FFF2-40B4-BE49-F238E27FC236}">
                <a16:creationId xmlns="" xmlns:a16="http://schemas.microsoft.com/office/drawing/2014/main" id="{F8D9714D-78A2-8AF7-D881-15C9FA62E294}"/>
              </a:ext>
            </a:extLst>
          </p:cNvPr>
          <p:cNvSpPr/>
          <p:nvPr/>
        </p:nvSpPr>
        <p:spPr>
          <a:xfrm>
            <a:off x="136525" y="2038350"/>
            <a:ext cx="342900" cy="28733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>
            <a:extLst>
              <a:ext uri="{FF2B5EF4-FFF2-40B4-BE49-F238E27FC236}">
                <a16:creationId xmlns="" xmlns:a16="http://schemas.microsoft.com/office/drawing/2014/main" id="{F1362175-588A-7AD1-9CF4-9B08D6F9BE97}"/>
              </a:ext>
            </a:extLst>
          </p:cNvPr>
          <p:cNvSpPr/>
          <p:nvPr/>
        </p:nvSpPr>
        <p:spPr>
          <a:xfrm>
            <a:off x="136525" y="3500438"/>
            <a:ext cx="342900" cy="2889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="" xmlns:a16="http://schemas.microsoft.com/office/drawing/2014/main" id="{7A8EF791-09D7-EEE7-1B4D-9C96E51D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3" y="228600"/>
            <a:ext cx="11953875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prstClr val="black"/>
                </a:solidFill>
              </a:rPr>
              <a:t>РЕНТГЕНОГРАМА ЛЕВОГО ТАЗОБЕДРЕННОГО СУСТАВА, ПРЯМАЯ ПРОЕКЦИЯ, БОЛЕЗНЬ ПЕРТЕСА, 4 СТАДИЯ</a:t>
            </a:r>
            <a:endParaRPr lang="ru-RU" sz="3600" dirty="0"/>
          </a:p>
        </p:txBody>
      </p:sp>
      <p:pic>
        <p:nvPicPr>
          <p:cNvPr id="30723" name="Picture 64">
            <a:extLst>
              <a:ext uri="{FF2B5EF4-FFF2-40B4-BE49-F238E27FC236}">
                <a16:creationId xmlns="" xmlns:a16="http://schemas.microsoft.com/office/drawing/2014/main" id="{62D70951-92DE-F1E3-982D-A0A31A737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7615238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Прямоугольник 4">
            <a:extLst>
              <a:ext uri="{FF2B5EF4-FFF2-40B4-BE49-F238E27FC236}">
                <a16:creationId xmlns="" xmlns:a16="http://schemas.microsoft.com/office/drawing/2014/main" id="{D9FCC1AF-9CF5-11BE-2A31-8E3ECB4EE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1574" y="1700808"/>
            <a:ext cx="451167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расширение 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и укорочение шейки бедренной кости; фрагментация эпифиза; уплощение и увеличение головки; уплощение вертлужной впадины; 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расширение суставной 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щели; 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латеральный подвывих 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головки бедра</a:t>
            </a:r>
          </a:p>
          <a:p>
            <a:pPr>
              <a:defRPr/>
            </a:pPr>
            <a:endParaRPr lang="ru-RU" sz="2800" dirty="0">
              <a:solidFill>
                <a:srgbClr val="000000"/>
              </a:solidFill>
              <a:latin typeface="XO Thames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latin typeface="XO Thames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9EB69FA-9954-57DA-F7D3-5639D7EB2040}"/>
              </a:ext>
            </a:extLst>
          </p:cNvPr>
          <p:cNvSpPr/>
          <p:nvPr/>
        </p:nvSpPr>
        <p:spPr>
          <a:xfrm>
            <a:off x="2279650" y="476250"/>
            <a:ext cx="6096000" cy="608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3600" b="1" dirty="0">
                <a:latin typeface="+mj-lt"/>
                <a:ea typeface="Microsoft YaHei" charset="-122"/>
              </a:rPr>
              <a:t>ВЫВОДЫ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45951AE-33A5-7108-3DD4-FE08794592B8}"/>
              </a:ext>
            </a:extLst>
          </p:cNvPr>
          <p:cNvSpPr/>
          <p:nvPr/>
        </p:nvSpPr>
        <p:spPr>
          <a:xfrm>
            <a:off x="77788" y="1619250"/>
            <a:ext cx="12114212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ru-RU" sz="3200" dirty="0">
                <a:latin typeface="+mn-lt"/>
                <a:cs typeface="Times New Roman" pitchFamily="18" charset="0"/>
              </a:rPr>
              <a:t>Ведущими методами диагностики </a:t>
            </a:r>
            <a:r>
              <a:rPr lang="ru-RU" sz="3200" dirty="0" smtClean="0">
                <a:latin typeface="+mn-lt"/>
                <a:cs typeface="Times New Roman" pitchFamily="18" charset="0"/>
              </a:rPr>
              <a:t>Болезни </a:t>
            </a:r>
            <a:r>
              <a:rPr lang="ru-RU" sz="3200" dirty="0" err="1" smtClean="0">
                <a:latin typeface="+mn-lt"/>
                <a:cs typeface="Times New Roman" pitchFamily="18" charset="0"/>
              </a:rPr>
              <a:t>Пертеса</a:t>
            </a:r>
            <a:r>
              <a:rPr lang="ru-RU" sz="3200" dirty="0" smtClean="0">
                <a:latin typeface="+mn-lt"/>
                <a:cs typeface="Times New Roman" pitchFamily="18" charset="0"/>
              </a:rPr>
              <a:t> являются </a:t>
            </a:r>
            <a:r>
              <a:rPr lang="ru-RU" sz="3200" dirty="0">
                <a:latin typeface="+mn-lt"/>
                <a:cs typeface="Times New Roman" pitchFamily="18" charset="0"/>
              </a:rPr>
              <a:t>лучевые методы исследования. </a:t>
            </a:r>
            <a:endParaRPr lang="ru-RU" sz="3200" dirty="0" smtClean="0">
              <a:latin typeface="+mn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endParaRPr lang="ru-RU" sz="3200" dirty="0" smtClean="0">
              <a:latin typeface="+mn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sz="3200" b="1" dirty="0" smtClean="0">
                <a:latin typeface="+mn-lt"/>
                <a:cs typeface="Times New Roman" pitchFamily="18" charset="0"/>
              </a:rPr>
              <a:t>Традиционным </a:t>
            </a:r>
            <a:r>
              <a:rPr lang="ru-RU" sz="3200" b="1" dirty="0">
                <a:latin typeface="+mn-lt"/>
                <a:cs typeface="Times New Roman" pitchFamily="18" charset="0"/>
              </a:rPr>
              <a:t>лучевым методом является </a:t>
            </a:r>
            <a:r>
              <a:rPr lang="ru-RU" sz="3200" b="1" dirty="0" smtClean="0">
                <a:latin typeface="+mn-lt"/>
                <a:cs typeface="Times New Roman" pitchFamily="18" charset="0"/>
              </a:rPr>
              <a:t>рентгенография. 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endParaRPr lang="ru-RU" sz="3200" dirty="0" smtClean="0">
              <a:latin typeface="+mn-lt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sz="3200" dirty="0" smtClean="0">
                <a:latin typeface="+mn-lt"/>
                <a:cs typeface="Times New Roman" pitchFamily="18" charset="0"/>
              </a:rPr>
              <a:t>Однако</a:t>
            </a:r>
            <a:r>
              <a:rPr lang="ru-RU" sz="3200" dirty="0">
                <a:latin typeface="+mn-lt"/>
                <a:cs typeface="Times New Roman" pitchFamily="18" charset="0"/>
              </a:rPr>
              <a:t>, сложный и многообразный характер морфологических и функциональных изменений в пораженном суставе, его сосудистом русле и во всей конечности в целом делают </a:t>
            </a:r>
            <a:r>
              <a:rPr lang="ru-RU" sz="3200" b="1" dirty="0">
                <a:latin typeface="+mn-lt"/>
                <a:cs typeface="Times New Roman" pitchFamily="18" charset="0"/>
              </a:rPr>
              <a:t>метод традиционной рентгенографии недостаточно </a:t>
            </a:r>
            <a:r>
              <a:rPr lang="ru-RU" sz="3200" b="1" dirty="0" smtClean="0">
                <a:latin typeface="+mn-lt"/>
                <a:cs typeface="Times New Roman" pitchFamily="18" charset="0"/>
              </a:rPr>
              <a:t>информативным</a:t>
            </a:r>
            <a:endParaRPr lang="ru-RU" sz="3200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9456" y="5013176"/>
            <a:ext cx="9289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+mn-lt"/>
                <a:cs typeface="Times New Roman" pitchFamily="18" charset="0"/>
              </a:rPr>
              <a:t>Продолжение следует…………..</a:t>
            </a:r>
            <a:endParaRPr lang="ru-RU" sz="48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="" xmlns:a16="http://schemas.microsoft.com/office/drawing/2014/main" id="{2D15D70F-7D47-316A-0917-75890299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5400" b="1">
                <a:solidFill>
                  <a:schemeClr val="tx1"/>
                </a:solidFill>
              </a:rPr>
              <a:t>ЭПИДЕМИОЛОГИЯ</a:t>
            </a:r>
          </a:p>
        </p:txBody>
      </p:sp>
      <p:sp>
        <p:nvSpPr>
          <p:cNvPr id="12292" name="Прямоугольник 1">
            <a:extLst>
              <a:ext uri="{FF2B5EF4-FFF2-40B4-BE49-F238E27FC236}">
                <a16:creationId xmlns="" xmlns:a16="http://schemas.microsoft.com/office/drawing/2014/main" id="{961D3125-E18D-AC46-3D35-BA691F0B7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1550988"/>
            <a:ext cx="11160125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37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 основном поражает детей европеоидной расы из низших социальных классов, с малой массой тела при рождении;</a:t>
            </a:r>
          </a:p>
          <a:p>
            <a:pPr>
              <a:lnSpc>
                <a:spcPct val="150000"/>
              </a:lnSpc>
              <a:defRPr/>
            </a:pPr>
            <a:r>
              <a:rPr lang="ru-RU" sz="37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заболеваемость в Великобритании : 7 на 100 000;</a:t>
            </a:r>
          </a:p>
          <a:p>
            <a:pPr>
              <a:lnSpc>
                <a:spcPct val="150000"/>
              </a:lnSpc>
              <a:defRPr/>
            </a:pPr>
            <a:r>
              <a:rPr lang="ru-RU" sz="37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возраст от 3 до 12 лет;</a:t>
            </a:r>
          </a:p>
          <a:p>
            <a:pPr>
              <a:lnSpc>
                <a:spcPct val="150000"/>
              </a:lnSpc>
              <a:defRPr/>
            </a:pPr>
            <a:r>
              <a:rPr lang="ru-RU" sz="37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мальчики страдают  в четыре раза чаще, чем девочки;</a:t>
            </a:r>
          </a:p>
          <a:p>
            <a:pPr>
              <a:lnSpc>
                <a:spcPct val="150000"/>
              </a:lnSpc>
              <a:defRPr/>
            </a:pPr>
            <a:r>
              <a:rPr lang="ru-RU" sz="37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двустороннее поражение у 20% детей</a:t>
            </a:r>
          </a:p>
          <a:p>
            <a:pPr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sp>
        <p:nvSpPr>
          <p:cNvPr id="2" name="Нашивка 1">
            <a:extLst>
              <a:ext uri="{FF2B5EF4-FFF2-40B4-BE49-F238E27FC236}">
                <a16:creationId xmlns="" xmlns:a16="http://schemas.microsoft.com/office/drawing/2014/main" id="{C9524B04-39CF-88C4-B539-9AF593705382}"/>
              </a:ext>
            </a:extLst>
          </p:cNvPr>
          <p:cNvSpPr/>
          <p:nvPr/>
        </p:nvSpPr>
        <p:spPr>
          <a:xfrm>
            <a:off x="407988" y="1844675"/>
            <a:ext cx="503237" cy="36036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>
            <a:extLst>
              <a:ext uri="{FF2B5EF4-FFF2-40B4-BE49-F238E27FC236}">
                <a16:creationId xmlns="" xmlns:a16="http://schemas.microsoft.com/office/drawing/2014/main" id="{193CC963-CBE7-D282-DB7F-2640AC8BD17D}"/>
              </a:ext>
            </a:extLst>
          </p:cNvPr>
          <p:cNvSpPr/>
          <p:nvPr/>
        </p:nvSpPr>
        <p:spPr>
          <a:xfrm>
            <a:off x="407988" y="3563938"/>
            <a:ext cx="503237" cy="3603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>
            <a:extLst>
              <a:ext uri="{FF2B5EF4-FFF2-40B4-BE49-F238E27FC236}">
                <a16:creationId xmlns="" xmlns:a16="http://schemas.microsoft.com/office/drawing/2014/main" id="{EBB45D03-6851-7C12-9A6A-9C75F76148DE}"/>
              </a:ext>
            </a:extLst>
          </p:cNvPr>
          <p:cNvSpPr/>
          <p:nvPr/>
        </p:nvSpPr>
        <p:spPr>
          <a:xfrm>
            <a:off x="431800" y="4475163"/>
            <a:ext cx="504825" cy="3603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>
            <a:extLst>
              <a:ext uri="{FF2B5EF4-FFF2-40B4-BE49-F238E27FC236}">
                <a16:creationId xmlns="" xmlns:a16="http://schemas.microsoft.com/office/drawing/2014/main" id="{CDB906EC-11F9-4A22-485F-4EEAC567E0AD}"/>
              </a:ext>
            </a:extLst>
          </p:cNvPr>
          <p:cNvSpPr/>
          <p:nvPr/>
        </p:nvSpPr>
        <p:spPr>
          <a:xfrm>
            <a:off x="431800" y="5300663"/>
            <a:ext cx="504825" cy="36036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>
            <a:extLst>
              <a:ext uri="{FF2B5EF4-FFF2-40B4-BE49-F238E27FC236}">
                <a16:creationId xmlns="" xmlns:a16="http://schemas.microsoft.com/office/drawing/2014/main" id="{598038CE-05C1-65CC-695E-C17FFCE19856}"/>
              </a:ext>
            </a:extLst>
          </p:cNvPr>
          <p:cNvSpPr/>
          <p:nvPr/>
        </p:nvSpPr>
        <p:spPr>
          <a:xfrm>
            <a:off x="431800" y="6165850"/>
            <a:ext cx="504825" cy="358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="" xmlns:a16="http://schemas.microsoft.com/office/drawing/2014/main" id="{D7803BE1-C519-1484-4225-E5020ABC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228600"/>
            <a:ext cx="11999912" cy="990600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chemeClr val="tx1"/>
                </a:solidFill>
              </a:rPr>
              <a:t>РЕНТГЕНОГРАММА КОСТЕЙ ТАЗА, ПРЯМАЯ ПРОЕКЦИЯ, БОЛЕЗНЬ ПЕРТЕСА, </a:t>
            </a:r>
            <a:r>
              <a:rPr lang="ru-RU" altLang="ru-RU" sz="3600" b="1" dirty="0" smtClean="0">
                <a:solidFill>
                  <a:schemeClr val="tx1"/>
                </a:solidFill>
              </a:rPr>
              <a:t>3 </a:t>
            </a:r>
            <a:r>
              <a:rPr lang="ru-RU" altLang="ru-RU" sz="3600" b="1" dirty="0">
                <a:solidFill>
                  <a:schemeClr val="tx1"/>
                </a:solidFill>
              </a:rPr>
              <a:t>СТАДИЯ</a:t>
            </a:r>
          </a:p>
        </p:txBody>
      </p:sp>
      <p:pic>
        <p:nvPicPr>
          <p:cNvPr id="13315" name="Picture 54">
            <a:extLst>
              <a:ext uri="{FF2B5EF4-FFF2-40B4-BE49-F238E27FC236}">
                <a16:creationId xmlns="" xmlns:a16="http://schemas.microsoft.com/office/drawing/2014/main" id="{79C2DDCE-8CCA-377E-DB93-EA511811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84313"/>
            <a:ext cx="6732587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4">
            <a:extLst>
              <a:ext uri="{FF2B5EF4-FFF2-40B4-BE49-F238E27FC236}">
                <a16:creationId xmlns="" xmlns:a16="http://schemas.microsoft.com/office/drawing/2014/main" id="{403E5265-D4C5-B357-7C28-8EC7B6256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2060575"/>
            <a:ext cx="47767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latin typeface="+mn-lt"/>
                <a:cs typeface="Times New Roman" pitchFamily="18" charset="0"/>
              </a:rPr>
              <a:t>двустороннее асимметричное расширение суставных щелей; фрагментация и уплощение  головки бедренных костей; очаг просветления, округлой формы в </a:t>
            </a:r>
            <a:r>
              <a:rPr lang="ru-RU" sz="2800" dirty="0" err="1">
                <a:latin typeface="+mn-lt"/>
                <a:cs typeface="Times New Roman" pitchFamily="18" charset="0"/>
              </a:rPr>
              <a:t>метафизе</a:t>
            </a:r>
            <a:r>
              <a:rPr lang="ru-RU" sz="2800" dirty="0">
                <a:latin typeface="+mn-lt"/>
                <a:cs typeface="Times New Roman" pitchFamily="18" charset="0"/>
              </a:rPr>
              <a:t> бедренной кости слева (киста), окруженный тонким склеротическим ободком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="" xmlns:a16="http://schemas.microsoft.com/office/drawing/2014/main" id="{4A117124-A327-308B-6004-4AC5E2EB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1684000" cy="990600"/>
          </a:xfrm>
        </p:spPr>
        <p:txBody>
          <a:bodyPr/>
          <a:lstStyle/>
          <a:p>
            <a:pPr algn="ctr" eaLnBrk="1" hangingPunct="1"/>
            <a:r>
              <a:rPr lang="ru-RU" altLang="ru-RU" sz="5400" b="1">
                <a:solidFill>
                  <a:schemeClr val="tx1"/>
                </a:solidFill>
              </a:rPr>
              <a:t>ФИЗИОЛОГИЧЕСКИЕ ОСОБЕННОСТИ</a:t>
            </a:r>
          </a:p>
        </p:txBody>
      </p:sp>
      <p:sp>
        <p:nvSpPr>
          <p:cNvPr id="15364" name="Прямоугольник 3">
            <a:extLst>
              <a:ext uri="{FF2B5EF4-FFF2-40B4-BE49-F238E27FC236}">
                <a16:creationId xmlns="" xmlns:a16="http://schemas.microsoft.com/office/drawing/2014/main" id="{ED328373-2C8C-E241-5C07-9EE32295C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1484313"/>
            <a:ext cx="118173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800" b="1" dirty="0">
                <a:latin typeface="+mn-lt"/>
              </a:rPr>
              <a:t>У новорожденных </a:t>
            </a:r>
            <a:r>
              <a:rPr lang="ru-RU" sz="2800" dirty="0">
                <a:latin typeface="+mn-lt"/>
              </a:rPr>
              <a:t>головка бедренной кости снабжается </a:t>
            </a:r>
            <a:r>
              <a:rPr lang="ru-RU" sz="2800" b="1" dirty="0">
                <a:latin typeface="+mn-lt"/>
              </a:rPr>
              <a:t>тремя группами сосудов</a:t>
            </a:r>
            <a:r>
              <a:rPr lang="ru-RU" sz="2800" dirty="0">
                <a:latin typeface="+mn-lt"/>
              </a:rPr>
              <a:t>: </a:t>
            </a:r>
            <a:r>
              <a:rPr lang="ru-RU" sz="2800" dirty="0" err="1">
                <a:latin typeface="+mn-lt"/>
              </a:rPr>
              <a:t>метафизарными</a:t>
            </a:r>
            <a:r>
              <a:rPr lang="ru-RU" sz="2800" dirty="0">
                <a:latin typeface="+mn-lt"/>
              </a:rPr>
              <a:t>, </a:t>
            </a:r>
            <a:r>
              <a:rPr lang="ru-RU" sz="2800" dirty="0" err="1">
                <a:latin typeface="+mn-lt"/>
              </a:rPr>
              <a:t>эпифизарными</a:t>
            </a:r>
            <a:r>
              <a:rPr lang="ru-RU" sz="2800" dirty="0">
                <a:latin typeface="+mn-lt"/>
              </a:rPr>
              <a:t> и небольшим количеством сосудов круглой связки. 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800" b="1" dirty="0">
                <a:latin typeface="+mn-lt"/>
              </a:rPr>
              <a:t>К 4 годам происходит регресс сосудистой</a:t>
            </a:r>
            <a:r>
              <a:rPr lang="ru-RU" sz="2800" dirty="0">
                <a:latin typeface="+mn-lt"/>
              </a:rPr>
              <a:t> системы хряща головки бедренной кости – восходящих </a:t>
            </a:r>
            <a:r>
              <a:rPr lang="ru-RU" sz="2800" dirty="0" err="1">
                <a:latin typeface="+mn-lt"/>
              </a:rPr>
              <a:t>метафизарных</a:t>
            </a:r>
            <a:r>
              <a:rPr lang="ru-RU" sz="2800" dirty="0">
                <a:latin typeface="+mn-lt"/>
              </a:rPr>
              <a:t>, дорсомедиальных </a:t>
            </a:r>
            <a:r>
              <a:rPr lang="ru-RU" sz="2800" dirty="0" err="1">
                <a:latin typeface="+mn-lt"/>
              </a:rPr>
              <a:t>эпифизарных</a:t>
            </a:r>
            <a:r>
              <a:rPr lang="ru-RU" sz="2800" dirty="0">
                <a:latin typeface="+mn-lt"/>
              </a:rPr>
              <a:t> и сосудов круглой связки. </a:t>
            </a:r>
            <a:r>
              <a:rPr lang="ru-RU" sz="2800" b="1" dirty="0">
                <a:latin typeface="+mn-lt"/>
              </a:rPr>
              <a:t>Кровообращение</a:t>
            </a:r>
            <a:r>
              <a:rPr lang="ru-RU" sz="2800" dirty="0">
                <a:latin typeface="+mn-lt"/>
              </a:rPr>
              <a:t> в головке бедренной кости обеспечивают </a:t>
            </a:r>
            <a:r>
              <a:rPr lang="ru-RU" sz="2800" b="1" dirty="0">
                <a:latin typeface="+mn-lt"/>
              </a:rPr>
              <a:t>только</a:t>
            </a:r>
            <a:r>
              <a:rPr lang="ru-RU" sz="2800" dirty="0">
                <a:latin typeface="+mn-lt"/>
              </a:rPr>
              <a:t> дорсолатеральные </a:t>
            </a:r>
            <a:r>
              <a:rPr lang="ru-RU" sz="2800" b="1" dirty="0">
                <a:latin typeface="+mn-lt"/>
              </a:rPr>
              <a:t>эпифизарные сосуды</a:t>
            </a:r>
            <a:r>
              <a:rPr lang="ru-RU" sz="2800" dirty="0">
                <a:latin typeface="+mn-lt"/>
              </a:rPr>
              <a:t>, кровоток по которым у пациентов с болезнью </a:t>
            </a:r>
            <a:r>
              <a:rPr lang="ru-RU" sz="2800" dirty="0" err="1">
                <a:latin typeface="+mn-lt"/>
              </a:rPr>
              <a:t>Пертеса</a:t>
            </a:r>
            <a:r>
              <a:rPr lang="ru-RU" sz="2800" dirty="0">
                <a:latin typeface="+mn-lt"/>
              </a:rPr>
              <a:t> нарушен. 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800" b="1" dirty="0">
                <a:latin typeface="+mn-lt"/>
              </a:rPr>
              <a:t>В связи с отсутствием анастомозов</a:t>
            </a:r>
            <a:r>
              <a:rPr lang="ru-RU" sz="2800" dirty="0">
                <a:latin typeface="+mn-lt"/>
              </a:rPr>
              <a:t>, которые возникают только после 15-18 лет, у детей </a:t>
            </a:r>
            <a:r>
              <a:rPr lang="ru-RU" sz="2800" b="1" dirty="0">
                <a:latin typeface="+mn-lt"/>
              </a:rPr>
              <a:t>до 7 лет артерии круглой связки головки </a:t>
            </a:r>
            <a:r>
              <a:rPr lang="ru-RU" sz="2800" dirty="0">
                <a:latin typeface="+mn-lt"/>
              </a:rPr>
              <a:t>могут </a:t>
            </a:r>
            <a:r>
              <a:rPr lang="ru-RU" sz="2800" b="1" dirty="0">
                <a:latin typeface="+mn-lt"/>
              </a:rPr>
              <a:t>участвовать в компенсации </a:t>
            </a:r>
            <a:r>
              <a:rPr lang="ru-RU" sz="2800" dirty="0">
                <a:latin typeface="+mn-lt"/>
              </a:rPr>
              <a:t>недостаточности </a:t>
            </a:r>
            <a:r>
              <a:rPr lang="ru-RU" sz="2800" b="1" dirty="0">
                <a:latin typeface="+mn-lt"/>
              </a:rPr>
              <a:t>кровообращения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="" xmlns:a16="http://schemas.microsoft.com/office/drawing/2014/main" id="{9DA5B458-4F59-E8C1-B7EE-63D384F41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5400" b="1">
                <a:solidFill>
                  <a:schemeClr val="tx1"/>
                </a:solidFill>
              </a:rPr>
              <a:t>ЭТИОЛОГИЯ</a:t>
            </a:r>
          </a:p>
        </p:txBody>
      </p:sp>
      <p:sp>
        <p:nvSpPr>
          <p:cNvPr id="15364" name="Прямоугольник 3">
            <a:extLst>
              <a:ext uri="{FF2B5EF4-FFF2-40B4-BE49-F238E27FC236}">
                <a16:creationId xmlns="" xmlns:a16="http://schemas.microsoft.com/office/drawing/2014/main" id="{8D8F2960-28CB-8C5A-1701-0A495C439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1628775"/>
            <a:ext cx="114490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800" u="sng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Травматическая теория 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(значительное однократное травмирующее воздействие или хроническая </a:t>
            </a:r>
            <a:r>
              <a:rPr lang="ru-RU" sz="28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микротравматизация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проксимального отдела бедренной кости)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800" u="sng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Сосудистая теория 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(повторяющиеся нарушения кровоснабжения проксимальной части бедра в виде уменьшения проходимости артерий и /или ухудшения венозного оттока)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800" u="sng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Транзиторный синовит 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800" u="sng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Коагуляционные</a:t>
            </a:r>
            <a:r>
              <a:rPr lang="ru-RU" sz="2800" u="sng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отклонения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 снижение </a:t>
            </a:r>
            <a:r>
              <a:rPr lang="ru-RU" sz="28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антитромботического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фактора С или 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присутствие фактора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V Leiden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повышение свертываемости крови, дефект </a:t>
            </a:r>
            <a:r>
              <a:rPr lang="ru-RU" sz="28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фибринолитических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механизмов)</a:t>
            </a: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800" u="sng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Генетические нарушения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="" xmlns:a16="http://schemas.microsoft.com/office/drawing/2014/main" id="{C7D4EDE2-8905-F575-77B7-D49B88322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5400" b="1">
                <a:solidFill>
                  <a:schemeClr val="tx1"/>
                </a:solidFill>
              </a:rPr>
              <a:t>КЛИНИКА</a:t>
            </a:r>
          </a:p>
        </p:txBody>
      </p:sp>
      <p:sp>
        <p:nvSpPr>
          <p:cNvPr id="14340" name="Прямоугольник 3">
            <a:extLst>
              <a:ext uri="{FF2B5EF4-FFF2-40B4-BE49-F238E27FC236}">
                <a16:creationId xmlns="" xmlns:a16="http://schemas.microsoft.com/office/drawing/2014/main" id="{EF116D02-7B6B-A92E-74B6-033BA7A70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1557338"/>
            <a:ext cx="1156970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ru-RU" sz="3200" b="1" dirty="0">
                <a:latin typeface="+mn-lt"/>
                <a:cs typeface="Times New Roman" pitchFamily="18" charset="0"/>
              </a:rPr>
              <a:t>Боль</a:t>
            </a:r>
            <a:r>
              <a:rPr lang="ru-RU" sz="3200" dirty="0">
                <a:latin typeface="+mn-lt"/>
                <a:cs typeface="Times New Roman" pitchFamily="18" charset="0"/>
              </a:rPr>
              <a:t> в тазобедренном суставе, паху, бедре или коленном суставе, возникающая при движениях и исчезающая в покое; </a:t>
            </a:r>
            <a:r>
              <a:rPr lang="ru-RU" sz="3200" b="1" dirty="0">
                <a:latin typeface="+mn-lt"/>
                <a:cs typeface="Times New Roman" pitchFamily="18" charset="0"/>
              </a:rPr>
              <a:t>хромота</a:t>
            </a:r>
            <a:r>
              <a:rPr lang="ru-RU" sz="3200" dirty="0">
                <a:latin typeface="+mn-lt"/>
                <a:cs typeface="Times New Roman" pitchFamily="18" charset="0"/>
              </a:rPr>
              <a:t>; усталость при физических нагрузках.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3200" dirty="0">
                <a:latin typeface="+mn-lt"/>
                <a:cs typeface="Times New Roman" pitchFamily="18" charset="0"/>
              </a:rPr>
              <a:t>St. </a:t>
            </a:r>
            <a:r>
              <a:rPr lang="en-US" sz="3200" dirty="0" err="1">
                <a:latin typeface="+mn-lt"/>
                <a:cs typeface="Times New Roman" pitchFamily="18" charset="0"/>
              </a:rPr>
              <a:t>Localis</a:t>
            </a:r>
            <a:r>
              <a:rPr lang="ru-RU" sz="3200" dirty="0">
                <a:latin typeface="+mn-lt"/>
                <a:cs typeface="Times New Roman" pitchFamily="18" charset="0"/>
              </a:rPr>
              <a:t>: ограничение и болезненность движений в тазобедренном суставе, в первую очередь при отведении и ротационных движениях. Часто видна гипотрофия ягодичных и бедренных мышц. Положительный </a:t>
            </a:r>
            <a:r>
              <a:rPr lang="ru-RU" sz="3200" b="1" dirty="0">
                <a:latin typeface="+mn-lt"/>
                <a:cs typeface="Times New Roman" pitchFamily="18" charset="0"/>
              </a:rPr>
              <a:t>симптом </a:t>
            </a:r>
            <a:r>
              <a:rPr lang="ru-RU" sz="3200" b="1" dirty="0" err="1">
                <a:latin typeface="+mn-lt"/>
                <a:cs typeface="Times New Roman" pitchFamily="18" charset="0"/>
              </a:rPr>
              <a:t>Тренделенбурга</a:t>
            </a:r>
            <a:r>
              <a:rPr lang="ru-RU" sz="3200" b="1" dirty="0">
                <a:latin typeface="+mn-lt"/>
                <a:cs typeface="Times New Roman" pitchFamily="18" charset="0"/>
              </a:rPr>
              <a:t> </a:t>
            </a:r>
            <a:r>
              <a:rPr lang="ru-RU" sz="3200" dirty="0">
                <a:latin typeface="+mn-lt"/>
                <a:cs typeface="Times New Roman" pitchFamily="18" charset="0"/>
              </a:rPr>
              <a:t>(когда пациент стоит на одной здоровой ноге, таз на пораженной стороне опускается). Имеется </a:t>
            </a:r>
            <a:r>
              <a:rPr lang="ru-RU" sz="3200" b="1" dirty="0">
                <a:latin typeface="+mn-lt"/>
                <a:cs typeface="Times New Roman" pitchFamily="18" charset="0"/>
              </a:rPr>
              <a:t>разница в длине ног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="" xmlns:a16="http://schemas.microsoft.com/office/drawing/2014/main" id="{5EB82206-EE67-8EFF-8BDB-2FBF2C3D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>
                <a:solidFill>
                  <a:schemeClr val="tx1"/>
                </a:solidFill>
              </a:rPr>
              <a:t>АНАТОМО-ГИСТОЛОГИЧЕСКИЕ СТАДИИ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84ECCE-DCA9-D5F2-7AB6-1C349220D0D5}"/>
              </a:ext>
            </a:extLst>
          </p:cNvPr>
          <p:cNvSpPr txBox="1"/>
          <p:nvPr/>
        </p:nvSpPr>
        <p:spPr>
          <a:xfrm>
            <a:off x="839788" y="1989138"/>
            <a:ext cx="10369550" cy="2800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4400" dirty="0">
                <a:latin typeface="+mn-lt"/>
              </a:rPr>
              <a:t> Стадия ишемии/некроза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4400" dirty="0">
                <a:latin typeface="+mn-lt"/>
              </a:rPr>
              <a:t> Стадия фрагментации/рассасывания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4400" dirty="0">
                <a:latin typeface="+mn-lt"/>
              </a:rPr>
              <a:t> Стадия реоссификации/репарации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4400" dirty="0">
                <a:latin typeface="+mn-lt"/>
              </a:rPr>
              <a:t> Стадия ремоделирования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="" xmlns:a16="http://schemas.microsoft.com/office/drawing/2014/main" id="{50037310-DC8E-A0B5-9BDA-412A05D9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>
                <a:solidFill>
                  <a:schemeClr val="tx1"/>
                </a:solidFill>
              </a:rPr>
              <a:t>СТАДИЯ ИШЕМИИ/НЕКРОЗА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2698736-021E-DCB4-B694-C1F41890B757}"/>
              </a:ext>
            </a:extLst>
          </p:cNvPr>
          <p:cNvSpPr/>
          <p:nvPr/>
        </p:nvSpPr>
        <p:spPr>
          <a:xfrm>
            <a:off x="831022" y="1488401"/>
            <a:ext cx="11160125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3600" dirty="0">
                <a:latin typeface="+mn-lt"/>
              </a:rPr>
              <a:t>Происходит некроз губчатого костного вещества и костного мозга эпифизарной головки бедренной кости (</a:t>
            </a:r>
            <a:r>
              <a:rPr lang="ru-RU" sz="3600" b="1" dirty="0">
                <a:latin typeface="+mn-lt"/>
              </a:rPr>
              <a:t>хрящевой покров головки не омертвевает</a:t>
            </a:r>
            <a:r>
              <a:rPr lang="ru-RU" sz="3600" dirty="0">
                <a:latin typeface="+mn-lt"/>
              </a:rPr>
              <a:t>). </a:t>
            </a:r>
          </a:p>
          <a:p>
            <a:pPr>
              <a:defRPr/>
            </a:pPr>
            <a:endParaRPr lang="ru-RU" sz="3600" dirty="0">
              <a:latin typeface="+mn-lt"/>
            </a:endParaRPr>
          </a:p>
          <a:p>
            <a:pPr>
              <a:defRPr/>
            </a:pPr>
            <a:r>
              <a:rPr lang="ru-RU" sz="3600" dirty="0">
                <a:latin typeface="+mn-lt"/>
              </a:rPr>
              <a:t>В течение следующих </a:t>
            </a:r>
            <a:r>
              <a:rPr lang="ru-RU" sz="3600" b="1" dirty="0">
                <a:latin typeface="+mn-lt"/>
              </a:rPr>
              <a:t>6-12 месяцев </a:t>
            </a:r>
            <a:r>
              <a:rPr lang="ru-RU" sz="3600" dirty="0">
                <a:latin typeface="+mn-lt"/>
              </a:rPr>
              <a:t>дальнейшего роста пораженной костной головки бедренной кости не происходит, в отличие от хрящевого </a:t>
            </a:r>
            <a:r>
              <a:rPr lang="ru-RU" sz="3600" dirty="0" smtClean="0">
                <a:latin typeface="+mn-lt"/>
              </a:rPr>
              <a:t>компонента (хрящ все это время питается и продолжает расти за счет диффузии)</a:t>
            </a:r>
            <a:endParaRPr lang="ru-RU" sz="3600" dirty="0"/>
          </a:p>
        </p:txBody>
      </p:sp>
      <p:sp>
        <p:nvSpPr>
          <p:cNvPr id="3" name="Нашивка 2">
            <a:extLst>
              <a:ext uri="{FF2B5EF4-FFF2-40B4-BE49-F238E27FC236}">
                <a16:creationId xmlns="" xmlns:a16="http://schemas.microsoft.com/office/drawing/2014/main" id="{DD87135E-090E-5A78-9099-AAFE516A2BA8}"/>
              </a:ext>
            </a:extLst>
          </p:cNvPr>
          <p:cNvSpPr/>
          <p:nvPr/>
        </p:nvSpPr>
        <p:spPr>
          <a:xfrm>
            <a:off x="326197" y="1917700"/>
            <a:ext cx="504825" cy="431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ашивка 5">
            <a:extLst>
              <a:ext uri="{FF2B5EF4-FFF2-40B4-BE49-F238E27FC236}">
                <a16:creationId xmlns="" xmlns:a16="http://schemas.microsoft.com/office/drawing/2014/main" id="{164F7FF2-96C2-7322-157A-081AB5D50B7F}"/>
              </a:ext>
            </a:extLst>
          </p:cNvPr>
          <p:cNvSpPr/>
          <p:nvPr/>
        </p:nvSpPr>
        <p:spPr>
          <a:xfrm>
            <a:off x="334963" y="4076700"/>
            <a:ext cx="504825" cy="431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4742</TotalTime>
  <Words>1188</Words>
  <Application>Microsoft Office PowerPoint</Application>
  <PresentationFormat>Произвольный</PresentationFormat>
  <Paragraphs>141</Paragraphs>
  <Slides>23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Обычная</vt:lpstr>
      <vt:lpstr>   БОЛЕЗНЬ ПЕРТЕСА Часть 1 </vt:lpstr>
      <vt:lpstr>ИСТОРИЧЕСКАЯ СПРАВКА</vt:lpstr>
      <vt:lpstr>ЭПИДЕМИОЛОГИЯ</vt:lpstr>
      <vt:lpstr>РЕНТГЕНОГРАММА КОСТЕЙ ТАЗА, ПРЯМАЯ ПРОЕКЦИЯ, БОЛЕЗНЬ ПЕРТЕСА, 3 СТАДИЯ</vt:lpstr>
      <vt:lpstr>ФИЗИОЛОГИЧЕСКИЕ ОСОБЕННОСТИ</vt:lpstr>
      <vt:lpstr>ЭТИОЛОГИЯ</vt:lpstr>
      <vt:lpstr>КЛИНИКА</vt:lpstr>
      <vt:lpstr>АНАТОМО-ГИСТОЛОГИЧЕСКИЕ СТАДИИ</vt:lpstr>
      <vt:lpstr>СТАДИЯ ИШЕМИИ/НЕКРОЗА</vt:lpstr>
      <vt:lpstr>СТАДИЯ ИШЕМИИ/НЕКРОЗА</vt:lpstr>
      <vt:lpstr>СТАДИЯ ФРАГМЕНТАЦИИ/РАССАСЫВАНИЯ</vt:lpstr>
      <vt:lpstr>СТАДИЯ ФРАГМЕНТАЦИИ/РАССАСЫВАНИЯ</vt:lpstr>
      <vt:lpstr>СТАДИЯ ФРАГМЕНТАЦИИ/РАССАСЫВАНИЯ</vt:lpstr>
      <vt:lpstr>РЕНТГЕНОГРАМА  КОСТЕЙ ТАЗА, ПРЯМАЯ ПРОЕКЦИЯ, БОЛЕЗНЬ ПЕРТЕСА, 2СТАДИЯ</vt:lpstr>
      <vt:lpstr>РЕНТГЕНОГРАМА ПРАВОГО ТАЗОБЕДРЕННОГО СУСТАВА, ПРЯМАЯ ПРОЕКЦИЯ, БОЛЕЗНЬ ПЕРТЕСА, 2 СТАДИЯ</vt:lpstr>
      <vt:lpstr>СТАДИЯ РЕОССИФИКАЦИИ/РЕПАРАЦИИ</vt:lpstr>
      <vt:lpstr>СТАДИЯ РЕОССИФИКАЦИИ/РЕПАРАЦИИ</vt:lpstr>
      <vt:lpstr>РЕНТГЕНОГРАМА ЛЕВОГО ТАЗОБЕДРЕННОГО СУСТАВА, ПРЯМАЯ ПРОЕКЦИЯ, БОЛЕЗНЬ ПЕРТЕСА, 3 СТАДИЯ</vt:lpstr>
      <vt:lpstr>РЕНТГЕНОГРАМА ПРАВОГО ТАЗОБЕДРЕННОГО СУСТАВА, БОКОВАЯ ПРОЕКЦИЯ, БОЛЕЗНЬ ПЕРТЕСА, 3 СТАДИЯ</vt:lpstr>
      <vt:lpstr>СТАДИЯ РЕМОДЕЛИРОВАНИЯ</vt:lpstr>
      <vt:lpstr>РЕНТГЕНОГРАМА ЛЕВОГО ТАЗОБЕДРЕННОГО СУСТАВА, ПРЯМАЯ ПРОЕКЦИЯ, БОЛЕЗНЬ ПЕРТЕСА, 4 СТАДИЯ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Евдокимова Елена Юрьевна</dc:creator>
  <cp:lastModifiedBy>User</cp:lastModifiedBy>
  <cp:revision>1069</cp:revision>
  <cp:lastPrinted>1601-01-01T00:00:00Z</cp:lastPrinted>
  <dcterms:created xsi:type="dcterms:W3CDTF">2022-11-18T03:45:32Z</dcterms:created>
  <dcterms:modified xsi:type="dcterms:W3CDTF">2023-04-23T12:24:10Z</dcterms:modified>
</cp:coreProperties>
</file>