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handoutMasterIdLst>
    <p:handoutMasterId r:id="rId67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</p:sldIdLst>
  <p:sldSz cx="9144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8CAEFAD-85DB-4DDA-A52F-0214F04955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tableStyles" Target="tableStyles.xml"/><Relationship Id="rId7" Type="http://schemas.openxmlformats.org/officeDocument/2006/relationships/slide" Target="slides/slide4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handoutMaster" Target="handoutMasters/handoutMaster1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</a:fld>
            <a:endParaRPr lang="ru-RU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</a:fld>
            <a:endParaRPr lang="ru-RU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Times New Roman" panose="02020603050405020304" charset="0"/>
        <a:ea typeface="Times New Roman" panose="02020603050405020304" charset="0"/>
        <a:cs typeface="Times New Roman" panose="02020603050405020304" charset="0"/>
        <a:sym typeface="Times New Roman" panose="02020603050405020304" charset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afdbf4332_0_5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afdbf4332_0_5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afdbf4332_0_6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afdbf4332_0_6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afdbf4332_0_8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afdbf4332_0_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afdbf4332_0_5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afdbf4332_0_5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afdbf4332_0_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afdbf4332_0_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afdbf4332_0_9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afdbf4332_0_9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afdbf4332_0_10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afdbf4332_0_1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afdbf4332_0_10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afdbf4332_0_10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afdbf4332_0_1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afdbf4332_0_1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afdbf4332_0_1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afdbf4332_0_1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bbb20f9b4_0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bbb20f9b4_0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afdbf4332_0_12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afdbf4332_0_1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afdbf4332_0_1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afdbf4332_0_1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afdbf4332_0_1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afdbf4332_0_1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afdbf4332_0_14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afdbf4332_0_14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afdbf4332_0_16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cafdbf4332_0_16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afdbf4332_0_17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afdbf4332_0_17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afdbf4332_0_16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cafdbf4332_0_16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afdbf4332_0_18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afdbf4332_0_18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afdbf4332_0_18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afdbf4332_0_18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afdbf4332_0_19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afdbf4332_0_19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afdbf4332_0_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afdbf4332_0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afdbf4332_0_20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afdbf4332_0_20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fdbf4332_0_2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fdbf4332_0_2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afdbf4332_0_22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cafdbf4332_0_2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afdbf4332_0_2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afdbf4332_0_2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afdbf4332_0_23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afdbf4332_0_23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afdbf4332_0_23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afdbf4332_0_23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afdbf4332_0_3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afdbf4332_0_3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afdbf4332_0_2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cafdbf4332_0_2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afdbf4332_0_25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cafdbf4332_0_25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cafdbf4332_0_20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cafdbf4332_0_20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afdbf4332_0_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afdbf4332_0_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afdbf4332_0_27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cafdbf4332_0_27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afdbf4332_0_2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afdbf4332_0_2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cafdbf4332_0_28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cafdbf4332_0_28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afdbf4332_0_35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afdbf4332_0_35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cafdbf4332_0_37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cafdbf4332_0_37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afdbf4332_0_3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afdbf4332_0_3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f3c5e415b05dc5b_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f3c5e415b05dc5b_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72eed2e63_3_23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c72eed2e63_3_2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c72eed2e63_3_22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c72eed2e63_3_22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72eed2e63_3_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72eed2e63_3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afdbf4332_0_1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afdbf4332_0_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c72eed2e63_3_2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c72eed2e63_3_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c72eed2e63_3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c72eed2e63_3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72eed2e63_3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72eed2e63_3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72eed2e63_3_1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c72eed2e63_3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72eed2e63_3_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c72eed2e63_3_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c72eed2e63_3_2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c72eed2e63_3_2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72eed2e63_3_27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c72eed2e63_3_27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72eed2e63_3_28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72eed2e63_3_2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72eed2e63_3_29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72eed2e63_3_29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c72eed2e63_3_29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c72eed2e63_3_29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afdbf4332_0_2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afdbf4332_0_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72eed2e63_3_3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c72eed2e63_3_3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72eed2e63_3_3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72eed2e63_3_3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770a02f5d_1_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770a02f5d_1_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770a02f5d_1_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c770a02f5d_1_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afdbf4332_0_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afdbf4332_0_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afdbf4332_0_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afdbf4332_0_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afdbf4332_0_4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afdbf4332_0_4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3.xml"/><Relationship Id="rId2" Type="http://schemas.openxmlformats.org/officeDocument/2006/relationships/hyperlink" Target="https://gogov.ru/join-med/krasnoyarsk" TargetMode="External"/><Relationship Id="rId1" Type="http://schemas.openxmlformats.org/officeDocument/2006/relationships/hyperlink" Target="https://gogov.ru/polis-oms/krasnoyars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://publication.pravo.gov.ru/Document/View/0001201905170008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://project.krskstate.ru/nacprojects/zdorovje/regproject/0/id/41668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18440" y="1763202"/>
            <a:ext cx="9144000" cy="10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6363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Организация амбулаторно-поликлинической помощи населению (часть 2)</a:t>
            </a:r>
            <a:endParaRPr sz="21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Диспансеризация. Бережливая поликлиника. Стационар заменяющие</a:t>
            </a:r>
            <a:r>
              <a:rPr lang="en-US" sz="25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технологии.</a:t>
            </a:r>
            <a:endParaRPr sz="18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029460" y="384810"/>
            <a:ext cx="6647815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ФГБОУ ВО «Красноярский государственный медицинский университет             </a:t>
            </a:r>
            <a:br>
              <a:rPr lang="ru-RU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</a:br>
            <a:r>
              <a:rPr lang="ru-RU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им. проф. В.Ф. Войно-Ясенецкого»</a:t>
            </a:r>
            <a:br>
              <a:rPr lang="ru-RU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</a:br>
            <a:r>
              <a:rPr lang="ru-RU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Министерства здравоохранения Российской Федерации</a:t>
            </a:r>
            <a:br>
              <a:rPr lang="ru-RU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</a:br>
            <a:r>
              <a:rPr 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Кафедра общественного здоровья и здравоохранения</a:t>
            </a:r>
            <a:endParaRPr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56" name="Google Shape;56;p13"/>
          <p:cNvSpPr txBox="1"/>
          <p:nvPr/>
        </p:nvSpPr>
        <p:spPr>
          <a:xfrm flipH="1">
            <a:off x="218440" y="3500120"/>
            <a:ext cx="3517265" cy="12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>
              <a:buNone/>
            </a:pPr>
            <a:r>
              <a:rPr lang="en-US" i="1" u="sng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Выполнили:</a:t>
            </a:r>
            <a:r>
              <a:rPr 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студент</a:t>
            </a:r>
            <a:r>
              <a:rPr lang="ru-RU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ы</a:t>
            </a:r>
            <a:r>
              <a:rPr 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31</a:t>
            </a:r>
            <a:r>
              <a:rPr lang="ru-RU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3 </a:t>
            </a:r>
            <a:r>
              <a:rPr 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группы лечебног</a:t>
            </a:r>
            <a:r>
              <a:rPr lang="ru-RU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о факультета</a:t>
            </a:r>
            <a:r>
              <a:rPr lang="en-US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:</a:t>
            </a:r>
            <a:endParaRPr lang="en-US" altLang="en-US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Кушинов Н. Махмудов С. Киракосян М. </a:t>
            </a:r>
            <a:r>
              <a:rPr lang="en-US" i="1" u="sng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Преподаватель:</a:t>
            </a:r>
            <a:r>
              <a:rPr 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КМН</a:t>
            </a:r>
            <a:r>
              <a:rPr lang="ru-RU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 </a:t>
            </a:r>
            <a:endParaRPr lang="ru-RU" altLang="en-US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Шубкин Михаил Владимирович</a:t>
            </a:r>
            <a:endParaRPr lang="ru-RU" altLang="en-US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079" y="85408"/>
            <a:ext cx="1579001" cy="1548518"/>
          </a:xfrm>
          <a:prstGeom prst="rect">
            <a:avLst/>
          </a:prstGeom>
        </p:spPr>
      </p:pic>
      <p:pic>
        <p:nvPicPr>
          <p:cNvPr id="100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478270" y="3071495"/>
            <a:ext cx="2399665" cy="1900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15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22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1"/>
          <a:srcRect l="57509" t="39574" r="11561" b="24055"/>
          <a:stretch>
            <a:fillRect/>
          </a:stretch>
        </p:blipFill>
        <p:spPr>
          <a:xfrm>
            <a:off x="628525" y="142575"/>
            <a:ext cx="7865554" cy="484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Проект “</a:t>
            </a:r>
            <a:r>
              <a:rPr lang="en-US" b="1"/>
              <a:t>Бережливая поликлиника”</a:t>
            </a:r>
            <a:endParaRPr b="1"/>
          </a:p>
        </p:txBody>
      </p:sp>
      <p:sp>
        <p:nvSpPr>
          <p:cNvPr id="120" name="Google Shape;120;p23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100" i="1" u="sng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Бережливая поликлиника</a:t>
            </a:r>
            <a:r>
              <a:rPr lang="en-US" sz="21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- концепция медицинского менеджмента, основанная на неуклонном стремлении к устранению всех видов потерь, предполагает вовлечение в процесс оптимизации медицинской деятельности каждого сотрудника и максимальную ориентацию на пациента.</a:t>
            </a:r>
            <a:endParaRPr sz="21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26;p2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1"/>
          <a:srcRect l="18713" t="8652" r="17003" b="618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p25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38529" y="0"/>
            <a:ext cx="68669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40;p26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41" name="Google Shape;141;p26"/>
          <p:cNvPicPr preferRelativeResize="0"/>
          <p:nvPr/>
        </p:nvPicPr>
        <p:blipFill rotWithShape="1">
          <a:blip r:embed="rId1"/>
          <a:srcRect l="10558" t="13645" r="8841" b="5754"/>
          <a:stretch>
            <a:fillRect/>
          </a:stretch>
        </p:blipFill>
        <p:spPr>
          <a:xfrm>
            <a:off x="0" y="0"/>
            <a:ext cx="9144000" cy="514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7" name="Google Shape;147;p27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1"/>
          <a:srcRect l="10315" t="13641" r="8967" b="6396"/>
          <a:stretch>
            <a:fillRect/>
          </a:stretch>
        </p:blipFill>
        <p:spPr>
          <a:xfrm>
            <a:off x="-156600" y="-126125"/>
            <a:ext cx="9457200" cy="5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" name="Google Shape;154;p2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1"/>
          <a:srcRect l="10671" t="14968" r="8852" b="6415"/>
          <a:stretch>
            <a:fillRect/>
          </a:stretch>
        </p:blipFill>
        <p:spPr>
          <a:xfrm>
            <a:off x="-453616" y="0"/>
            <a:ext cx="95976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29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62" name="Google Shape;162;p29"/>
          <p:cNvPicPr preferRelativeResize="0"/>
          <p:nvPr/>
        </p:nvPicPr>
        <p:blipFill rotWithShape="1">
          <a:blip r:embed="rId1"/>
          <a:srcRect l="10550" t="13444" r="8973" b="6292"/>
          <a:stretch>
            <a:fillRect/>
          </a:stretch>
        </p:blipFill>
        <p:spPr>
          <a:xfrm>
            <a:off x="-183801" y="0"/>
            <a:ext cx="93278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30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69" name="Google Shape;169;p30"/>
          <p:cNvPicPr preferRelativeResize="0"/>
          <p:nvPr/>
        </p:nvPicPr>
        <p:blipFill rotWithShape="1">
          <a:blip r:embed="rId1"/>
          <a:srcRect l="10671" t="15118" r="9449" b="5397"/>
          <a:stretch>
            <a:fillRect/>
          </a:stretch>
        </p:blipFill>
        <p:spPr>
          <a:xfrm>
            <a:off x="-190914" y="0"/>
            <a:ext cx="9389741" cy="518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3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76" name="Google Shape;176;p31"/>
          <p:cNvPicPr preferRelativeResize="0"/>
          <p:nvPr/>
        </p:nvPicPr>
        <p:blipFill rotWithShape="1">
          <a:blip r:embed="rId1"/>
          <a:srcRect l="10550" t="17205" r="9096" b="4730"/>
          <a:stretch>
            <a:fillRect/>
          </a:stretch>
        </p:blipFill>
        <p:spPr>
          <a:xfrm>
            <a:off x="-349511" y="-10025"/>
            <a:ext cx="94935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509250" y="904675"/>
            <a:ext cx="8218200" cy="15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 panose="02020603050405020304" charset="0"/>
              <a:buNone/>
            </a:pPr>
            <a:endParaRPr sz="1100">
              <a:solidFill>
                <a:srgbClr val="000000"/>
              </a:solidFill>
            </a:endParaRPr>
          </a:p>
          <a:p>
            <a:pPr marL="120015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</a:pPr>
            <a:r>
              <a:rPr lang="ru-RU" altLang="en-US" sz="1900">
                <a:solidFill>
                  <a:srgbClr val="000000"/>
                </a:solidFill>
              </a:rPr>
              <a:t>-</a:t>
            </a:r>
            <a:r>
              <a:rPr lang="en-US" sz="1900">
                <a:solidFill>
                  <a:srgbClr val="000000"/>
                </a:solidFill>
              </a:rPr>
              <a:t>Новая модель медицинской организации, оказывающей первичную медико-санитарную помощь</a:t>
            </a:r>
            <a:endParaRPr sz="1900">
              <a:solidFill>
                <a:srgbClr val="000000"/>
              </a:solidFill>
            </a:endParaRPr>
          </a:p>
          <a:p>
            <a:pPr marL="120015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</a:pPr>
            <a:r>
              <a:rPr lang="ru-RU" altLang="en-US" sz="1900">
                <a:solidFill>
                  <a:srgbClr val="000000"/>
                </a:solidFill>
              </a:rPr>
              <a:t>-</a:t>
            </a:r>
            <a:r>
              <a:rPr lang="en-US" sz="1900">
                <a:solidFill>
                  <a:srgbClr val="000000"/>
                </a:solidFill>
              </a:rPr>
              <a:t>Проект “Бережливая поликлиника”</a:t>
            </a:r>
            <a:endParaRPr sz="1900">
              <a:solidFill>
                <a:srgbClr val="000000"/>
              </a:solidFill>
            </a:endParaRPr>
          </a:p>
          <a:p>
            <a:pPr marL="1200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</a:pPr>
            <a:r>
              <a:rPr lang="ru-RU" altLang="en-US" sz="1900">
                <a:solidFill>
                  <a:srgbClr val="000000"/>
                </a:solidFill>
              </a:rPr>
              <a:t>-</a:t>
            </a:r>
            <a:r>
              <a:rPr lang="en-US" sz="1900">
                <a:solidFill>
                  <a:srgbClr val="000000"/>
                </a:solidFill>
              </a:rPr>
              <a:t>Диспансеризация</a:t>
            </a:r>
            <a:endParaRPr sz="1900">
              <a:solidFill>
                <a:srgbClr val="000000"/>
              </a:solidFill>
            </a:endParaRPr>
          </a:p>
          <a:p>
            <a:pPr marL="1200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</a:pPr>
            <a:r>
              <a:rPr lang="ru-RU" altLang="en-US" sz="1900">
                <a:solidFill>
                  <a:srgbClr val="000000"/>
                </a:solidFill>
              </a:rPr>
              <a:t>-</a:t>
            </a:r>
            <a:r>
              <a:rPr lang="en-US" sz="1900">
                <a:solidFill>
                  <a:srgbClr val="000000"/>
                </a:solidFill>
              </a:rPr>
              <a:t>Правила организации деятельности дневного стационара</a:t>
            </a:r>
            <a:endParaRPr sz="1900">
              <a:solidFill>
                <a:srgbClr val="000000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02300" y="273475"/>
            <a:ext cx="8036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План:</a:t>
            </a:r>
            <a:endParaRPr sz="29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32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83" name="Google Shape;183;p32"/>
          <p:cNvPicPr preferRelativeResize="0"/>
          <p:nvPr/>
        </p:nvPicPr>
        <p:blipFill rotWithShape="1">
          <a:blip r:embed="rId1"/>
          <a:srcRect l="10315" t="13862" r="8967" b="5544"/>
          <a:stretch>
            <a:fillRect/>
          </a:stretch>
        </p:blipFill>
        <p:spPr>
          <a:xfrm>
            <a:off x="-48763" y="0"/>
            <a:ext cx="9192763" cy="516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" name="Google Shape;189;p33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90" name="Google Shape;190;p33"/>
          <p:cNvPicPr preferRelativeResize="0"/>
          <p:nvPr/>
        </p:nvPicPr>
        <p:blipFill rotWithShape="1">
          <a:blip r:embed="rId1"/>
          <a:srcRect l="10443" t="14093" r="8597" b="5739"/>
          <a:stretch>
            <a:fillRect/>
          </a:stretch>
        </p:blipFill>
        <p:spPr>
          <a:xfrm>
            <a:off x="-89684" y="-2200"/>
            <a:ext cx="92336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3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1"/>
          <a:srcRect l="10557" t="13008" r="8725" b="6391"/>
          <a:stretch>
            <a:fillRect/>
          </a:stretch>
        </p:blipFill>
        <p:spPr>
          <a:xfrm>
            <a:off x="-126825" y="-43875"/>
            <a:ext cx="9270826" cy="520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3" name="Google Shape;203;p35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04" name="Google Shape;204;p35"/>
          <p:cNvPicPr preferRelativeResize="0"/>
          <p:nvPr/>
        </p:nvPicPr>
        <p:blipFill rotWithShape="1">
          <a:blip r:embed="rId1"/>
          <a:srcRect l="10437" t="13215" r="8962" b="5760"/>
          <a:stretch>
            <a:fillRect/>
          </a:stretch>
        </p:blipFill>
        <p:spPr>
          <a:xfrm>
            <a:off x="-25565" y="0"/>
            <a:ext cx="9169565" cy="518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" name="Google Shape;210;p36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11" name="Google Shape;211;p36"/>
          <p:cNvPicPr preferRelativeResize="0"/>
          <p:nvPr/>
        </p:nvPicPr>
        <p:blipFill rotWithShape="1">
          <a:blip r:embed="rId1"/>
          <a:srcRect l="10556" t="14499" r="8608" b="6610"/>
          <a:stretch>
            <a:fillRect/>
          </a:stretch>
        </p:blipFill>
        <p:spPr>
          <a:xfrm>
            <a:off x="-225504" y="0"/>
            <a:ext cx="93695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7" name="Google Shape;217;p37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1"/>
          <a:srcRect l="10073" t="9593" r="31395" b="2153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" name="Google Shape;224;p3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25" name="Google Shape;225;p38"/>
          <p:cNvPicPr preferRelativeResize="0"/>
          <p:nvPr/>
        </p:nvPicPr>
        <p:blipFill rotWithShape="1">
          <a:blip r:embed="rId1"/>
          <a:srcRect l="11511" t="13856" r="29120" b="618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39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40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/>
          <p:nvPr>
            <p:ph type="body" idx="1"/>
          </p:nvPr>
        </p:nvSpPr>
        <p:spPr>
          <a:xfrm>
            <a:off x="311700" y="131600"/>
            <a:ext cx="8520600" cy="46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 panose="02020603050405020304" charset="0"/>
              <a:buNone/>
            </a:pPr>
            <a:r>
              <a:rPr lang="en-US" sz="1545">
                <a:solidFill>
                  <a:schemeClr val="dk1"/>
                </a:solidFill>
              </a:rPr>
              <a:t>В поликлиниках появятся </a:t>
            </a:r>
            <a:r>
              <a:rPr lang="en-US" sz="1545" b="1">
                <a:solidFill>
                  <a:schemeClr val="dk1"/>
                </a:solidFill>
              </a:rPr>
              <a:t>зоны комфортного ожидания для пациентов</a:t>
            </a:r>
            <a:r>
              <a:rPr lang="en-US" sz="1545">
                <a:solidFill>
                  <a:schemeClr val="dk1"/>
                </a:solidFill>
              </a:rPr>
              <a:t> с кулером и телевизором, </a:t>
            </a:r>
            <a:r>
              <a:rPr lang="en-US" sz="1545" b="1">
                <a:solidFill>
                  <a:schemeClr val="dk1"/>
                </a:solidFill>
              </a:rPr>
              <a:t>система информирования и понятная, в том числе для людей с ограниченными возможностями, система навигации</a:t>
            </a:r>
            <a:r>
              <a:rPr lang="en-US" sz="1545">
                <a:solidFill>
                  <a:schemeClr val="dk1"/>
                </a:solidFill>
              </a:rPr>
              <a:t>, чтобы на поиск необходимых сведений у человека уходило не более 30 секунд. Персонал пройдет курсы по бесконфликтному поведению и станет вежливым.</a:t>
            </a:r>
            <a:endParaRPr sz="154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 panose="02020603050405020304" charset="0"/>
              <a:buNone/>
            </a:pPr>
            <a:r>
              <a:rPr lang="en-US" sz="1545">
                <a:solidFill>
                  <a:schemeClr val="dk1"/>
                </a:solidFill>
              </a:rPr>
              <a:t>Потоки пациентов перенаправят так, чтобы </a:t>
            </a:r>
            <a:r>
              <a:rPr lang="en-US" sz="1545" b="1">
                <a:solidFill>
                  <a:schemeClr val="dk1"/>
                </a:solidFill>
              </a:rPr>
              <a:t>минимизировать пересечение больных и здоровых людей</a:t>
            </a:r>
            <a:r>
              <a:rPr lang="en-US" sz="1545">
                <a:solidFill>
                  <a:schemeClr val="dk1"/>
                </a:solidFill>
              </a:rPr>
              <a:t>, пришедших на диспансеризацию или профилактический осмотр. Будут разделены и потоки пациентов, получающих платные и бесплатные услуги.</a:t>
            </a:r>
            <a:endParaRPr sz="154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 panose="02020603050405020304" charset="0"/>
              <a:buNone/>
            </a:pPr>
            <a:r>
              <a:rPr lang="en-US" sz="1545" b="1">
                <a:solidFill>
                  <a:schemeClr val="dk1"/>
                </a:solidFill>
              </a:rPr>
              <a:t>Врач сможет уделять больше времени пациенту</a:t>
            </a:r>
            <a:r>
              <a:rPr lang="en-US" sz="1545">
                <a:solidFill>
                  <a:schemeClr val="dk1"/>
                </a:solidFill>
              </a:rPr>
              <a:t> — в соответствии с критериями, работа с ним должна занимать не менее 50% времени приема. Это произойдет за счет выравнивания нагрузки с медсестрами, а также из-за того, что при работе в оптимально настроенной медицинской информационной системе врачи избавятся от избыточного объема бумажной документации.</a:t>
            </a:r>
            <a:endParaRPr sz="154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 panose="02020603050405020304" charset="0"/>
              <a:buNone/>
            </a:pPr>
            <a:r>
              <a:rPr lang="en-US" sz="1545">
                <a:solidFill>
                  <a:schemeClr val="dk1"/>
                </a:solidFill>
              </a:rPr>
              <a:t>Предполагается, что до половины пациентов будут записываться на прием удаленно, а сам плановый визит будет проходить строго по времени. Диспансеризация и профилактический осмотр должны проходить максимум за три посещения.</a:t>
            </a:r>
            <a:endParaRPr sz="154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400"/>
              </a:spcBef>
              <a:spcAft>
                <a:spcPts val="1200"/>
              </a:spcAft>
              <a:buSzPts val="935"/>
              <a:buNone/>
            </a:pPr>
            <a:endParaRPr sz="153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180825"/>
            <a:ext cx="8520600" cy="8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320" b="1"/>
              <a:t>Новая модель медицинской организации, оказывающей первичную медико-санитарную помощь</a:t>
            </a:r>
            <a:endParaRPr sz="2320" b="1"/>
          </a:p>
        </p:txBody>
      </p:sp>
      <p:sp>
        <p:nvSpPr>
          <p:cNvPr id="69" name="Google Shape;69;p15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>
                <a:solidFill>
                  <a:srgbClr val="000000"/>
                </a:solidFill>
              </a:rPr>
              <a:t>«Новая модель медицинской организации</a:t>
            </a:r>
            <a:r>
              <a:rPr lang="en-US">
                <a:solidFill>
                  <a:srgbClr val="000000"/>
                </a:solidFill>
              </a:rPr>
              <a:t>, оказывающей первичную медико-санитарную помощь» – медицинская организация, ориентированная на потребности пациента, бережное отношение к временному ресурсу за счет оптимальной логистики реализуемых процессов, создающая позитивный имидж медицинского работника, организация оказания медицинской помощи в которой основана на внедрении принципов бережливого производства в целях повышения удовлетворенности пациентов доступностью и качеством медицинской помощи, эффективного использования ресурсов системы здравоохранения.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Диспанцеризация</a:t>
            </a:r>
            <a:endParaRPr b="1"/>
          </a:p>
        </p:txBody>
      </p:sp>
      <p:sp>
        <p:nvSpPr>
          <p:cNvPr id="250" name="Google Shape;250;p42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b="1" i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Диспансеризация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- комплексный профилактический медицинский осмотр, который проводится для оценки состояния здоровья.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50">
              <a:solidFill>
                <a:srgbClr val="333333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51" name="Google Shape;251;p4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572000" y="1860075"/>
            <a:ext cx="4431125" cy="31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61925" y="2571750"/>
            <a:ext cx="3893251" cy="24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3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59" name="Google Shape;259;p43"/>
          <p:cNvPicPr preferRelativeResize="0"/>
          <p:nvPr/>
        </p:nvPicPr>
        <p:blipFill rotWithShape="1">
          <a:blip r:embed="rId1"/>
          <a:srcRect l="18713" t="8652" r="17003" b="6182"/>
          <a:stretch>
            <a:fillRect/>
          </a:stretch>
        </p:blipFill>
        <p:spPr>
          <a:xfrm>
            <a:off x="1113650" y="0"/>
            <a:ext cx="69022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66" name="Google Shape;266;p44"/>
          <p:cNvPicPr preferRelativeResize="0"/>
          <p:nvPr/>
        </p:nvPicPr>
        <p:blipFill rotWithShape="1">
          <a:blip r:embed="rId1"/>
          <a:srcRect l="19070" t="8650" r="17360" b="7039"/>
          <a:stretch>
            <a:fillRect/>
          </a:stretch>
        </p:blipFill>
        <p:spPr>
          <a:xfrm>
            <a:off x="1147276" y="0"/>
            <a:ext cx="68940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45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73" name="Google Shape;273;p45"/>
          <p:cNvPicPr preferRelativeResize="0"/>
          <p:nvPr/>
        </p:nvPicPr>
        <p:blipFill rotWithShape="1">
          <a:blip r:embed="rId1"/>
          <a:srcRect l="18828" t="10657" r="17367" b="7676"/>
          <a:stretch>
            <a:fillRect/>
          </a:stretch>
        </p:blipFill>
        <p:spPr>
          <a:xfrm>
            <a:off x="960125" y="0"/>
            <a:ext cx="71444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9" name="Google Shape;279;p46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80" name="Google Shape;280;p46"/>
          <p:cNvPicPr preferRelativeResize="0"/>
          <p:nvPr/>
        </p:nvPicPr>
        <p:blipFill rotWithShape="1">
          <a:blip r:embed="rId1"/>
          <a:srcRect l="19425" t="8650" r="17605" b="7039"/>
          <a:stretch>
            <a:fillRect/>
          </a:stretch>
        </p:blipFill>
        <p:spPr>
          <a:xfrm>
            <a:off x="1185801" y="0"/>
            <a:ext cx="6916349" cy="520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" name="Google Shape;286;p47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287" name="Google Shape;287;p47"/>
          <p:cNvPicPr preferRelativeResize="0"/>
          <p:nvPr/>
        </p:nvPicPr>
        <p:blipFill rotWithShape="1">
          <a:blip r:embed="rId1"/>
          <a:srcRect l="18830" t="15355" r="18086" b="6182"/>
          <a:stretch>
            <a:fillRect/>
          </a:stretch>
        </p:blipFill>
        <p:spPr>
          <a:xfrm>
            <a:off x="593150" y="0"/>
            <a:ext cx="735188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6000"/>
              <a:buFont typeface="Times New Roman" panose="02020603050405020304" charset="0"/>
              <a:buNone/>
            </a:pPr>
            <a:r>
              <a:rPr lang="en-US" sz="2365" b="1">
                <a:solidFill>
                  <a:srgbClr val="222222"/>
                </a:solidFill>
                <a:highlight>
                  <a:srgbClr val="FFFFFF"/>
                </a:highlight>
              </a:rPr>
              <a:t>Чтобы пройти диспансеризацию, необходимо:</a:t>
            </a:r>
            <a:endParaRPr sz="2365"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4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900">
                <a:solidFill>
                  <a:srgbClr val="000000"/>
                </a:solidFill>
              </a:rPr>
              <a:t>1. Иметь </a:t>
            </a:r>
            <a:r>
              <a:rPr lang="en-US" sz="1900">
                <a:solidFill>
                  <a:srgbClr val="000000"/>
                </a:solidFill>
                <a:uFill>
                  <a:noFill/>
                </a:uFill>
                <a:hlinkClick r:id="rId1"/>
              </a:rPr>
              <a:t>полис ОМС</a:t>
            </a:r>
            <a:r>
              <a:rPr lang="en-US" sz="1900">
                <a:solidFill>
                  <a:srgbClr val="000000"/>
                </a:solidFill>
              </a:rPr>
              <a:t>.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900">
                <a:solidFill>
                  <a:srgbClr val="000000"/>
                </a:solidFill>
              </a:rPr>
              <a:t>2. Быть </a:t>
            </a:r>
            <a:r>
              <a:rPr lang="en-US" sz="1900">
                <a:solidFill>
                  <a:srgbClr val="000000"/>
                </a:solidFill>
                <a:uFill>
                  <a:noFill/>
                </a:uFill>
                <a:hlinkClick r:id="rId2"/>
              </a:rPr>
              <a:t>прикрепленным к поликлинике</a:t>
            </a:r>
            <a:r>
              <a:rPr lang="en-US" sz="1900">
                <a:solidFill>
                  <a:srgbClr val="000000"/>
                </a:solidFill>
              </a:rPr>
              <a:t> - туда необходимо обратиться для прохождения диспансеризации.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>
                <a:solidFill>
                  <a:srgbClr val="000000"/>
                </a:solidFill>
              </a:rPr>
              <a:t>3. Подходить по возрасту. Диспансеризация проводится 1 раз в 3 года (для граждан от 18 до 39 лет, после 40 лет по новым правилам проходить диспансеризацию можно ежегодно), и пройти ее можно в течение того года, когда вам исполнилось или исполнится: 21, 24, 27, 30, 33, 36, 39 лет, после 40 - каждый год.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p49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300" name="Google Shape;300;p49"/>
          <p:cNvPicPr preferRelativeResize="0"/>
          <p:nvPr/>
        </p:nvPicPr>
        <p:blipFill rotWithShape="1">
          <a:blip r:embed="rId1"/>
          <a:srcRect l="19670" t="14074" r="17483" b="6180"/>
          <a:stretch>
            <a:fillRect/>
          </a:stretch>
        </p:blipFill>
        <p:spPr>
          <a:xfrm>
            <a:off x="730651" y="0"/>
            <a:ext cx="7297152" cy="520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" name="Google Shape;306;p50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307" name="Google Shape;307;p50"/>
          <p:cNvPicPr preferRelativeResize="0"/>
          <p:nvPr/>
        </p:nvPicPr>
        <p:blipFill rotWithShape="1">
          <a:blip r:embed="rId1"/>
          <a:srcRect l="18710" t="10862" r="17125" b="6280"/>
          <a:stretch>
            <a:fillRect/>
          </a:stretch>
        </p:blipFill>
        <p:spPr>
          <a:xfrm>
            <a:off x="548351" y="284992"/>
            <a:ext cx="7578173" cy="4858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3" name="Google Shape;313;p5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314" name="Google Shape;314;p51"/>
          <p:cNvPicPr preferRelativeResize="0"/>
          <p:nvPr/>
        </p:nvPicPr>
        <p:blipFill rotWithShape="1">
          <a:blip r:embed="rId1"/>
          <a:srcRect l="18953" t="8652" r="17360" b="6182"/>
          <a:stretch>
            <a:fillRect/>
          </a:stretch>
        </p:blipFill>
        <p:spPr>
          <a:xfrm>
            <a:off x="1141150" y="0"/>
            <a:ext cx="68378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24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Цель проекта:</a:t>
            </a:r>
            <a:endParaRPr sz="2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75" name="Google Shape;75;p16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endParaRPr sz="1150" b="1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950" b="1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Повышение удовлетворенности населения качеством оказания медицинской помощи</a:t>
            </a:r>
            <a:r>
              <a:rPr lang="en-US" sz="195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в амбулаторных условиях до 60% к 2020 году и до 70% к 2022 году путем создания новой модели медицинской организации, оказывающей первичную медико-санитарную помощь на принципах бережливого производства (далее - "Новая модель медицинской организации"), в 33 субъектах Российской Федерации с последующим тиражированием данной модели в 85 субъектах Российской Федерации.</a:t>
            </a:r>
            <a:endParaRPr sz="195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</a:p>
        </p:txBody>
      </p:sp>
      <p:sp>
        <p:nvSpPr>
          <p:cNvPr id="76" name="Google Shape;76;p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52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321" name="Google Shape;321;p52"/>
          <p:cNvPicPr preferRelativeResize="0"/>
          <p:nvPr/>
        </p:nvPicPr>
        <p:blipFill rotWithShape="1">
          <a:blip r:embed="rId1"/>
          <a:srcRect l="18585" t="8652" r="17744" b="6182"/>
          <a:stretch>
            <a:fillRect/>
          </a:stretch>
        </p:blipFill>
        <p:spPr>
          <a:xfrm>
            <a:off x="1094125" y="0"/>
            <a:ext cx="67477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53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328" name="Google Shape;328;p53"/>
          <p:cNvPicPr preferRelativeResize="0"/>
          <p:nvPr/>
        </p:nvPicPr>
        <p:blipFill rotWithShape="1">
          <a:blip r:embed="rId1"/>
          <a:srcRect l="18717" t="8652" r="17355" b="6182"/>
          <a:stretch>
            <a:fillRect/>
          </a:stretch>
        </p:blipFill>
        <p:spPr>
          <a:xfrm>
            <a:off x="1117000" y="0"/>
            <a:ext cx="68636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/>
          <p:nvPr>
            <p:ph type="title"/>
          </p:nvPr>
        </p:nvSpPr>
        <p:spPr>
          <a:xfrm>
            <a:off x="311700" y="291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ВТОРОЙ ЭТАП ВКЛЮЧАЕТ:</a:t>
            </a:r>
            <a:endParaRPr b="1"/>
          </a:p>
        </p:txBody>
      </p:sp>
      <p:sp>
        <p:nvSpPr>
          <p:cNvPr id="334" name="Google Shape;334;p54"/>
          <p:cNvSpPr txBox="1"/>
          <p:nvPr>
            <p:ph type="body" idx="1"/>
          </p:nvPr>
        </p:nvSpPr>
        <p:spPr>
          <a:xfrm>
            <a:off x="311700" y="940950"/>
            <a:ext cx="8520600" cy="3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arenR"/>
            </a:pPr>
            <a:r>
              <a:rPr lang="en-US" sz="1700">
                <a:solidFill>
                  <a:srgbClr val="000000"/>
                </a:solidFill>
              </a:rPr>
              <a:t>осмотр врачом-неврологом;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дуплексное сканирование брахицефальных артерий;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осмотр врачом-хирургом/урологом;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осмотр врачом-хирургом/колопроктологом;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колоноскопия;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спирометрия;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осмотр врачом-гинекологом;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осмотр врачом-офтальмологом;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осмотр врачом-оториноларингологом;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проведение индивидуального или группового углубленного профилактического консультирования в отделении медицинской профилактики для граждан;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AutoNum type="arabicParenR"/>
            </a:pPr>
            <a:r>
              <a:rPr lang="en-US" sz="1700">
                <a:solidFill>
                  <a:srgbClr val="222222"/>
                </a:solidFill>
                <a:highlight>
                  <a:srgbClr val="FFFFFF"/>
                </a:highlight>
              </a:rPr>
              <a:t>осмотр врачом-терапевтом.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5"/>
          <p:cNvSpPr txBox="1"/>
          <p:nvPr>
            <p:ph type="body" idx="1"/>
          </p:nvPr>
        </p:nvSpPr>
        <p:spPr>
          <a:xfrm>
            <a:off x="311700" y="383850"/>
            <a:ext cx="8520600" cy="41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0000"/>
                </a:solidFill>
              </a:rPr>
              <a:t>Согласно приказу Министерства здравоохранения Российской Федерации </a:t>
            </a:r>
            <a:r>
              <a:rPr lang="en-US" sz="1900">
                <a:solidFill>
                  <a:srgbClr val="000000"/>
                </a:solidFill>
                <a:uFill>
                  <a:noFill/>
                </a:uFill>
                <a:hlinkClick r:id="rId1"/>
              </a:rPr>
              <a:t>от 28.02.2019 № 108н "Об утверждении Правил обязательного медицинского страхования"</a:t>
            </a:r>
            <a:r>
              <a:rPr lang="en-US" sz="1900">
                <a:solidFill>
                  <a:srgbClr val="000000"/>
                </a:solidFill>
              </a:rPr>
              <a:t>:</a:t>
            </a:r>
            <a:endParaRPr sz="1900">
              <a:solidFill>
                <a:srgbClr val="000000"/>
              </a:solidFill>
            </a:endParaRPr>
          </a:p>
          <a:p>
            <a:pPr marL="1016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endParaRPr sz="1900">
              <a:solidFill>
                <a:srgbClr val="000000"/>
              </a:solidFill>
            </a:endParaRPr>
          </a:p>
          <a:p>
            <a:pPr marL="1016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500">
                <a:solidFill>
                  <a:srgbClr val="000000"/>
                </a:solidFill>
              </a:rPr>
              <a:t>В ближайшие 2 года планируется провести диспансеризацию и профилактический осмотр всех россиян, после чего для каждого жителя будет определена группа здоровья. Если будет выявлено хроническое заболевание и такому человеку будет нужен постоянный контроль врача, то его поместят под диспансерное наблюдение. Такие пациенты будут проходить медобследование несколько раз в год. Причем если такой пациент забудет об обследовании, то ему об этом напомнят работники медучреждения, а также представители страховой компании, выдавшей полис ОМС.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6"/>
          <p:cNvSpPr txBox="1"/>
          <p:nvPr>
            <p:ph type="title"/>
          </p:nvPr>
        </p:nvSpPr>
        <p:spPr>
          <a:xfrm>
            <a:off x="311700" y="302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>
                <a:solidFill>
                  <a:srgbClr val="000000"/>
                </a:solidFill>
              </a:rPr>
              <a:t>СТАЦИОНАР-ЗАМЕЩАЮЩАЯ ПОМОЩЬ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345" name="Google Shape;345;p56"/>
          <p:cNvSpPr txBox="1"/>
          <p:nvPr>
            <p:ph type="body" idx="1"/>
          </p:nvPr>
        </p:nvSpPr>
        <p:spPr>
          <a:xfrm>
            <a:off x="311700" y="875150"/>
            <a:ext cx="8520600" cy="47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 b="1">
                <a:solidFill>
                  <a:srgbClr val="000000"/>
                </a:solidFill>
              </a:rPr>
              <a:t>1. Медицинская помощь оказывается медицинскими организациями и классифицируется по видам, условиям и форме оказания такой помощи.</a:t>
            </a: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 b="1">
                <a:solidFill>
                  <a:srgbClr val="000000"/>
                </a:solidFill>
              </a:rPr>
              <a:t>2. К видам медицинской помощи относятся:</a:t>
            </a: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>
                <a:solidFill>
                  <a:srgbClr val="000000"/>
                </a:solidFill>
              </a:rPr>
              <a:t>1) первичная медико-санитарная помощь;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>
                <a:solidFill>
                  <a:srgbClr val="000000"/>
                </a:solidFill>
              </a:rPr>
              <a:t>2) специализированная, в том числе высокотехнологичная, медицинская помощь;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>
                <a:solidFill>
                  <a:srgbClr val="000000"/>
                </a:solidFill>
              </a:rPr>
              <a:t>3) скорая, в том числе скорая специализированная, медицинская помощь;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>
                <a:solidFill>
                  <a:srgbClr val="000000"/>
                </a:solidFill>
              </a:rPr>
              <a:t>4) паллиативная медицинская помощь.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 b="1">
                <a:solidFill>
                  <a:srgbClr val="000000"/>
                </a:solidFill>
              </a:rPr>
              <a:t>3. Медицинская помощь может оказываться в следующих условиях:</a:t>
            </a: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00">
                <a:solidFill>
                  <a:srgbClr val="000000"/>
                </a:solidFill>
              </a:rPr>
              <a:t>1) вне медицинской организации (по месту вызова бригады скорой, в том числе скорой специализированной, медицинской помощи, а также в транспортном средстве при медицинской эвакуации);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-US" sz="1100">
                <a:solidFill>
                  <a:srgbClr val="000000"/>
                </a:solidFill>
              </a:rPr>
              <a:t>2) амбулаторно (в условиях, не предусматривающих круглосуточного медицинского наблюдения и лечения), в том числе на дому при вызове медицинского работника;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00">
                <a:solidFill>
                  <a:srgbClr val="000000"/>
                </a:solidFill>
              </a:rPr>
              <a:t>3) в дневном стационаре (в условиях, предусматривающих медицинское наблюдение и лечение в дневное время, но не требующих круглосуточного медицинского наблюдения и лечения);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US" sz="1100">
                <a:solidFill>
                  <a:srgbClr val="000000"/>
                </a:solidFill>
              </a:rPr>
              <a:t>4) стационарно (в условиях, обеспечивающих круглосуточное медицинское наблюдение и лечение).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7"/>
          <p:cNvSpPr txBox="1"/>
          <p:nvPr>
            <p:ph type="body" idx="1"/>
          </p:nvPr>
        </p:nvSpPr>
        <p:spPr>
          <a:xfrm>
            <a:off x="311700" y="285150"/>
            <a:ext cx="8520600" cy="45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450" b="1">
                <a:solidFill>
                  <a:srgbClr val="000000"/>
                </a:solidFill>
              </a:rPr>
              <a:t>4. Формами оказания медицинской помощи являются:</a:t>
            </a:r>
            <a:endParaRPr sz="145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450">
                <a:solidFill>
                  <a:srgbClr val="000000"/>
                </a:solidFill>
              </a:rPr>
              <a:t>1) экстренная - медицинская помощь, оказываемая при внезапных острых заболеваниях, состояниях, обострении хронических заболеваний, представляющих угрозу жизни пациента;</a:t>
            </a:r>
            <a:endParaRPr sz="14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450">
                <a:solidFill>
                  <a:srgbClr val="000000"/>
                </a:solidFill>
              </a:rPr>
              <a:t>2) неотложная - медицинская помощь, оказываемая при внезапных острых заболеваниях, состояниях, обострении хронических заболеваний без явных признаков угрозы жизни пациента;</a:t>
            </a:r>
            <a:endParaRPr sz="14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450">
                <a:solidFill>
                  <a:srgbClr val="000000"/>
                </a:solidFill>
              </a:rPr>
              <a:t>3) плановая - медицинская помощь, которая оказывается при проведении профилактических мероприятий, при заболеваниях и состояниях, не сопровождающихся угрозой жизни пациента, не требующих экстренной и неотложной медицинской помощи, и отсрочка оказания которой на определенное время не повлечет за собой ухудшение состояния пациента, угрозу его жизни и здоровью.</a:t>
            </a:r>
            <a:endParaRPr sz="14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50" b="1">
                <a:solidFill>
                  <a:srgbClr val="000000"/>
                </a:solidFill>
              </a:rPr>
              <a:t>5. Положение об организации оказания медицинской помощи по видам, условиям и формам оказания такой помощи устанавливается уполномоченным федеральным органом исполнительной власти.</a:t>
            </a:r>
            <a:endParaRPr sz="21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/>
          <p:nvPr>
            <p:ph type="title"/>
          </p:nvPr>
        </p:nvSpPr>
        <p:spPr>
          <a:xfrm>
            <a:off x="314550" y="0"/>
            <a:ext cx="8514900" cy="4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>
                <a:solidFill>
                  <a:srgbClr val="363636"/>
                </a:solidFill>
              </a:rPr>
              <a:t>Правила организации деятельности дневного стационара</a:t>
            </a:r>
            <a:endParaRPr sz="1950" b="1">
              <a:solidFill>
                <a:srgbClr val="363636"/>
              </a:solidFill>
            </a:endParaRPr>
          </a:p>
        </p:txBody>
      </p:sp>
      <p:sp>
        <p:nvSpPr>
          <p:cNvPr id="356" name="Google Shape;356;p58"/>
          <p:cNvSpPr txBox="1"/>
          <p:nvPr>
            <p:ph type="body" idx="1"/>
          </p:nvPr>
        </p:nvSpPr>
        <p:spPr>
          <a:xfrm>
            <a:off x="311700" y="619125"/>
            <a:ext cx="8308500" cy="4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363636"/>
                </a:solidFill>
              </a:rPr>
              <a:t>1.Настоящие Правила устанавливают порядок организации деятельности дневного стационара медицинской организации (подразделения медицинской организации), оказывающей первичную медико-санитарную помощь.</a:t>
            </a:r>
            <a:endParaRPr sz="1250">
              <a:solidFill>
                <a:srgbClr val="36363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363636"/>
                </a:solidFill>
              </a:rPr>
              <a:t>2. Дневной стационар является структурным подразделением медицинской организации (ее структурного подразделения), оказывающей первичную медико-санитарную помощь, и организуется для осуществления лечебных и диагностических мероприятий при заболеваниях и состояниях, не требующих круглосуточного медицинского наблюдения.</a:t>
            </a:r>
            <a:endParaRPr sz="1250">
              <a:solidFill>
                <a:srgbClr val="36363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363636"/>
                </a:solidFill>
              </a:rPr>
              <a:t>3. Структура и штатная численность дневного стационара устанавливаются руководителем медицинской организации, в составе которого он создан, исходя из объема проводимой лечебно-диагностической работы и численности обслуживаемого населения и с учетом рекомендуемых штатных нормативов в соответствии с приложением N 10 к Положению об организации оказания первичной медико-санитарной помощи взрослому населению, утвержденному настоящим приказом.</a:t>
            </a:r>
            <a:endParaRPr sz="1250">
              <a:solidFill>
                <a:srgbClr val="36363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50">
                <a:solidFill>
                  <a:srgbClr val="363636"/>
                </a:solidFill>
              </a:rPr>
              <a:t>4. На должность заведующего дневным стационаром назначаются специалисты, соответствующие квалификационным требованиям к специалистам с высшим и послевузовским медицинским и фармацевтическим образованием в сфере здравоохранения, утвержденным приказом Минздравсоцразвития России от 7 июля 2009 г. N 415н (зарегистрирован Минюстом России 9 июля 2009 г., N 14292).</a:t>
            </a:r>
            <a:endParaRPr sz="1250">
              <a:solidFill>
                <a:srgbClr val="363636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9"/>
          <p:cNvSpPr txBox="1"/>
          <p:nvPr/>
        </p:nvSpPr>
        <p:spPr>
          <a:xfrm>
            <a:off x="152400" y="77225"/>
            <a:ext cx="8771400" cy="5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5. Медицинскую помощь в дневном стационаре могут оказывать медицинские работники дневного стационара либо медицинские работники других подразделений медицинской организации в соответствии с графиком дежурств, утвержденным ее руководителем.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6. Для организации работы дневного стационара в его структуре рекомендуется предусматривать: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палаты;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процедурную (манипуляционную);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пост медицинской сестры;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кабинет заведующего дневным стационаром;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комнату для приема пищи больными;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кабинеты врачей;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комнату персонала;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комнату для временного хранения оборудования;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санузел для персонала;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санузел для пациентов;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санитарную комнату.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7. Оснащение дневного стационара осуществляется в соответствии со стандартом оснащения дневного стационара согласно приложению N 11 к Положению об организации оказания первичной медико-санитарной помощи взрослому населению, утвержденному настоящим приказом.</a:t>
            </a: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8. Количество мест и режим работы дневного стационара определяется руководителем медицинской организации с учетом мощности медицинской организации (ее структурного подразделения) и объемов проводимых медицинских мероприятий (в 1 или 2 смены).</a:t>
            </a:r>
            <a:endParaRPr sz="13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0"/>
          <p:cNvSpPr txBox="1"/>
          <p:nvPr>
            <p:ph type="body" idx="1"/>
          </p:nvPr>
        </p:nvSpPr>
        <p:spPr>
          <a:xfrm>
            <a:off x="297450" y="302550"/>
            <a:ext cx="8568600" cy="46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400">
                <a:solidFill>
                  <a:srgbClr val="000000"/>
                </a:solidFill>
              </a:rPr>
              <a:t>9. Дневной  стационар осуществляет следующие функции: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>
                <a:solidFill>
                  <a:srgbClr val="000000"/>
                </a:solidFill>
              </a:rPr>
              <a:t>оказание медицинской помощи больным, не требующим круглосуточного медицинского наблюдения в соответствии с утвержденными стандартами медицинской помощи;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>
                <a:solidFill>
                  <a:srgbClr val="000000"/>
                </a:solidFill>
              </a:rPr>
              <a:t>лечение больных, выписанных из стационара под наблюдение врача медицинской организации после оперативных вмешательств, в случае необходимости проведения лечебных мероприятий, требующих наблюдения медицинским персоналом в течение нескольких часов в условиях медицинской организации;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>
                <a:solidFill>
                  <a:srgbClr val="000000"/>
                </a:solidFill>
              </a:rPr>
              <a:t>внедрение в практику современных методов диагностики, лечения и реабилитации больных;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>
                <a:solidFill>
                  <a:srgbClr val="000000"/>
                </a:solidFill>
              </a:rPr>
              <a:t>ведение учетной и отчетной документации, предоставление отчетов о деятельности в установленном порядке, ведение которых предусмотрено законодательством;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>
                <a:solidFill>
                  <a:srgbClr val="000000"/>
                </a:solidFill>
              </a:rPr>
              <a:t>участие в проведении мероприятий по повышению квалификации врачей и медицинских работников со средним медицинским образованием.</a:t>
            </a:r>
            <a:endParaRPr sz="14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00">
                <a:solidFill>
                  <a:srgbClr val="000000"/>
                </a:solidFill>
              </a:rPr>
              <a:t>10. При отсутствии эффекта от проводимого лечения в дневном стационаре или при возникновении показаний для круглосуточного медицинского наблюдения и лечения, а также при отсутствии возможности проведения дополнительных обследований по медицинским показаниям больной направляется для проведения дополнительных обследований и (или) лечения, в том числе в стационарных условиях.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/>
          <p:nvPr>
            <p:ph type="title"/>
          </p:nvPr>
        </p:nvSpPr>
        <p:spPr>
          <a:xfrm>
            <a:off x="127950" y="0"/>
            <a:ext cx="8870100" cy="7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b="1">
                <a:solidFill>
                  <a:srgbClr val="000000"/>
                </a:solidFill>
              </a:rPr>
              <a:t>Показатели деятельности дневных стационаров при амбулаторно-поликлинических учреждениях</a:t>
            </a:r>
            <a:endParaRPr sz="1750">
              <a:solidFill>
                <a:srgbClr val="000000"/>
              </a:solidFill>
            </a:endParaRPr>
          </a:p>
        </p:txBody>
      </p:sp>
      <p:graphicFrame>
        <p:nvGraphicFramePr>
          <p:cNvPr id="372" name="Google Shape;372;p61"/>
          <p:cNvGraphicFramePr/>
          <p:nvPr/>
        </p:nvGraphicFramePr>
        <p:xfrm>
          <a:off x="79225" y="777895"/>
          <a:ext cx="8810175" cy="4163550"/>
        </p:xfrm>
        <a:graphic>
          <a:graphicData uri="http://schemas.openxmlformats.org/drawingml/2006/table">
            <a:tbl>
              <a:tblPr>
                <a:noFill/>
                <a:tableStyleId>{B8CAEFAD-85DB-4DDA-A52F-0214F049552A}</a:tableStyleId>
              </a:tblPr>
              <a:tblGrid>
                <a:gridCol w="4447550"/>
                <a:gridCol w="4362625"/>
              </a:tblGrid>
              <a:tr h="74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solidFill>
                            <a:srgbClr val="363636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Обеспеченность населения местами в дневных стационарах (на 10 тыс. населения)</a:t>
                      </a:r>
                      <a:endParaRPr sz="105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ts val="1100"/>
                        <a:buFont typeface="Times New Roman" panose="02020603050405020304" charset="0"/>
                        <a:buNone/>
                      </a:pPr>
                      <a:r>
                        <a:rPr lang="en-US" sz="1050" b="1">
                          <a:solidFill>
                            <a:srgbClr val="363636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Среднее число мест в дневных стационарах × 10000 (Численность населения)</a:t>
                      </a:r>
                      <a:endParaRPr sz="130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91425" marR="91425" marT="91425" marB="91425"/>
                </a:tc>
              </a:tr>
              <a:tr h="6921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Уровень госпитализации в дневные стационары (на 1000 населения)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Число выбывших из дневных стационаров больных × 1000 (Численность населения)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</a:tr>
              <a:tr h="8675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9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Среднее число дней использования койки в дневном стационаре</a:t>
                      </a:r>
                      <a:endParaRPr sz="9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50" b="1" u="sng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½ числа дней лечения больных</a:t>
                      </a:r>
                      <a:endParaRPr sz="950" b="1" u="sng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9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Число мест, в среднем, за период</a:t>
                      </a:r>
                      <a:endParaRPr sz="9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</a:tr>
              <a:tr h="8379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Оборот места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sng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Число выбывших больных</a:t>
                      </a:r>
                      <a:endParaRPr sz="1050" b="1" u="sng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Число мест в среднем за год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</a:tr>
              <a:tr h="10252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Средняя длительность пребывания больного в дневном стационаре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Общее число дней, проведенных больными в дневном стационаре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05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Times New Roman" panose="02020603050405020304" charset="0"/>
                        </a:rPr>
                        <a:t>Число выбывших больных</a:t>
                      </a:r>
                      <a:endParaRPr sz="105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Times New Roman" panose="02020603050405020304" charset="0"/>
                      </a:endParaRPr>
                    </a:p>
                  </a:txBody>
                  <a:tcPr marL="57150" marR="57150" marT="66675" marB="666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42000"/>
              <a:buFont typeface="Times New Roman" panose="02020603050405020304" charset="0"/>
              <a:buNone/>
            </a:pPr>
            <a:r>
              <a:rPr lang="en-US" sz="2615" b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Новая модель медицинской организации</a:t>
            </a:r>
            <a:endParaRPr sz="3465" b="1"/>
          </a:p>
        </p:txBody>
      </p:sp>
      <p:sp>
        <p:nvSpPr>
          <p:cNvPr id="82" name="Google Shape;82;p17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50" b="1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"Новая модель медицинской организации"</a:t>
            </a:r>
            <a:r>
              <a:rPr lang="en-US" sz="195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- пациентоориентированная медицинская организация, отличительными признаками которой являются доброжелательное отношение к пациенту, отсутствие очередей за счет правильной организации процессов и работы персонала, качественное оказание медицинской помощи, приоритет профилактических мероприятий в первичном звене здравоохранения.</a:t>
            </a:r>
            <a:endParaRPr sz="26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52400" y="15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b="1">
                <a:solidFill>
                  <a:srgbClr val="000000"/>
                </a:solidFill>
              </a:rPr>
              <a:t>Примерный порядок организации работы стационара на дому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378" name="Google Shape;378;p62"/>
          <p:cNvSpPr txBox="1"/>
          <p:nvPr>
            <p:ph type="body" idx="1"/>
          </p:nvPr>
        </p:nvSpPr>
        <p:spPr>
          <a:xfrm>
            <a:off x="311700" y="1017725"/>
            <a:ext cx="8284500" cy="3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365">
                <a:solidFill>
                  <a:srgbClr val="000000"/>
                </a:solidFill>
              </a:rPr>
              <a:t>1. Настоящий порядок разработан в соответствии с Положением об организации деятельности дневных стационаров в лечебных учреждениях Приказа Минздрава России.</a:t>
            </a:r>
            <a:endParaRPr sz="13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365">
                <a:solidFill>
                  <a:srgbClr val="000000"/>
                </a:solidFill>
              </a:rPr>
              <a:t>2. Стационар на дому, созданный при амбулаторно-поликлинических, стационарных (диспансеры) учреждениях, относится к амбулаторно-поликлинической помощи, является структурным подразделением перечисленных учреждений и предназначен для оказания диагностической, лечебно-профилактической и реабилитационной помощи больным, не требующим круглосуточного медицинского наблюдения.</a:t>
            </a:r>
            <a:endParaRPr sz="13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365">
                <a:solidFill>
                  <a:srgbClr val="000000"/>
                </a:solidFill>
              </a:rPr>
              <a:t>3. Медицинская помощь в условиях стационара на дому оказывается населению с использованием современных медицинских стационарозамещающих технологий в рамках областной программы государственных гарантий оказания гражданам РФ бесплатной медицинской помощи, добровольного медицинского страхования и платных медицинских услуг в соответствии с действующим законодательством.</a:t>
            </a:r>
            <a:endParaRPr sz="13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US" sz="1365">
                <a:solidFill>
                  <a:srgbClr val="000000"/>
                </a:solidFill>
              </a:rPr>
              <a:t>4. Работы и услуги, осуществляемые в стационаре на дому, подлежат лицензированию в составе ЛПУ.</a:t>
            </a:r>
            <a:endParaRPr sz="196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3"/>
          <p:cNvSpPr txBox="1"/>
          <p:nvPr>
            <p:ph type="title"/>
          </p:nvPr>
        </p:nvSpPr>
        <p:spPr>
          <a:xfrm>
            <a:off x="311700" y="198425"/>
            <a:ext cx="74910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Times New Roman" panose="02020603050405020304" charset="0"/>
              <a:buNone/>
            </a:pPr>
            <a:r>
              <a:rPr lang="en-US" sz="1550" b="1">
                <a:solidFill>
                  <a:srgbClr val="000000"/>
                </a:solidFill>
              </a:rPr>
              <a:t>Примерный порядок организации работы стационара на дому</a:t>
            </a: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84" name="Google Shape;384;p63"/>
          <p:cNvSpPr txBox="1"/>
          <p:nvPr>
            <p:ph type="body" idx="1"/>
          </p:nvPr>
        </p:nvSpPr>
        <p:spPr>
          <a:xfrm>
            <a:off x="311700" y="924525"/>
            <a:ext cx="3829200" cy="3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1. Настоящий порядок разработан в соответствии с Положением об организации деятельности дневных стационаров в лечебных учреждениях Приказа Минздрава России.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50">
                <a:solidFill>
                  <a:srgbClr val="000000"/>
                </a:solidFill>
              </a:rPr>
              <a:t>2. Стационар на дому, созданный при амбулаторно-поликлинических, стационарных (диспансеры) учреждениях, относится к амбулаторно-поликлинической помощи, является структурным подразделением перечисленных учреждений и предназначен для оказания диагностической, лечебно-профилактической и реабилитационной помощи больным, не требующим круглосуточного медицинского наблюдения.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385" name="Google Shape;385;p6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376700" y="1017725"/>
            <a:ext cx="4572500" cy="387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4"/>
          <p:cNvSpPr txBox="1"/>
          <p:nvPr>
            <p:ph type="body" idx="1"/>
          </p:nvPr>
        </p:nvSpPr>
        <p:spPr>
          <a:xfrm>
            <a:off x="311700" y="820350"/>
            <a:ext cx="3999900" cy="37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3. Медицинская помощь в условиях стационара на дому оказывается населению с использованием современных медицинских стационарозамещающих технологий в рамках областной программы государственных гарантий оказания гражданам РФ бесплатной медицинской помощи, добровольного медицинского страхования и платных медицинских услуг в соответствии с действующим законодательством.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4. Работы и услуги, осуществляемые в стационаре на дому, подлежат лицензированию в составе ЛПУ.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US" sz="1165">
                <a:solidFill>
                  <a:srgbClr val="000000"/>
                </a:solidFill>
              </a:rPr>
              <a:t>5. Стационар на дому осуществляет оказание медицинской (диагностической, лечебной и реабилитационной) помощи на дому больным и инвалидам, а также детям, нуждающимся в домашнем уходе.</a:t>
            </a:r>
            <a:endParaRPr sz="1395">
              <a:solidFill>
                <a:srgbClr val="000000"/>
              </a:solidFill>
            </a:endParaRPr>
          </a:p>
        </p:txBody>
      </p:sp>
      <p:pic>
        <p:nvPicPr>
          <p:cNvPr id="391" name="Google Shape;391;p6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493874" y="1359689"/>
            <a:ext cx="4502925" cy="3001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"/>
          <p:cNvSpPr txBox="1"/>
          <p:nvPr>
            <p:ph type="body" idx="1"/>
          </p:nvPr>
        </p:nvSpPr>
        <p:spPr>
          <a:xfrm>
            <a:off x="273450" y="198425"/>
            <a:ext cx="8362500" cy="4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6. Структура и мощность стационара на дому утверждается руководителем ЛПУ. Руководит стационаром на дому врач - заведующий стационаром, который подчиняется главному врачу и заместителю по лечебной работе, либо на функциональной основе заведующий терапевтическим отделением, участковый врач. Штатные должности устанавливаются в пределах штатного расписания в соответствии с нагрузкой на должность.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7. Первичный отбор больных в стационар на дому проводится участковыми врачами, врачами общей практики, врачами-специалистами с рекомендациями предполагаемого лечения по согласованию с руководителем структурного подразделения и заведующим стационаром на дому.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8. Источниками финансирования стационара на дому являются: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- средства обязательного медицинского страхования за оказание медицинской помощи населению в рамках территориальной программы ОМС, включая расходы на заработную плату, начисления на оплату труда, приобретение медикаментов, перевязочных средств, медицинского инструментария, реактивов и химикатов, стекла, химпосуды и прочих материальных запасов, расходы по оплате стоимости лабораторных и инструментальных исследований, производимых в других учреждениях (при отсутствии своей лаборатории и диагностического оборудования);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- бюджетные средства по всем статьям за оказание медицинской помощи, финансируемым по смете расходов на содержание учреждения;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- средства граждан за оказание платных медицинских услуг;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Times New Roman" panose="02020603050405020304" charset="0"/>
              <a:buNone/>
            </a:pPr>
            <a:r>
              <a:rPr lang="en-US" sz="1165">
                <a:solidFill>
                  <a:srgbClr val="000000"/>
                </a:solidFill>
              </a:rPr>
              <a:t>- средства по договорам программ добровольного медицинского страхования;</a:t>
            </a:r>
            <a:endParaRPr sz="1115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US" sz="1165">
                <a:solidFill>
                  <a:srgbClr val="000000"/>
                </a:solidFill>
              </a:rPr>
              <a:t>- иные средства, не запрещенные законодательством Российской Федерации.</a:t>
            </a:r>
            <a:endParaRPr sz="176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6"/>
          <p:cNvSpPr txBox="1"/>
          <p:nvPr>
            <p:ph type="body" idx="1"/>
          </p:nvPr>
        </p:nvSpPr>
        <p:spPr>
          <a:xfrm>
            <a:off x="273450" y="377625"/>
            <a:ext cx="8685300" cy="44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000000"/>
                </a:solidFill>
              </a:rPr>
              <a:t>9</a:t>
            </a:r>
            <a:r>
              <a:rPr lang="en-US" sz="1250">
                <a:solidFill>
                  <a:srgbClr val="000000"/>
                </a:solidFill>
              </a:rPr>
              <a:t>. Для регистрации больных, поступающих на лечение в стационар на дому, ведется Ф. N 001/у "Журнал приема больных и отказов в госпитализации".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10. Записи в журнале при поступлении и выписке делаются на основании Ф. N 025/у-04 "Медицинская карта амбулаторного больного" или Ф. N 112/у "История развития ребенка".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11. На больного, поступающего на лечение в стационар на дому, заводится Ф. N 003/у "Медицинская карта стационарного больного" с маркировкой стационар на дому. Записи в ней проводятся за каждый день оказания медицинской помощи медицинским работником.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12. Организация стационара на дому предусматривает ежедневное посещение пациента врачом, проведение лабораторно-диагностических обследований, медикаментозной терапии в соответствии со стандартами ее оказания. При необходимости в комплекс лечения больных включаются физиотерапевтические процедуры, массаж, ЛФК и др.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000000"/>
                </a:solidFill>
              </a:rPr>
              <a:t>13. Порядок оказания медицинской помощи в выходные и праздничные дни определяется главным врачом лечебного учреждения.</a:t>
            </a:r>
            <a:endParaRPr sz="125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50">
                <a:solidFill>
                  <a:srgbClr val="000000"/>
                </a:solidFill>
              </a:rPr>
              <a:t>14. На каждого больного стационара на дому ведется Ф. N 003-2/у-88 "Карта больного дневного стационара поликлиники (стационара на дому), стационара дневного пребывания в больнице".</a:t>
            </a:r>
            <a:endParaRPr sz="125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/>
          <p:nvPr>
            <p:ph type="body" idx="1"/>
          </p:nvPr>
        </p:nvSpPr>
        <p:spPr>
          <a:xfrm>
            <a:off x="351575" y="312525"/>
            <a:ext cx="7911300" cy="4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В карте лечащий врач записывает назначения, диагностические исследования, процедуры, лечебно-оздоровительные мероприятия. Лечащий врач, врачи-специалисты, консультирующие больного, средние медицинские работники, выполняющие назначения врачей, ставят дату осмотра (выполнения назначений) и свою подпись.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Карта выдается больному на руки на время пребывания в стационаре на дому.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250">
                <a:solidFill>
                  <a:srgbClr val="000000"/>
                </a:solidFill>
              </a:rPr>
              <a:t>15. Учет работы врача, работающего в стационаре на дому, ведется на общих основаниях по Ф. N 039/у-02 "Ведомость учета врачебных посещений в амбулаторно-поликлинических учреждениях, на дому".</a:t>
            </a:r>
            <a:endParaRPr sz="1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000000"/>
                </a:solidFill>
              </a:rPr>
              <a:t>16. Ежедневный учет больных, находящихся в стационаре на дому, осуществляется по Ф. N 007дс/у-02 "Листок ежедневного учета движения больных и коечного фонда дневного стационара при амбулаторно-поликлиническом учреждении, стационара на дому".</a:t>
            </a:r>
            <a:endParaRPr sz="125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50">
                <a:solidFill>
                  <a:srgbClr val="000000"/>
                </a:solidFill>
              </a:rPr>
              <a:t>17. При выписке больного из отделения заполняется Ф. N 066/у-02 "Статистическая карта выбывшего из стационара круглосуточного пребывания, дневного стационара при больничном учреждении, дневного стационара при амбулаторно-поликлиническом учреждении, стационара на дому".</a:t>
            </a:r>
            <a:endParaRPr sz="125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8"/>
          <p:cNvSpPr txBox="1"/>
          <p:nvPr>
            <p:ph type="body" idx="1"/>
          </p:nvPr>
        </p:nvSpPr>
        <p:spPr>
          <a:xfrm>
            <a:off x="311700" y="783500"/>
            <a:ext cx="3734700" cy="3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000000"/>
                </a:solidFill>
              </a:rPr>
              <a:t>18. Больному, закончившему лечение, выдается Ф. N 027/у "Выписка из медицинской карты амбулаторного, стационарного больного" о проведенном лечении.</a:t>
            </a:r>
            <a:endParaRPr sz="11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000000"/>
                </a:solidFill>
              </a:rPr>
              <a:t>19. Больному на общих основаниях может быть выдан листок временной нетрудоспособности.</a:t>
            </a:r>
            <a:endParaRPr sz="11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000000"/>
                </a:solidFill>
              </a:rPr>
              <a:t>20. По результатам работы стационара на дому за год заполняется отчетная форма 14-ДС "Сведения о деятельности дневного стационара".</a:t>
            </a:r>
            <a:endParaRPr sz="11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50">
                <a:solidFill>
                  <a:srgbClr val="000000"/>
                </a:solidFill>
              </a:rPr>
              <a:t>21. Стационар на дому обеспечивается автотранспортом для осмотра больного врачом, выполнения лечебно-диагностических процедур на дому, при необходимости транспортировки больного для диагностических процедур в АПУ.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12" name="Google Shape;412;p6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257662" y="1152474"/>
            <a:ext cx="4677976" cy="329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9"/>
          <p:cNvSpPr txBox="1"/>
          <p:nvPr>
            <p:ph type="title"/>
          </p:nvPr>
        </p:nvSpPr>
        <p:spPr>
          <a:xfrm>
            <a:off x="247400" y="260425"/>
            <a:ext cx="8584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b="1">
                <a:solidFill>
                  <a:srgbClr val="363636"/>
                </a:solidFill>
              </a:rPr>
              <a:t>Показания к госпитализации в стационар на дому:</a:t>
            </a:r>
            <a:endParaRPr sz="3400"/>
          </a:p>
        </p:txBody>
      </p:sp>
      <p:sp>
        <p:nvSpPr>
          <p:cNvPr id="418" name="Google Shape;418;p69"/>
          <p:cNvSpPr txBox="1"/>
          <p:nvPr>
            <p:ph type="body" idx="1"/>
          </p:nvPr>
        </p:nvSpPr>
        <p:spPr>
          <a:xfrm>
            <a:off x="247500" y="820350"/>
            <a:ext cx="8584800" cy="37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На лечение в стационар на дому направляются пациенты:</a:t>
            </a:r>
            <a:endParaRPr sz="13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с острыми заболеваниями и обострениями хронических заболеваний различных профилей (терапевтический, педиатрический, неврологический, хирургический, травматологический, онкологический, акушерско-гинекологический, отоларингологический, офтальмологический, дерматологический, наркологический, психиатрический, фтизиатрический), течение которых не требует круглосуточного наблюдения больного;</a:t>
            </a:r>
            <a:endParaRPr sz="13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нуждающиеся в долечивании и реабилитации после этапа лечения в круглосуточном стационаре с уточненным диагнозом;</a:t>
            </a:r>
            <a:endParaRPr sz="13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нуждающиеся в контролируемом лечении и наблюдении;</a:t>
            </a:r>
            <a:endParaRPr sz="13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нуждающиеся в комплексных реабилитационных мероприятиях;</a:t>
            </a:r>
            <a:endParaRPr sz="13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350">
                <a:solidFill>
                  <a:srgbClr val="000000"/>
                </a:solidFill>
              </a:rPr>
              <a:t>- нуждающиеся в проведении сложных экспертных вопросов с применением дополнительных лабораторных и функциональных исследований.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"/>
          <p:cNvSpPr txBox="1"/>
          <p:nvPr>
            <p:ph type="body" idx="1"/>
          </p:nvPr>
        </p:nvSpPr>
        <p:spPr>
          <a:xfrm>
            <a:off x="311700" y="483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550" b="1">
                <a:solidFill>
                  <a:srgbClr val="000000"/>
                </a:solidFill>
              </a:rPr>
              <a:t>Телемедицина</a:t>
            </a:r>
            <a:r>
              <a:rPr lang="en-US" sz="1550">
                <a:solidFill>
                  <a:srgbClr val="000000"/>
                </a:solidFill>
              </a:rPr>
              <a:t> - прикладное направление медицинской науки, связанное с разработкой и применением на практике методов дистанционного оказания медицинской помощи и обмена специализированной информацией на базе использования современных телекоммуникационных технологий. Главной целью телемедицины является создание условий, при которых помощь высококвалифицированных специалистов-медиков станет доступной не только жителям крупных городов, но и населению отдаленных сельских районов.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424" name="Google Shape;424;p7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828550" y="3234825"/>
            <a:ext cx="3194076" cy="169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1"/>
          <p:cNvSpPr txBox="1"/>
          <p:nvPr>
            <p:ph type="body" idx="1"/>
          </p:nvPr>
        </p:nvSpPr>
        <p:spPr>
          <a:xfrm>
            <a:off x="195325" y="364600"/>
            <a:ext cx="8637000" cy="42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Телемедицина ликвидирует информационную изолированность врачей сельских и поселковых больниц, создавая для них принципиально новые возможности для общения с коллегами из крупных медицинских центров. Одним из главных достоинств телемедицины является возможность приблизить высококвалифицированную и специализированную помощь специалистов ведущих медицинских центров к жителям отдаленных районов, при этом существенно сократить время, необходимое для получения консультации ведущего специалиста и сэкономить затраты пациентов на поездки. Кроме того, важным "побочным" эффектом использования телемедицины является обучение врачей отдаленных районов в процессе регулярного консультирования.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В целях повышения качества и доступности высококвалифицированной и специализированной лечебно-профилактической помощи населению в систему здравоохранения Красноярского края внедряется технология отложенных телемедицинских консультаций.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800"/>
              </a:spcBef>
              <a:spcAft>
                <a:spcPts val="120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88475" y="18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Times New Roman" panose="02020603050405020304" charset="0"/>
              <a:buNone/>
            </a:pPr>
            <a:r>
              <a:rPr lang="en-US" sz="1835" b="1">
                <a:solidFill>
                  <a:srgbClr val="000000"/>
                </a:solidFill>
              </a:rPr>
              <a:t>Перечисленных качественных характеристик предполагается достичь за счет следующих нововведений:</a:t>
            </a:r>
            <a:endParaRPr sz="1835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990"/>
              <a:buNone/>
            </a:pPr>
            <a:endParaRPr sz="1035">
              <a:solidFill>
                <a:srgbClr val="363636"/>
              </a:solidFill>
              <a:highlight>
                <a:srgbClr val="FFFFFF"/>
              </a:highlight>
            </a:endParaRPr>
          </a:p>
        </p:txBody>
      </p:sp>
      <p:sp>
        <p:nvSpPr>
          <p:cNvPr id="89" name="Google Shape;89;p18"/>
          <p:cNvSpPr txBox="1"/>
          <p:nvPr>
            <p:ph type="body" idx="1"/>
          </p:nvPr>
        </p:nvSpPr>
        <p:spPr>
          <a:xfrm>
            <a:off x="311700" y="9660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перераспределить нагрузки между врачом и средним медперсоналом;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оптимизировать логистику движения пациентов с разделением потоков на больных и здоровых;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перейти на электронный документооборот, сократить бумажную документацию;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организовать открытую и вежливую регистратуру (например, отделить фронт-офис от бэк-офиса, где сотрудник занимается отдельно принятием телефонных звонков, а также предоставить возможность записи на прием к нужному специалисту поликлиники различными способами: через Интернет, кол-центр или при непосредственном визите в регистратуру);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создать комфортные условия для пациентов в зонах ожидания;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организовать диспансеризации и профилактические осмотры на принципах непрерывного потока пациентов с соблюдением нормативов времени приема на одного пациента;</a:t>
            </a:r>
            <a:endParaRPr sz="135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- внедрить мониторинг соответствия фактических сроков ожидания оказания медпомощи врачом с момента обращения пациента в медорганизацию установленным срокам ожидания согласно Программе госгарантий .</a:t>
            </a:r>
            <a:endParaRPr sz="135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1200"/>
              </a:spcAft>
              <a:buNone/>
            </a:p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2"/>
          <p:cNvSpPr txBox="1"/>
          <p:nvPr>
            <p:ph type="body" idx="1"/>
          </p:nvPr>
        </p:nvSpPr>
        <p:spPr>
          <a:xfrm>
            <a:off x="440750" y="814950"/>
            <a:ext cx="7259700" cy="35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>
                <a:solidFill>
                  <a:srgbClr val="000000"/>
                </a:solidFill>
              </a:rPr>
              <a:t>Отложенные (отсроченные) телемедицинские консультации</a:t>
            </a:r>
            <a:r>
              <a:rPr lang="en-US" sz="1450">
                <a:solidFill>
                  <a:srgbClr val="000000"/>
                </a:solidFill>
              </a:rPr>
              <a:t> - это консультации врачей удаленных лечебно-профилактических учреждений края с врачами краевых учреждений здравоохранения посредством электронной почты с использованием специализированного программного обеспечения. При этом в состав передаваемой по электронной почте информации могут входить: формализованная история болезни, видеоизображения: УЗ-картины, рентгеновские снимки, микроскопические мазки, ЭКГ и т.д.</a:t>
            </a:r>
            <a:endParaRPr sz="145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350">
                <a:solidFill>
                  <a:srgbClr val="000000"/>
                </a:solidFill>
              </a:rPr>
              <a:t>В целях стандартизации представления заявки на проведение телемедицинской консультации разработаны формализованные истории болезни для получения консультаций у специалистов разных профилей, а также перечень синдромов и заболеваний, при наличии признаков которых, врач муниципального учреждения здравоохранения края обязан обратиться в краевое специализированное учреждение здравоохранения за консультацией.</a:t>
            </a:r>
            <a:endParaRPr sz="155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>
            <p:ph type="body" idx="1"/>
          </p:nvPr>
        </p:nvSpPr>
        <p:spPr>
          <a:xfrm>
            <a:off x="292500" y="612750"/>
            <a:ext cx="85590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150">
              <a:solidFill>
                <a:srgbClr val="363636"/>
              </a:solidFill>
            </a:endParaRPr>
          </a:p>
        </p:txBody>
      </p:sp>
      <p:pic>
        <p:nvPicPr>
          <p:cNvPr id="440" name="Google Shape;440;p7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378350"/>
            <a:ext cx="9054586" cy="4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"/>
          <p:cNvSpPr txBox="1"/>
          <p:nvPr>
            <p:ph type="title"/>
          </p:nvPr>
        </p:nvSpPr>
        <p:spPr>
          <a:xfrm>
            <a:off x="311700" y="23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Список литературы:</a:t>
            </a:r>
            <a:endParaRPr lang="en-US"/>
          </a:p>
        </p:txBody>
      </p:sp>
      <p:sp>
        <p:nvSpPr>
          <p:cNvPr id="446" name="Google Shape;446;p74"/>
          <p:cNvSpPr txBox="1"/>
          <p:nvPr/>
        </p:nvSpPr>
        <p:spPr>
          <a:xfrm>
            <a:off x="402950" y="968750"/>
            <a:ext cx="8429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Медик, В. А. Общественное здоровье и здравоохранение: учебник / В. А. Медик, В. К. Юрьев. - 4-е изд., перераб. - Москва : ГЭОТАР-Медиа, 2020. </a:t>
            </a:r>
            <a:endParaRPr sz="2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Общественное здоровье и здравоохранение: национальное руководство / под редакцией В.И. Стародубцева, О.П. Щепина и др. – М.: ГЭОТАР-Медиа, 2014.</a:t>
            </a:r>
            <a:endParaRPr sz="2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u="sng">
                <a:solidFill>
                  <a:schemeClr val="hlink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  <a:hlinkClick r:id="rId1"/>
              </a:rPr>
              <a:t>http://project.krskstate.ru/nacprojects/zdorovje/regproject/0/id/41668</a:t>
            </a:r>
            <a:endParaRPr sz="2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https://tass.ru/obschestvo/4862158</a:t>
            </a:r>
            <a:endParaRPr sz="2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"/>
          <p:cNvSpPr txBox="1"/>
          <p:nvPr>
            <p:ph type="title"/>
          </p:nvPr>
        </p:nvSpPr>
        <p:spPr>
          <a:xfrm>
            <a:off x="311700" y="1914875"/>
            <a:ext cx="8520600" cy="6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20"/>
              <a:t>Спасибо за внимание!</a:t>
            </a:r>
            <a:endParaRPr sz="40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-1412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245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Как это работает?</a:t>
            </a:r>
            <a:endParaRPr sz="41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5" name="Google Shape;95;p19"/>
          <p:cNvSpPr txBox="1"/>
          <p:nvPr>
            <p:ph type="body" idx="1"/>
          </p:nvPr>
        </p:nvSpPr>
        <p:spPr>
          <a:xfrm>
            <a:off x="311700" y="115690"/>
            <a:ext cx="8520600" cy="4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6000"/>
              <a:buFont typeface="Times New Roman" panose="02020603050405020304" charset="0"/>
              <a:buNone/>
            </a:pPr>
            <a:endParaRPr sz="1150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Times New Roman" panose="02020603050405020304" charset="0"/>
              <a:buNone/>
            </a:pPr>
            <a:r>
              <a:rPr lang="en-US" sz="5415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Минздрав разработал несколько моделей функционирования поликлиник (взрослых и детских), которые позволяют в течение 4-5 месяцев полностью преобразить технологические процессы и улучшить логистику внутри медорганизации. Результаты апробации таких моделей показали, что существенно упрощается запись на прием к врачу с использованием всех возможных механизмов (электронная запись, через инфомат, кол-центр или при непосредственном визите в регистратуру, где фронт-офис отделен от бэк-офиса и сотрудник занимается отдельно принятием телефонных звонков). Подтвердили свою эффективность разделение потоков больных и здоровых посетителей, функциональное разделение обязанностей врача и среднего персонала (когда ряд непрофильных функций перенесены на специалиста со средним медицинским образованием) и создание кабинетов приема, где первый этап диспансеризации можно пройти за один раз, линейно.</a:t>
            </a:r>
            <a:endParaRPr sz="5415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Times New Roman" panose="02020603050405020304" charset="0"/>
              <a:buNone/>
            </a:pPr>
            <a:r>
              <a:rPr lang="en-US" sz="5415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Проект внедрения технологичной поликлиники уже запущен. По информации Министра здравоохранения В.И. Скворцовой, "фабрика технологий" работает так: в "пилотную" поликлинику выезжает медико-технологическая бригада, которая изучает все процессы - запись на прием к врачу, ожидание, сдачу анализов, получение результатов, прохождение диспансеризации и т.д., выявляет проблемы и их источники, предлагает пути решений.</a:t>
            </a:r>
            <a:endParaRPr sz="5415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Times New Roman" panose="02020603050405020304" charset="0"/>
              <a:buNone/>
            </a:pPr>
            <a:r>
              <a:rPr lang="en-US" sz="5415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Вначале в трех регионах было выбрано по две поликлиники (взрослая и детская). На август 2017 года в эксперименте участвовало 115 поликлиник в 40 регионах, в конце года их число возрастет до 200. Результаты апробации таких моделей показали их эффективность: например, время ожидания у кабинетов врачей сократилось более чем в три раза. Как результат - существенное повышение удовлетворенности населения качеством полученной медицинской помощи.</a:t>
            </a:r>
            <a:endParaRPr sz="5415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Times New Roman" panose="02020603050405020304" charset="0"/>
              <a:buNone/>
            </a:pPr>
            <a:r>
              <a:rPr lang="en-US" sz="5415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 2019 году на основании апробации в 33 субъектах РФ начнется планомерное тиражирование новой модели медорганизации с перспективой охвата всех медорганизаций первичного звена.</a:t>
            </a:r>
            <a:endParaRPr sz="5415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>
                <a:solidFill>
                  <a:srgbClr val="000000"/>
                </a:solidFill>
              </a:rPr>
              <a:t>Что будут внедрять в поликлиниках?</a:t>
            </a:r>
            <a:endParaRPr sz="3600" b="1">
              <a:solidFill>
                <a:srgbClr val="000000"/>
              </a:solidFill>
            </a:endParaRPr>
          </a:p>
        </p:txBody>
      </p:sp>
      <p:sp>
        <p:nvSpPr>
          <p:cNvPr id="101" name="Google Shape;101;p20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Times New Roman" panose="02020603050405020304"/>
              <a:buAutoNum type="arabicPeriod"/>
            </a:pPr>
            <a:r>
              <a:rPr lang="en-US" sz="155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Анализ организации МСП</a:t>
            </a:r>
            <a:r>
              <a:rPr lang="en-US" sz="155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который необходим для выявления типичных проблем и их источников.</a:t>
            </a:r>
            <a:endParaRPr sz="155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imes New Roman" panose="02020603050405020304"/>
              <a:buAutoNum type="arabicPeriod"/>
            </a:pPr>
            <a:r>
              <a:rPr lang="en-US" sz="155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Систему автоматизированного мониторинга</a:t>
            </a:r>
            <a:r>
              <a:rPr lang="en-US" sz="155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доступности организации первичной МСП - нововведение позволит контролировать в том числе оперативность записи к специалисту и время ожидания специалиста при посещении медорганизации. </a:t>
            </a:r>
            <a:endParaRPr sz="155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imes New Roman" panose="02020603050405020304"/>
              <a:buAutoNum type="arabicPeriod"/>
            </a:pPr>
            <a:r>
              <a:rPr lang="en-US" sz="155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После "обкатки" принципов бережливого производства в конкретном учреждении создается и </a:t>
            </a:r>
            <a:r>
              <a:rPr lang="en-US" sz="155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внедряется "Новая модель медицинской организации"</a:t>
            </a:r>
            <a:r>
              <a:rPr lang="en-US" sz="155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sz="195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2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363636"/>
                </a:solidFill>
                <a:highlight>
                  <a:srgbClr val="FFFFFF"/>
                </a:highlight>
              </a:rPr>
              <a:t>До 30.04.2018 пройдет анализ организации первичной МСП не менее чем в 40 медучреждениях субъектов РФ - структурных подразделениях государственных и муниципальных больниц, самостоятельных поликлиниках (юрлица) с учетом численности прикрепленного населения более 20 тыс. человек. К 30.11.2018 в выбранных медучреждениях заработает система автоматизированного мониторинга доступности организации первичной МСП, а к концу января 2019 года они перейдут на "новую модель".</a:t>
            </a:r>
            <a:endParaRPr sz="1150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363636"/>
                </a:solidFill>
                <a:highlight>
                  <a:srgbClr val="FFFFFF"/>
                </a:highlight>
              </a:rPr>
              <a:t>В конце апреля 2019 года в проект вольется еще 40 медорганизаций: структурные подразделения центральных районных и районных больниц, врачебные амбулатории, в том числе амбулаторные подразделения участковых больниц с учетом численности прикрепленного населения менее 20 тыс. человек. Внедрить в них "новую модель" запланировано на конец января 2020 года.</a:t>
            </a:r>
            <a:endParaRPr sz="1150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363636"/>
                </a:solidFill>
                <a:highlight>
                  <a:srgbClr val="FFFFFF"/>
                </a:highlight>
              </a:rPr>
              <a:t>Затем примерно через год (20.02.2021) "Новую модель медицинской организации" освоят не менее чем 500 участников проекта, на начало следующего года их число достигнет 1 тыс., а в декабре комплекс предложенных разработок освоят 2 тыс. медорганизаций в 85 субъектах РФ.</a:t>
            </a:r>
            <a:endParaRPr sz="1150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 charset="0"/>
              <a:buNone/>
            </a:pPr>
            <a:r>
              <a:rPr lang="en-US" sz="1150">
                <a:solidFill>
                  <a:srgbClr val="363636"/>
                </a:solidFill>
                <a:highlight>
                  <a:srgbClr val="FFFFFF"/>
                </a:highlight>
              </a:rPr>
              <a:t>По результатам завершения проекта, оценки успешности его реализации и экономической эффективности "Новая модель медицинской организации" в дальнейшем может быть </a:t>
            </a:r>
            <a:r>
              <a:rPr lang="en-US" sz="1150" b="1">
                <a:solidFill>
                  <a:srgbClr val="363636"/>
                </a:solidFill>
                <a:highlight>
                  <a:srgbClr val="FFFFFF"/>
                </a:highlight>
              </a:rPr>
              <a:t>распространена на все медорганизации первичного звена</a:t>
            </a:r>
            <a:r>
              <a:rPr lang="en-US" sz="1150">
                <a:solidFill>
                  <a:srgbClr val="363636"/>
                </a:solidFill>
                <a:highlight>
                  <a:srgbClr val="FFFFFF"/>
                </a:highlight>
              </a:rPr>
              <a:t> здравоохранения субъектов РФ.</a:t>
            </a:r>
            <a:endParaRPr sz="1150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26739</Words>
  <Application>WPS Presentation</Application>
  <PresentationFormat/>
  <Paragraphs>254</Paragraphs>
  <Slides>63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4" baseType="lpstr">
      <vt:lpstr>Arial</vt:lpstr>
      <vt:lpstr>SimSun</vt:lpstr>
      <vt:lpstr>Wingdings</vt:lpstr>
      <vt:lpstr>Arial</vt:lpstr>
      <vt:lpstr>Times New Roman</vt:lpstr>
      <vt:lpstr>Verdana</vt:lpstr>
      <vt:lpstr>Microsoft YaHei</vt:lpstr>
      <vt:lpstr>Arial Unicode MS</vt:lpstr>
      <vt:lpstr>Trebuchet MS</vt:lpstr>
      <vt:lpstr>Times New Roman</vt:lpstr>
      <vt:lpstr>Simple Light</vt:lpstr>
      <vt:lpstr>Диспансеризация. Бережливая поликлиника. Стационар заменяющие технологии.</vt:lpstr>
      <vt:lpstr>-Правила организации деятельности дневного стационара</vt:lpstr>
      <vt:lpstr>Новая модель медицинской организации, оказывающей первичную медико-санитарную помощь</vt:lpstr>
      <vt:lpstr>Цель проекта:</vt:lpstr>
      <vt:lpstr>Новая модель медицинской организации</vt:lpstr>
      <vt:lpstr>Перечисленных качественных характеристик предполагается достичь за счет следующих нововведений:</vt:lpstr>
      <vt:lpstr>Как это работает?</vt:lpstr>
      <vt:lpstr>Что будут внедрять в поликлиниках?</vt:lpstr>
      <vt:lpstr>PowerPoint 演示文稿</vt:lpstr>
      <vt:lpstr>PowerPoint 演示文稿</vt:lpstr>
      <vt:lpstr>Проект “Бережливая поликлиника”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Диспанцеризация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Чтобы пройти диспансеризацию, необходимо: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ВТОРОЙ ЭТАП ВКЛЮЧАЕТ:</vt:lpstr>
      <vt:lpstr>PowerPoint 演示文稿</vt:lpstr>
      <vt:lpstr>СТАЦИОНАР-ЗАМЕЩАЮЩАЯ ПОМОЩЬ</vt:lpstr>
      <vt:lpstr>PowerPoint 演示文稿</vt:lpstr>
      <vt:lpstr>Правила организации деятельности дневного стационара</vt:lpstr>
      <vt:lpstr>PowerPoint 演示文稿</vt:lpstr>
      <vt:lpstr>PowerPoint 演示文稿</vt:lpstr>
      <vt:lpstr>Показатели деятельности дневных стационаров при амбулаторно-поликлинических учреждениях</vt:lpstr>
      <vt:lpstr>Примерный порядок организации работы стационара на дому</vt:lpstr>
      <vt:lpstr>Примерный порядок организации работы стационара на дому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Показания к госпитализации в стационар на дому:</vt:lpstr>
      <vt:lpstr>PowerPoint 演示文稿</vt:lpstr>
      <vt:lpstr>PowerPoint 演示文稿</vt:lpstr>
      <vt:lpstr>PowerPoint 演示文稿</vt:lpstr>
      <vt:lpstr>PowerPoint 演示文稿</vt:lpstr>
      <vt:lpstr>Список литературы: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Организация амбулаторно-поликлинической помощи населению (часть 2)Диспансеризация. Бережливая поликлиника. Стационар заменяющие технологии.</dc:title>
  <dc:creator/>
  <cp:lastModifiedBy>пк</cp:lastModifiedBy>
  <cp:revision>3</cp:revision>
  <dcterms:created xsi:type="dcterms:W3CDTF">2021-03-28T19:32:00Z</dcterms:created>
  <dcterms:modified xsi:type="dcterms:W3CDTF">2022-03-22T14:40:40Z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1049-11.2.0.11029</vt:lpwstr>
  </property>
  <property fmtid="{D5CDD505-2E9C-101B-9397-08002B2CF9AE}" pid="3" name="ICV">
    <vt:lpwstr>D651D07D03AA45FC8233D390E2D93D3D</vt:lpwstr>
  </property>
</Properties>
</file>