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59" r:id="rId6"/>
    <p:sldId id="273" r:id="rId7"/>
    <p:sldId id="260" r:id="rId8"/>
    <p:sldId id="262" r:id="rId9"/>
    <p:sldId id="278" r:id="rId10"/>
    <p:sldId id="279" r:id="rId11"/>
    <p:sldId id="276" r:id="rId12"/>
    <p:sldId id="277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8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74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3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740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69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136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1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1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68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8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6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2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49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31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0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5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BE77-9E45-420F-B5BB-8CC7327C6826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4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Глагол как часть речи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7854696" cy="1752600"/>
          </a:xfrm>
        </p:spPr>
        <p:txBody>
          <a:bodyPr/>
          <a:lstStyle/>
          <a:p>
            <a:r>
              <a:rPr lang="ru-RU" dirty="0"/>
              <a:t>Практика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D79F1A-EC8C-2CE4-60D8-B179E3B578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cap="none" dirty="0"/>
              <a:t>6. </a:t>
            </a:r>
            <a:r>
              <a:rPr lang="ru-RU" sz="2400" cap="none" dirty="0" err="1"/>
              <a:t>Стукн</a:t>
            </a:r>
            <a:r>
              <a:rPr lang="ru-RU" sz="2400" cap="none" dirty="0"/>
              <a:t>..те мне в окно, когда пойдете на рыбалку. Когда вы </a:t>
            </a:r>
            <a:r>
              <a:rPr lang="ru-RU" sz="2400" cap="none" dirty="0" err="1"/>
              <a:t>стукн</a:t>
            </a:r>
            <a:r>
              <a:rPr lang="ru-RU" sz="2400" cap="none" dirty="0"/>
              <a:t>..те, я мигом соберусь. 7. </a:t>
            </a:r>
            <a:r>
              <a:rPr lang="ru-RU" sz="2400" cap="none" dirty="0" err="1"/>
              <a:t>Выскаж</a:t>
            </a:r>
            <a:r>
              <a:rPr lang="ru-RU" sz="2400" cap="none" dirty="0"/>
              <a:t>..те всё, что вы </a:t>
            </a:r>
            <a:r>
              <a:rPr lang="ru-RU" sz="2400" cap="none" dirty="0" err="1"/>
              <a:t>дума..те</a:t>
            </a:r>
            <a:r>
              <a:rPr lang="ru-RU" sz="2400" cap="none" dirty="0"/>
              <a:t> об этом деле. Если вы всё </a:t>
            </a:r>
            <a:r>
              <a:rPr lang="ru-RU" sz="2400" cap="none" dirty="0" err="1"/>
              <a:t>выскаж</a:t>
            </a:r>
            <a:r>
              <a:rPr lang="ru-RU" sz="2400" cap="none" dirty="0"/>
              <a:t>..те, то </a:t>
            </a:r>
            <a:r>
              <a:rPr lang="ru-RU" sz="2400" cap="none" dirty="0" err="1"/>
              <a:t>стан..те</a:t>
            </a:r>
            <a:r>
              <a:rPr lang="ru-RU" sz="2400" cap="none" dirty="0"/>
              <a:t> спокойнее. 8. </a:t>
            </a:r>
            <a:r>
              <a:rPr lang="ru-RU" sz="2400" cap="none" dirty="0" err="1"/>
              <a:t>Выпиш</a:t>
            </a:r>
            <a:r>
              <a:rPr lang="ru-RU" sz="2400" cap="none" dirty="0"/>
              <a:t>..те из текста определения. После того как вы их </a:t>
            </a:r>
            <a:r>
              <a:rPr lang="ru-RU" sz="2400" cap="none" dirty="0" err="1"/>
              <a:t>выпиш</a:t>
            </a:r>
            <a:r>
              <a:rPr lang="ru-RU" sz="2400" cap="none" dirty="0"/>
              <a:t>..те, выберете из них наиболее яркие эпитеты. 9. </a:t>
            </a:r>
            <a:r>
              <a:rPr lang="ru-RU" sz="2400" cap="none" dirty="0" err="1"/>
              <a:t>Прыгн</a:t>
            </a:r>
            <a:r>
              <a:rPr lang="ru-RU" sz="2400" cap="none" dirty="0"/>
              <a:t>..те на лыжах с этого трамплина. Когда вы </a:t>
            </a:r>
            <a:r>
              <a:rPr lang="ru-RU" sz="2400" cap="none" dirty="0" err="1"/>
              <a:t>прыгн</a:t>
            </a:r>
            <a:r>
              <a:rPr lang="ru-RU" sz="2400" cap="none" dirty="0"/>
              <a:t>..те, почувствуете большое удовольствие. 10. Если </a:t>
            </a:r>
            <a:r>
              <a:rPr lang="ru-RU" sz="2400" cap="none" dirty="0" err="1"/>
              <a:t>буд..те</a:t>
            </a:r>
            <a:r>
              <a:rPr lang="ru-RU" sz="2400" cap="none" dirty="0"/>
              <a:t> в Ялте, обязательно посетите домик Чехова.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480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C6FD5-9AEF-C8AE-9F92-9E42AD470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0DBA1-0986-CA52-9B0E-DD2AAA6B1B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935480"/>
            <a:ext cx="8507288" cy="4389120"/>
          </a:xfrm>
        </p:spPr>
        <p:txBody>
          <a:bodyPr>
            <a:normAutofit lnSpcReduction="10000"/>
          </a:bodyPr>
          <a:lstStyle/>
          <a:p>
            <a:r>
              <a:rPr lang="ru-RU" sz="2400" b="1" cap="none" dirty="0"/>
              <a:t>Перепишите, укажите спряжение глаголов.</a:t>
            </a:r>
          </a:p>
          <a:p>
            <a:pPr algn="just"/>
            <a:r>
              <a:rPr lang="ru-RU" sz="2400" cap="none" dirty="0"/>
              <a:t>1. </a:t>
            </a:r>
            <a:r>
              <a:rPr lang="ru-RU" sz="2400" cap="none" dirty="0" err="1"/>
              <a:t>Блекн</a:t>
            </a:r>
            <a:r>
              <a:rPr lang="ru-RU" sz="2400" cap="none" dirty="0"/>
              <a:t>..т травы. </a:t>
            </a:r>
            <a:r>
              <a:rPr lang="ru-RU" sz="2400" cap="none" dirty="0" err="1"/>
              <a:t>Дремл</a:t>
            </a:r>
            <a:r>
              <a:rPr lang="ru-RU" sz="2400" cap="none" dirty="0"/>
              <a:t>..т хаты. 2. В лицо мне </a:t>
            </a:r>
            <a:r>
              <a:rPr lang="ru-RU" sz="2400" cap="none" dirty="0" err="1"/>
              <a:t>дыш</a:t>
            </a:r>
            <a:r>
              <a:rPr lang="ru-RU" sz="2400" cap="none" dirty="0"/>
              <a:t>..т свежая трава. 3. А во ржи дорога стел..</a:t>
            </a:r>
            <a:r>
              <a:rPr lang="ru-RU" sz="2400" cap="none" dirty="0" err="1"/>
              <a:t>тся</a:t>
            </a:r>
            <a:r>
              <a:rPr lang="ru-RU" sz="2400" cap="none" dirty="0"/>
              <a:t>. 4. И, глубокие, бездонные, так и </a:t>
            </a:r>
            <a:r>
              <a:rPr lang="ru-RU" sz="2400" cap="none" dirty="0" err="1"/>
              <a:t>пыш</a:t>
            </a:r>
            <a:r>
              <a:rPr lang="ru-RU" sz="2400" cap="none" dirty="0"/>
              <a:t>..т синевой небеса, разоблачённые над моею головой. 5. Понапрасну травушка измята в том саду, где </a:t>
            </a:r>
            <a:r>
              <a:rPr lang="ru-RU" sz="2400" cap="none" dirty="0" err="1"/>
              <a:t>зре</a:t>
            </a:r>
            <a:r>
              <a:rPr lang="ru-RU" sz="2400" cap="none" dirty="0"/>
              <a:t>..т виноград. 6. С молодыми гармонистами соловьи </a:t>
            </a:r>
            <a:r>
              <a:rPr lang="ru-RU" sz="2400" cap="none" dirty="0" err="1"/>
              <a:t>завод..т</a:t>
            </a:r>
            <a:r>
              <a:rPr lang="ru-RU" sz="2400" cap="none" dirty="0"/>
              <a:t> спор. 7. И ласточки крыльями </a:t>
            </a:r>
            <a:r>
              <a:rPr lang="ru-RU" sz="2400" cap="none" dirty="0" err="1"/>
              <a:t>маш</a:t>
            </a:r>
            <a:r>
              <a:rPr lang="ru-RU" sz="2400" cap="none" dirty="0"/>
              <a:t>..т, и топ..</a:t>
            </a:r>
            <a:r>
              <a:rPr lang="ru-RU" sz="2400" cap="none" dirty="0" err="1"/>
              <a:t>тся</a:t>
            </a:r>
            <a:r>
              <a:rPr lang="ru-RU" sz="2400" cap="none" dirty="0"/>
              <a:t> чья-нибудь печь. 8. Он стоит и каждый кустик </a:t>
            </a:r>
            <a:r>
              <a:rPr lang="ru-RU" sz="2400" cap="none" dirty="0" err="1"/>
              <a:t>слыш</a:t>
            </a:r>
            <a:r>
              <a:rPr lang="ru-RU" sz="2400" cap="none" dirty="0"/>
              <a:t>..т, каждый камень </a:t>
            </a:r>
            <a:r>
              <a:rPr lang="ru-RU" sz="2400" cap="none" dirty="0" err="1"/>
              <a:t>вид..т</a:t>
            </a:r>
            <a:r>
              <a:rPr lang="ru-RU" sz="2400" cap="none" dirty="0"/>
              <a:t> впереди. </a:t>
            </a:r>
          </a:p>
        </p:txBody>
      </p:sp>
    </p:spTree>
    <p:extLst>
      <p:ext uri="{BB962C8B-B14F-4D97-AF65-F5344CB8AC3E}">
        <p14:creationId xmlns:p14="http://schemas.microsoft.com/office/powerpoint/2010/main" val="3628624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314B03-2935-FA48-2591-34A67CAB91F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 algn="just"/>
            <a:r>
              <a:rPr lang="ru-RU" sz="2400" cap="none" dirty="0"/>
              <a:t>9. Ничего особого не </a:t>
            </a:r>
            <a:r>
              <a:rPr lang="ru-RU" sz="2400" cap="none" dirty="0" err="1"/>
              <a:t>пиш</a:t>
            </a:r>
            <a:r>
              <a:rPr lang="ru-RU" sz="2400" cap="none" dirty="0"/>
              <a:t>..т, только </a:t>
            </a:r>
            <a:r>
              <a:rPr lang="ru-RU" sz="2400" cap="none" dirty="0" err="1"/>
              <a:t>пиш</a:t>
            </a:r>
            <a:r>
              <a:rPr lang="ru-RU" sz="2400" cap="none" dirty="0"/>
              <a:t>..т: «люба, обожди». 10. Ночь </a:t>
            </a:r>
            <a:r>
              <a:rPr lang="ru-RU" sz="2400" cap="none" dirty="0" err="1"/>
              <a:t>стел..т</a:t>
            </a:r>
            <a:r>
              <a:rPr lang="ru-RU" sz="2400" cap="none" dirty="0"/>
              <a:t> тень и влажный берег </a:t>
            </a:r>
            <a:r>
              <a:rPr lang="ru-RU" sz="2400" cap="none" dirty="0" err="1"/>
              <a:t>студ</a:t>
            </a:r>
            <a:r>
              <a:rPr lang="ru-RU" sz="2400" cap="none" dirty="0"/>
              <a:t>..т, ночь </a:t>
            </a:r>
            <a:r>
              <a:rPr lang="ru-RU" sz="2400" cap="none" dirty="0" err="1"/>
              <a:t>тян</a:t>
            </a:r>
            <a:r>
              <a:rPr lang="ru-RU" sz="2400" cap="none" dirty="0"/>
              <a:t>..т вдаль свой невод золотой – и скоро блеск </a:t>
            </a:r>
            <a:r>
              <a:rPr lang="ru-RU" sz="2400" cap="none" dirty="0" err="1"/>
              <a:t>померкн</a:t>
            </a:r>
            <a:r>
              <a:rPr lang="ru-RU" sz="2400" cap="none" dirty="0"/>
              <a:t>..т и </a:t>
            </a:r>
            <a:r>
              <a:rPr lang="ru-RU" sz="2400" cap="none" dirty="0" err="1"/>
              <a:t>убуд</a:t>
            </a:r>
            <a:r>
              <a:rPr lang="ru-RU" sz="2400" cap="none" dirty="0"/>
              <a:t>..т. 11. На </a:t>
            </a:r>
            <a:r>
              <a:rPr lang="ru-RU" sz="2400" cap="none" dirty="0" err="1"/>
              <a:t>альпы</a:t>
            </a:r>
            <a:r>
              <a:rPr lang="ru-RU" sz="2400" cap="none" dirty="0"/>
              <a:t> к сумеркам </a:t>
            </a:r>
            <a:r>
              <a:rPr lang="ru-RU" sz="2400" cap="none" dirty="0" err="1"/>
              <a:t>нисход</a:t>
            </a:r>
            <a:r>
              <a:rPr lang="ru-RU" sz="2400" cap="none" dirty="0"/>
              <a:t>..т облака. 12. Целый день </a:t>
            </a:r>
            <a:r>
              <a:rPr lang="ru-RU" sz="2400" cap="none" dirty="0" err="1"/>
              <a:t>печ</a:t>
            </a:r>
            <a:r>
              <a:rPr lang="ru-RU" sz="2400" cap="none" dirty="0"/>
              <a:t>..т дорожки солнце. 13. Ветер вдаль меня </a:t>
            </a:r>
            <a:r>
              <a:rPr lang="ru-RU" sz="2400" cap="none" dirty="0" err="1"/>
              <a:t>влеч</a:t>
            </a:r>
            <a:r>
              <a:rPr lang="ru-RU" sz="2400" cap="none" dirty="0"/>
              <a:t>..т, звонко песнь мою </a:t>
            </a:r>
            <a:r>
              <a:rPr lang="ru-RU" sz="2400" cap="none" dirty="0" err="1"/>
              <a:t>разнос..т</a:t>
            </a:r>
            <a:r>
              <a:rPr lang="ru-RU" sz="2400" cap="none" dirty="0"/>
              <a:t>. 14. За дверью у соседа </a:t>
            </a:r>
            <a:r>
              <a:rPr lang="ru-RU" sz="2400" cap="none" dirty="0" err="1"/>
              <a:t>стуч</a:t>
            </a:r>
            <a:r>
              <a:rPr lang="ru-RU" sz="2400" cap="none" dirty="0"/>
              <a:t>..т часы и </a:t>
            </a:r>
            <a:r>
              <a:rPr lang="ru-RU" sz="2400" cap="none" dirty="0" err="1"/>
              <a:t>кап..т</a:t>
            </a:r>
            <a:r>
              <a:rPr lang="ru-RU" sz="2400" cap="none" dirty="0"/>
              <a:t> с окон лёд. 15. </a:t>
            </a:r>
            <a:r>
              <a:rPr lang="ru-RU" sz="2400" cap="none" dirty="0" err="1"/>
              <a:t>Проход..т</a:t>
            </a:r>
            <a:r>
              <a:rPr lang="ru-RU" sz="2400" cap="none" dirty="0"/>
              <a:t> облака всё выше и </a:t>
            </a:r>
            <a:r>
              <a:rPr lang="ru-RU" sz="2400" cap="none" dirty="0" err="1"/>
              <a:t>нежней</a:t>
            </a:r>
            <a:r>
              <a:rPr lang="ru-RU" sz="2400" cap="none" dirty="0"/>
              <a:t>, а ветер </a:t>
            </a:r>
            <a:r>
              <a:rPr lang="ru-RU" sz="2400" cap="none" dirty="0" err="1"/>
              <a:t>суш..т</a:t>
            </a:r>
            <a:r>
              <a:rPr lang="ru-RU" sz="2400" cap="none" dirty="0"/>
              <a:t> сад и мягко в окна </a:t>
            </a:r>
            <a:r>
              <a:rPr lang="ru-RU" sz="2400" cap="none" dirty="0" err="1"/>
              <a:t>ве</a:t>
            </a:r>
            <a:r>
              <a:rPr lang="ru-RU" sz="2400" cap="none" dirty="0"/>
              <a:t>..т. 16. Скоро гром смелее </a:t>
            </a:r>
            <a:r>
              <a:rPr lang="ru-RU" sz="2400" cap="none" dirty="0" err="1"/>
              <a:t>грян</a:t>
            </a:r>
            <a:r>
              <a:rPr lang="ru-RU" sz="2400" cap="none" dirty="0"/>
              <a:t>..т, жутким блеском даль </a:t>
            </a:r>
            <a:r>
              <a:rPr lang="ru-RU" sz="2400" cap="none" dirty="0" err="1"/>
              <a:t>зажж</a:t>
            </a:r>
            <a:r>
              <a:rPr lang="ru-RU" sz="2400" cap="none" dirty="0"/>
              <a:t>..</a:t>
            </a:r>
            <a:r>
              <a:rPr lang="ru-RU" sz="2400" cap="none" dirty="0" err="1"/>
              <a:t>тся</a:t>
            </a:r>
            <a:r>
              <a:rPr lang="ru-RU" sz="2400" cap="none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1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507288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cap="none" dirty="0"/>
              <a:t>Перепишите. Сделайте разбор выделенных слов и предложений: 1 – фонетический разбор, 2 – по составу и словообразовательный, 3 – морфологический, 4 – синтаксический.</a:t>
            </a:r>
          </a:p>
          <a:p>
            <a:pPr algn="just"/>
            <a:r>
              <a:rPr lang="ru-RU" cap="none" dirty="0"/>
              <a:t>Все эти люди, очевидно, были неуязвимы, непромокаемы для самого простого чувства сострадания только потому, что они служили</a:t>
            </a:r>
            <a:r>
              <a:rPr lang="ru-RU" cap="none" baseline="30000" dirty="0"/>
              <a:t>4</a:t>
            </a:r>
            <a:r>
              <a:rPr lang="ru-RU" cap="none" dirty="0"/>
              <a:t>. Они, как служащие, были непроницаемы для чувства человеколюбия</a:t>
            </a:r>
            <a:r>
              <a:rPr lang="ru-RU" cap="none" baseline="30000" dirty="0"/>
              <a:t>2</a:t>
            </a:r>
            <a:r>
              <a:rPr lang="ru-RU" cap="none" dirty="0"/>
              <a:t>, как эта мощёная</a:t>
            </a:r>
            <a:r>
              <a:rPr lang="ru-RU" cap="none" baseline="30000" dirty="0"/>
              <a:t>1</a:t>
            </a:r>
            <a:r>
              <a:rPr lang="ru-RU" cap="none" dirty="0"/>
              <a:t> земля для дождя, – думал Нехлюдов, глядя на мощённый разноцветными камнями скат выемки, по которому дождевая</a:t>
            </a:r>
            <a:r>
              <a:rPr lang="ru-RU" cap="none" baseline="30000" dirty="0"/>
              <a:t>3</a:t>
            </a:r>
            <a:r>
              <a:rPr lang="ru-RU" cap="none" dirty="0"/>
              <a:t> вода не впитывалась в землю</a:t>
            </a:r>
            <a:r>
              <a:rPr lang="ru-RU" cap="none" baseline="30000" dirty="0"/>
              <a:t>3</a:t>
            </a:r>
            <a:r>
              <a:rPr lang="ru-RU" cap="none" dirty="0"/>
              <a:t>, а сочилась ручейками. – Может быть, и нужно укладывать камнями выемки, но грустно смотреть на эту лишённую растительности землю, которая бы могла родить хлеб, траву, кусты, деревья, как те, которые виднеются</a:t>
            </a:r>
            <a:r>
              <a:rPr lang="ru-RU" cap="none" baseline="30000" dirty="0"/>
              <a:t>3</a:t>
            </a:r>
            <a:r>
              <a:rPr lang="ru-RU" cap="none" dirty="0"/>
              <a:t> вверху выемки. То же самое и с людьми, – думал Нехлюдов, – может быть, и нужны эти губернаторы, смотрители, городовые, но ужасно видеть людей, лишённых главного человеческого свойства – любви и жалости друг к другу.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Глагол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424936" cy="47525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cap="none" dirty="0"/>
              <a:t>Глагол — это самостоятельная часть речи, которая обозначает процесс, действие или состояние предмета и отвечает на вопросы что делать? Что сделать? </a:t>
            </a:r>
          </a:p>
          <a:p>
            <a:pPr algn="just"/>
            <a:r>
              <a:rPr lang="ru-RU" sz="2800" cap="none" dirty="0"/>
              <a:t>Глаголы выражают действие или состояние в грамматических формах вида, переходности, наклонения, времени, лица и числа и пр.  </a:t>
            </a:r>
          </a:p>
          <a:p>
            <a:pPr algn="just"/>
            <a:r>
              <a:rPr lang="ru-RU" sz="2800" cap="none" dirty="0"/>
              <a:t>Глаголы в различных грамматических формах чаще всего являются главным членом предложения — сказуемым. 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Неопределенная форма глагола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23528" y="1772817"/>
            <a:ext cx="8424936" cy="4018384"/>
          </a:xfrm>
        </p:spPr>
        <p:txBody>
          <a:bodyPr>
            <a:noAutofit/>
          </a:bodyPr>
          <a:lstStyle/>
          <a:p>
            <a:pPr algn="just"/>
            <a:r>
              <a:rPr lang="ru-RU" sz="2400" cap="none" dirty="0"/>
              <a:t>Начальной, исходной формой глагола является инфинитив, или неопределенная форма глагола. </a:t>
            </a:r>
          </a:p>
          <a:p>
            <a:pPr algn="just"/>
            <a:r>
              <a:rPr lang="ru-RU" sz="2400" cap="none" dirty="0"/>
              <a:t>Начальная форма не обозначает времени, не имеет непостоянных признаков лица или числа. Она имеет только вид, может быть переходным или непереходным, возвратным или невозвратным. </a:t>
            </a:r>
          </a:p>
          <a:p>
            <a:pPr algn="just"/>
            <a:r>
              <a:rPr lang="ru-RU" sz="2400" cap="none" dirty="0"/>
              <a:t>Синтаксическая функция неопределенной формы шире, чем у других форм глагола. Инфинитив может выступать в роли всех членов предложения.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глагола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/>
              <a:t>Постоянные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I</a:t>
            </a:r>
            <a:r>
              <a:rPr lang="ru-RU" sz="2800" cap="none" dirty="0"/>
              <a:t>. Вид совершенный или несовершенный</a:t>
            </a:r>
          </a:p>
          <a:p>
            <a:r>
              <a:rPr lang="ru-RU" sz="2800" cap="none" dirty="0"/>
              <a:t>II. Переходность</a:t>
            </a:r>
          </a:p>
          <a:p>
            <a:r>
              <a:rPr lang="ru-RU" sz="2800" cap="none" dirty="0"/>
              <a:t>III. Возвратность</a:t>
            </a:r>
          </a:p>
          <a:p>
            <a:r>
              <a:rPr lang="ru-RU" sz="2800" cap="none" dirty="0"/>
              <a:t>IV. Спряжение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dirty="0"/>
              <a:t>Непостоянные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/>
              <a:t>I. </a:t>
            </a:r>
            <a:r>
              <a:rPr lang="ru-RU" sz="2800" cap="none" dirty="0"/>
              <a:t>Наклонение</a:t>
            </a:r>
            <a:r>
              <a:rPr lang="ru-RU" sz="2800" dirty="0"/>
              <a:t> </a:t>
            </a:r>
          </a:p>
          <a:p>
            <a:r>
              <a:rPr lang="ru-RU" sz="2800" dirty="0"/>
              <a:t>II. </a:t>
            </a:r>
            <a:r>
              <a:rPr lang="ru-RU" sz="2800" cap="none" dirty="0"/>
              <a:t>Время (если есть)</a:t>
            </a:r>
          </a:p>
          <a:p>
            <a:r>
              <a:rPr lang="ru-RU" sz="2800" cap="none" dirty="0"/>
              <a:t>III. Лицо (если есть)</a:t>
            </a:r>
          </a:p>
          <a:p>
            <a:r>
              <a:rPr lang="ru-RU" sz="2800" cap="none" dirty="0"/>
              <a:t>IV. Число </a:t>
            </a:r>
          </a:p>
          <a:p>
            <a:r>
              <a:rPr lang="ru-RU" sz="2800" cap="none" dirty="0"/>
              <a:t>V. Род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4843"/>
          </a:xfrm>
        </p:spPr>
        <p:txBody>
          <a:bodyPr>
            <a:normAutofit/>
          </a:bodyPr>
          <a:lstStyle/>
          <a:p>
            <a:r>
              <a:rPr lang="ru-RU" dirty="0"/>
              <a:t>Переходность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59352"/>
          </a:xfrm>
        </p:spPr>
        <p:txBody>
          <a:bodyPr/>
          <a:lstStyle/>
          <a:p>
            <a:r>
              <a:rPr lang="ru-RU" dirty="0"/>
              <a:t>Переходные  глаголы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265126" y="1844824"/>
            <a:ext cx="4568352" cy="4583578"/>
          </a:xfrm>
        </p:spPr>
        <p:txBody>
          <a:bodyPr>
            <a:noAutofit/>
          </a:bodyPr>
          <a:lstStyle/>
          <a:p>
            <a:r>
              <a:rPr lang="ru-RU" cap="none" dirty="0"/>
              <a:t>Обозначают действие, которое переходит на предмет. Грамматически это выражается в их способности управлять </a:t>
            </a:r>
          </a:p>
          <a:p>
            <a:r>
              <a:rPr lang="ru-RU" cap="none" dirty="0"/>
              <a:t>Формой винительного падежа существительного (местоимения) без предлога (</a:t>
            </a:r>
            <a:r>
              <a:rPr lang="ru-RU" i="1" cap="none" dirty="0"/>
              <a:t>защитить родину</a:t>
            </a:r>
            <a:r>
              <a:rPr lang="ru-RU" cap="none" dirty="0"/>
              <a:t>); </a:t>
            </a:r>
          </a:p>
          <a:p>
            <a:r>
              <a:rPr lang="ru-RU" cap="none" dirty="0"/>
              <a:t>Формой родительного падежа, обозначающей часть от целого, либо при отрицании (</a:t>
            </a:r>
            <a:r>
              <a:rPr lang="ru-RU" i="1" cap="none" dirty="0"/>
              <a:t>попробовать сока, не дождаться известия</a:t>
            </a:r>
            <a:r>
              <a:rPr lang="ru-RU" cap="none" dirty="0"/>
              <a:t>). 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169568" y="1361185"/>
            <a:ext cx="3692079" cy="654843"/>
          </a:xfrm>
        </p:spPr>
        <p:txBody>
          <a:bodyPr/>
          <a:lstStyle/>
          <a:p>
            <a:r>
              <a:rPr lang="ru-RU" dirty="0"/>
              <a:t>Непереходные глаголы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4994721" y="2018283"/>
            <a:ext cx="4041775" cy="4723085"/>
          </a:xfrm>
        </p:spPr>
        <p:txBody>
          <a:bodyPr>
            <a:normAutofit lnSpcReduction="10000"/>
          </a:bodyPr>
          <a:lstStyle/>
          <a:p>
            <a:r>
              <a:rPr lang="ru-RU" sz="2400" cap="none" dirty="0"/>
              <a:t>Все остальные глаголы, управляющие существительными с предлогами, в том числе возвратные глаголы, являются непереходными:</a:t>
            </a:r>
          </a:p>
          <a:p>
            <a:r>
              <a:rPr lang="ru-RU" sz="2400" i="1" cap="none" dirty="0"/>
              <a:t>Стоять на пороге</a:t>
            </a:r>
          </a:p>
          <a:p>
            <a:r>
              <a:rPr lang="ru-RU" sz="2400" i="1" cap="none" dirty="0"/>
              <a:t>Подойти к нему</a:t>
            </a:r>
          </a:p>
          <a:p>
            <a:r>
              <a:rPr lang="ru-RU" sz="2400" i="1" cap="none" dirty="0"/>
              <a:t>Сомневаться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7CD3FE1-5CFB-65B4-2A2C-E47EBA25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116632"/>
            <a:ext cx="7773338" cy="1596177"/>
          </a:xfrm>
        </p:spPr>
        <p:txBody>
          <a:bodyPr>
            <a:normAutofit/>
          </a:bodyPr>
          <a:lstStyle/>
          <a:p>
            <a:r>
              <a:rPr lang="ru-RU" dirty="0"/>
              <a:t>План Морфологического разбора глагола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84E62F4-2274-0236-880E-D97E6F50F7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47338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cap="none" dirty="0"/>
              <a:t>1 Часть речи.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2 Начальная форма (инфинитив).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3 Постоянные признаки: 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Вид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Возвратный\невозвратный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Переходный\непереходный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Спряжение.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4 Непостоянные признаки: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Наклонение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Время (если есть)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Лицо (если есть)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Число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	Род (если есть)</a:t>
            </a:r>
          </a:p>
          <a:p>
            <a:pPr>
              <a:spcBef>
                <a:spcPts val="0"/>
              </a:spcBef>
            </a:pPr>
            <a:r>
              <a:rPr lang="ru-RU" cap="none" dirty="0"/>
              <a:t>5 Функция в предложении.</a:t>
            </a:r>
          </a:p>
          <a:p>
            <a:pPr>
              <a:spcBef>
                <a:spcPts val="0"/>
              </a:spcBef>
            </a:pP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1602117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3338" cy="159617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800" y="1484784"/>
            <a:ext cx="7772870" cy="43204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cap="none" dirty="0"/>
              <a:t>Запишите глаголы во 2-м л. </a:t>
            </a:r>
            <a:r>
              <a:rPr lang="ru-RU" sz="2800" b="1" cap="none" dirty="0" err="1"/>
              <a:t>ед.ч</a:t>
            </a:r>
            <a:r>
              <a:rPr lang="ru-RU" sz="2800" b="1" cap="none" dirty="0"/>
              <a:t>. наст. или буд. </a:t>
            </a:r>
            <a:r>
              <a:rPr lang="ru-RU" sz="2800" b="1" cap="none" dirty="0" err="1"/>
              <a:t>вр</a:t>
            </a:r>
            <a:r>
              <a:rPr lang="ru-RU" sz="2800" b="1" cap="none" dirty="0"/>
              <a:t>. (в зависимости от вида глагола) и в </a:t>
            </a:r>
            <a:r>
              <a:rPr lang="ru-RU" sz="2800" b="1" cap="none" dirty="0" err="1"/>
              <a:t>м.р</a:t>
            </a:r>
            <a:r>
              <a:rPr lang="ru-RU" sz="2800" b="1" cap="none" dirty="0"/>
              <a:t>. </a:t>
            </a:r>
            <a:r>
              <a:rPr lang="ru-RU" sz="2800" b="1" cap="none" dirty="0" err="1"/>
              <a:t>ед.ч</a:t>
            </a:r>
            <a:r>
              <a:rPr lang="ru-RU" sz="2800" b="1" cap="none" dirty="0"/>
              <a:t>. </a:t>
            </a:r>
            <a:r>
              <a:rPr lang="ru-RU" sz="2800" b="1" cap="none" dirty="0" err="1"/>
              <a:t>прош</a:t>
            </a:r>
            <a:r>
              <a:rPr lang="ru-RU" sz="2800" b="1" cap="none" dirty="0"/>
              <a:t>. </a:t>
            </a:r>
            <a:r>
              <a:rPr lang="ru-RU" sz="2800" b="1" cap="none" dirty="0" err="1"/>
              <a:t>вр</a:t>
            </a:r>
            <a:r>
              <a:rPr lang="ru-RU" sz="2800" b="1" cap="none" dirty="0"/>
              <a:t>., </a:t>
            </a:r>
            <a:r>
              <a:rPr lang="ru-RU" sz="2800" b="1" u="sng" cap="none" dirty="0"/>
              <a:t>не меняя вида</a:t>
            </a:r>
            <a:r>
              <a:rPr lang="ru-RU" sz="2800" b="1" cap="none" dirty="0"/>
              <a:t>, например: </a:t>
            </a:r>
            <a:r>
              <a:rPr lang="ru-RU" sz="2800" b="1" i="1" cap="none" dirty="0"/>
              <a:t>идешь – шел, прибудешь – прибыл.</a:t>
            </a:r>
          </a:p>
          <a:p>
            <a:pPr algn="just"/>
            <a:r>
              <a:rPr lang="ru-RU" sz="2800" cap="none" dirty="0"/>
              <a:t>Думать, решаться, виднеться, беседовать, торопиться, крикнуть, бежать, махать, плыть, бороться, вынести, закрывать, закрыть, мерзнуть, найти, замерзнуть.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b="1" cap="none" dirty="0"/>
              <a:t>Образуйте, если это возможно, видовые пары глагола (совершенный – несовершенный):</a:t>
            </a:r>
          </a:p>
          <a:p>
            <a:pPr algn="just"/>
            <a:r>
              <a:rPr lang="ru-RU" sz="2800" cap="none" dirty="0"/>
              <a:t>Лишать, кидать, нравиться, сесть, набрать, прощать, печь, стать, закрыть, кричать, сжать, ходить, печалиться, сохнуть, класть, плыть, дать, ловить.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7B957-8DA3-9C3B-4678-3479D019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C3011-578D-BE39-3BCF-DFCFB4ACDF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72816"/>
            <a:ext cx="7772870" cy="46085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cap="none" dirty="0"/>
              <a:t>Перепишите. Глаголы в повелительном наклонении подчеркните одной чертой, в изъявительном – двумя.</a:t>
            </a:r>
          </a:p>
          <a:p>
            <a:pPr algn="just"/>
            <a:r>
              <a:rPr lang="ru-RU" sz="2400" cap="none" dirty="0"/>
              <a:t>1. Вы </a:t>
            </a:r>
            <a:r>
              <a:rPr lang="ru-RU" sz="2400" cap="none" dirty="0" err="1"/>
              <a:t>пиш</a:t>
            </a:r>
            <a:r>
              <a:rPr lang="ru-RU" sz="2400" cap="none" dirty="0"/>
              <a:t>..те красиво и грамотно. </a:t>
            </a:r>
            <a:r>
              <a:rPr lang="ru-RU" sz="2400" cap="none" dirty="0" err="1"/>
              <a:t>Пиш</a:t>
            </a:r>
            <a:r>
              <a:rPr lang="ru-RU" sz="2400" cap="none" dirty="0"/>
              <a:t>..те мне чаще. 2. </a:t>
            </a:r>
            <a:r>
              <a:rPr lang="ru-RU" sz="2400" cap="none" dirty="0" err="1"/>
              <a:t>Вспомн</a:t>
            </a:r>
            <a:r>
              <a:rPr lang="ru-RU" sz="2400" cap="none" dirty="0"/>
              <a:t>..те стихотворение А.С. Пушкина «Чаадаеву». Когда </a:t>
            </a:r>
            <a:r>
              <a:rPr lang="ru-RU" sz="2400" cap="none" dirty="0" err="1"/>
              <a:t>вспомн</a:t>
            </a:r>
            <a:r>
              <a:rPr lang="ru-RU" sz="2400" cap="none" dirty="0"/>
              <a:t>..те, то прочтите. 3. </a:t>
            </a:r>
            <a:r>
              <a:rPr lang="ru-RU" sz="2400" cap="none" dirty="0" err="1"/>
              <a:t>Вынес..те</a:t>
            </a:r>
            <a:r>
              <a:rPr lang="ru-RU" sz="2400" cap="none" dirty="0"/>
              <a:t> из комнаты лишние вещи. Когда </a:t>
            </a:r>
            <a:r>
              <a:rPr lang="ru-RU" sz="2400" cap="none" dirty="0" err="1"/>
              <a:t>вынес..те</a:t>
            </a:r>
            <a:r>
              <a:rPr lang="ru-RU" sz="2400" cap="none" dirty="0"/>
              <a:t> вещи, скажите мне об этом. 4. Как только </a:t>
            </a:r>
            <a:r>
              <a:rPr lang="ru-RU" sz="2400" cap="none" dirty="0" err="1"/>
              <a:t>выйд</a:t>
            </a:r>
            <a:r>
              <a:rPr lang="ru-RU" sz="2400" cap="none" dirty="0"/>
              <a:t>..те из лесу, </a:t>
            </a:r>
            <a:r>
              <a:rPr lang="ru-RU" sz="2400" cap="none" dirty="0" err="1"/>
              <a:t>увид</a:t>
            </a:r>
            <a:r>
              <a:rPr lang="ru-RU" sz="2400" cap="none" dirty="0"/>
              <a:t>..те небольшое озеро. </a:t>
            </a:r>
            <a:r>
              <a:rPr lang="ru-RU" sz="2400" cap="none" dirty="0" err="1"/>
              <a:t>Выйд</a:t>
            </a:r>
            <a:r>
              <a:rPr lang="ru-RU" sz="2400" cap="none" dirty="0"/>
              <a:t>..те на несколько минут из комнаты, ее надо проветрить. 5. </a:t>
            </a:r>
            <a:r>
              <a:rPr lang="ru-RU" sz="2400" cap="none" dirty="0" err="1"/>
              <a:t>Выбер</a:t>
            </a:r>
            <a:r>
              <a:rPr lang="ru-RU" sz="2400" cap="none" dirty="0"/>
              <a:t>..те из этих статей материал, нужный для доклада. Когда </a:t>
            </a:r>
            <a:r>
              <a:rPr lang="ru-RU" sz="2400" cap="none" dirty="0" err="1"/>
              <a:t>выбер</a:t>
            </a:r>
            <a:r>
              <a:rPr lang="ru-RU" sz="2400" cap="none" dirty="0"/>
              <a:t>..те, приступайте к оформлению доклада. </a:t>
            </a:r>
          </a:p>
        </p:txBody>
      </p:sp>
    </p:spTree>
    <p:extLst>
      <p:ext uri="{BB962C8B-B14F-4D97-AF65-F5344CB8AC3E}">
        <p14:creationId xmlns:p14="http://schemas.microsoft.com/office/powerpoint/2010/main" val="8146637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735</TotalTime>
  <Words>1143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Tw Cen MT</vt:lpstr>
      <vt:lpstr>Капля</vt:lpstr>
      <vt:lpstr>Глагол как часть речи</vt:lpstr>
      <vt:lpstr>Глагол</vt:lpstr>
      <vt:lpstr>Неопределенная форма глагола</vt:lpstr>
      <vt:lpstr>Признаки глагола</vt:lpstr>
      <vt:lpstr>Переходность</vt:lpstr>
      <vt:lpstr>План Морфологического разбора глагола</vt:lpstr>
      <vt:lpstr>Задание 1</vt:lpstr>
      <vt:lpstr>Задание 2</vt:lpstr>
      <vt:lpstr>Задание 3</vt:lpstr>
      <vt:lpstr>Презентация PowerPoint</vt:lpstr>
      <vt:lpstr>Задание 4</vt:lpstr>
      <vt:lpstr>Презентация PowerPoint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русского глагола. Олицетворения</dc:title>
  <dc:creator>Анастасия</dc:creator>
  <cp:lastModifiedBy>Anastasiia Belozor</cp:lastModifiedBy>
  <cp:revision>17</cp:revision>
  <dcterms:created xsi:type="dcterms:W3CDTF">2019-10-26T06:12:05Z</dcterms:created>
  <dcterms:modified xsi:type="dcterms:W3CDTF">2023-09-28T14:29:44Z</dcterms:modified>
</cp:coreProperties>
</file>