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20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1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64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РоссийскойФередации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6000" dirty="0" smtClean="0"/>
              <a:t>Тема</a:t>
            </a:r>
            <a:r>
              <a:rPr lang="ru-RU" sz="6000" dirty="0" smtClean="0"/>
              <a:t>«Правила хранения лекарственных средств, в соответствии с группами»</a:t>
            </a:r>
            <a:endParaRPr lang="ru-RU" sz="6000" dirty="0" smtClean="0"/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Тюльпанова</a:t>
            </a:r>
            <a:r>
              <a:rPr lang="ru-RU" dirty="0" smtClean="0">
                <a:solidFill>
                  <a:prstClr val="black"/>
                </a:solidFill>
              </a:rPr>
              <a:t> М.В.                  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0546" y="762000"/>
            <a:ext cx="67333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Фармацевтические </a:t>
            </a:r>
            <a:r>
              <a:rPr lang="ru-RU" sz="2400" dirty="0" smtClean="0"/>
              <a:t>субстанции, требующие </a:t>
            </a:r>
            <a:r>
              <a:rPr lang="ru-RU" sz="2400" b="1" dirty="0" smtClean="0"/>
              <a:t>защиты от воздействия влаги</a:t>
            </a:r>
            <a:r>
              <a:rPr lang="ru-RU" sz="2400" dirty="0" smtClean="0"/>
              <a:t>, следует хранить в прохладном месте при температуре </a:t>
            </a:r>
            <a:r>
              <a:rPr lang="ru-RU" sz="2400" b="1" dirty="0" smtClean="0"/>
              <a:t>до + 15 град. С </a:t>
            </a:r>
            <a:r>
              <a:rPr lang="ru-RU" sz="2400" dirty="0" smtClean="0"/>
              <a:t>(далее - прохладное место), в плотно укупоренной таре из материалов, непроницаемых для паров воды (стекла, металла, алюминиевой фольги, толстостенной пластмассовой таре) или в первичной и вторичной (потребительской) упаковке производителя.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 Фармацевтические </a:t>
            </a:r>
            <a:r>
              <a:rPr lang="ru-RU" sz="2400" dirty="0" smtClean="0"/>
              <a:t>субстанции с </a:t>
            </a:r>
            <a:r>
              <a:rPr lang="ru-RU" sz="2400" b="1" dirty="0" smtClean="0"/>
              <a:t>выраженными гигроскопическими свойствами </a:t>
            </a:r>
            <a:r>
              <a:rPr lang="ru-RU" sz="2400" dirty="0" smtClean="0"/>
              <a:t>следует хранить в стеклянной таре с герметичной укупоркой, залитой сверху парафином. </a:t>
            </a:r>
            <a:endParaRPr lang="ru-RU" sz="2400" dirty="0"/>
          </a:p>
        </p:txBody>
      </p:sp>
      <p:pic>
        <p:nvPicPr>
          <p:cNvPr id="8" name="Рисунок 7" descr="паа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6276" y="914400"/>
            <a:ext cx="3524560" cy="53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50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е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6075" y="2660073"/>
            <a:ext cx="4705925" cy="352944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746" y="828779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хранения готовых лекарственных средств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004752"/>
            <a:ext cx="7633855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 готовые лекарственные средства должны укладываться и устанавливаться в </a:t>
            </a:r>
            <a:r>
              <a:rPr lang="ru-RU" b="1" dirty="0" smtClean="0"/>
              <a:t>оригинальной упаковке этикеткой (маркировкой) наружу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На стеллажах, полках, шкафах прикрепляется </a:t>
            </a:r>
            <a:r>
              <a:rPr lang="ru-RU" b="1" dirty="0" smtClean="0"/>
              <a:t>стеллажная карта</a:t>
            </a:r>
            <a:r>
              <a:rPr lang="ru-RU" dirty="0" smtClean="0"/>
              <a:t>, в которой указывается наименование лекарства, серия, срок годности, количество. Карта отпечатывается на плотной бумаге и заводится на </a:t>
            </a:r>
            <a:r>
              <a:rPr lang="ru-RU" b="1" dirty="0" smtClean="0"/>
              <a:t>каждую</a:t>
            </a:r>
            <a:r>
              <a:rPr lang="ru-RU" dirty="0" smtClean="0"/>
              <a:t> вновь поступившую серию для контроля за своевременной ее реализацией.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отделе должна </a:t>
            </a:r>
            <a:r>
              <a:rPr lang="ru-RU" b="1" dirty="0" smtClean="0"/>
              <a:t>быть картотека по срокам годности.</a:t>
            </a:r>
            <a:r>
              <a:rPr lang="ru-RU" dirty="0" smtClean="0"/>
              <a:t> Препараты, подлежащие </a:t>
            </a:r>
            <a:r>
              <a:rPr lang="ru-RU" dirty="0" err="1" smtClean="0"/>
              <a:t>переконтролю</a:t>
            </a:r>
            <a:r>
              <a:rPr lang="ru-RU" dirty="0" smtClean="0"/>
              <a:t> и с истекшим сроком годности, хранятся </a:t>
            </a:r>
            <a:r>
              <a:rPr lang="ru-RU" b="1" dirty="0" smtClean="0"/>
              <a:t>отдельно</a:t>
            </a:r>
            <a:r>
              <a:rPr lang="ru-RU" dirty="0" smtClean="0"/>
              <a:t> от прочих до получения результатов анализа.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1763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997527"/>
            <a:ext cx="6940550" cy="55279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Таблетки и драже </a:t>
            </a:r>
            <a:r>
              <a:rPr lang="ru-RU" dirty="0" smtClean="0"/>
              <a:t>хранят изолированно от других лекарственных средств в заводской упаковке, предохраняющей их от внешних воздействий и рассчитанной на отпуск отдельным больным и лечебным учреждениям. Хранение таблеток и драже должно осуществляться в сухом и, если это необходимо, в защищенном от света </a:t>
            </a:r>
            <a:r>
              <a:rPr lang="ru-RU" dirty="0" smtClean="0"/>
              <a:t>месте.</a:t>
            </a:r>
          </a:p>
          <a:p>
            <a:pPr>
              <a:buNone/>
            </a:pPr>
            <a:r>
              <a:rPr lang="ru-RU" b="1" dirty="0" smtClean="0"/>
              <a:t>Лекарственные </a:t>
            </a:r>
            <a:r>
              <a:rPr lang="ru-RU" b="1" dirty="0" smtClean="0"/>
              <a:t>формы для инъекций </a:t>
            </a:r>
            <a:r>
              <a:rPr lang="ru-RU" dirty="0" smtClean="0"/>
              <a:t>следует хранить в прохладном, защищенном от света месте в отдельном шкафу или изолированном </a:t>
            </a:r>
            <a:r>
              <a:rPr lang="ru-RU" dirty="0" smtClean="0"/>
              <a:t>помещении </a:t>
            </a:r>
            <a:r>
              <a:rPr lang="ru-RU" dirty="0" smtClean="0"/>
              <a:t>и с учетом особенности тары (хрупкость), если нет других указаний на упаковке.</a:t>
            </a:r>
            <a:endParaRPr lang="ru-RU" dirty="0"/>
          </a:p>
        </p:txBody>
      </p:sp>
      <p:pic>
        <p:nvPicPr>
          <p:cNvPr id="6" name="Рисунок 5" descr="инь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9563" y="1773382"/>
            <a:ext cx="5126182" cy="43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34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15637" y="1856509"/>
            <a:ext cx="5403273" cy="43503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3600" y="1939636"/>
            <a:ext cx="5555673" cy="435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хранения готовых лекарственных средств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Плазмозамещающие (и </a:t>
            </a:r>
            <a:r>
              <a:rPr lang="ru-RU" b="1" dirty="0" err="1" smtClean="0"/>
              <a:t>дезинтоксикационные</a:t>
            </a:r>
            <a:r>
              <a:rPr lang="ru-RU" b="1" dirty="0" smtClean="0"/>
              <a:t>) растворы </a:t>
            </a:r>
            <a:r>
              <a:rPr lang="ru-RU" dirty="0" smtClean="0"/>
              <a:t>хранят изолированно при температуре в пределах </a:t>
            </a:r>
            <a:r>
              <a:rPr lang="ru-RU" dirty="0" smtClean="0"/>
              <a:t>от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0 град.С до 40 град.С </a:t>
            </a:r>
            <a:r>
              <a:rPr lang="ru-RU" dirty="0" smtClean="0"/>
              <a:t>в защищенном от света месте. В некоторых случаях допускается замерзание раствора, если это не отражается на качестве препарата.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Жидкие лекарственные формы (сиропы, настойки) </a:t>
            </a:r>
            <a:r>
              <a:rPr lang="ru-RU" dirty="0" smtClean="0">
                <a:solidFill>
                  <a:schemeClr val="bg1"/>
                </a:solidFill>
              </a:rPr>
              <a:t>должны храниться в герметически укупоренной, наполненной доверху таре </a:t>
            </a:r>
            <a:r>
              <a:rPr lang="ru-RU" b="1" dirty="0" smtClean="0">
                <a:solidFill>
                  <a:schemeClr val="bg1"/>
                </a:solidFill>
              </a:rPr>
              <a:t>в прохладном</a:t>
            </a:r>
            <a:r>
              <a:rPr lang="ru-RU" dirty="0" smtClean="0">
                <a:solidFill>
                  <a:schemeClr val="bg1"/>
                </a:solidFill>
              </a:rPr>
              <a:t>, защищенном от света месте. Выпадающие при хранении настоек осадки отфильтровывают, и если фильтрованная настойка после проверки качества соответствует установленным требованиям ГФ, ее считают пригодной к применению.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98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872" y="733246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  Мази</a:t>
            </a:r>
            <a:r>
              <a:rPr lang="ru-RU" sz="2800" b="1" dirty="0" smtClean="0"/>
              <a:t>, линименты </a:t>
            </a:r>
            <a:r>
              <a:rPr lang="ru-RU" sz="2800" dirty="0" smtClean="0"/>
              <a:t>хранят в прохладном, защищенном от света месте в плотно укупоренной таре. При необходимости условия хранения комбинируют в зависимости от свойств входящих ингредиентов. Например, препараты, содержащие летучие и </a:t>
            </a:r>
            <a:r>
              <a:rPr lang="ru-RU" sz="2800" dirty="0" err="1" smtClean="0"/>
              <a:t>термолабильные</a:t>
            </a:r>
            <a:r>
              <a:rPr lang="ru-RU" sz="2800" dirty="0" smtClean="0"/>
              <a:t> вещества, хранят при температуре не выше 10 град.С. </a:t>
            </a:r>
            <a:r>
              <a:rPr lang="ru-RU" sz="2800" dirty="0" smtClean="0"/>
              <a:t>    </a:t>
            </a:r>
          </a:p>
          <a:p>
            <a:r>
              <a:rPr lang="ru-RU" sz="2800" dirty="0" smtClean="0"/>
              <a:t>   Хранение </a:t>
            </a:r>
            <a:r>
              <a:rPr lang="ru-RU" sz="2800" b="1" dirty="0" smtClean="0"/>
              <a:t>суппозиториев </a:t>
            </a:r>
            <a:r>
              <a:rPr lang="ru-RU" sz="2800" dirty="0" smtClean="0"/>
              <a:t>должно осуществляться в сухом, </a:t>
            </a:r>
            <a:r>
              <a:rPr lang="ru-RU" sz="2800" b="1" dirty="0" smtClean="0"/>
              <a:t>прохладном</a:t>
            </a:r>
            <a:r>
              <a:rPr lang="ru-RU" sz="2800" dirty="0" smtClean="0"/>
              <a:t>, защищенном от света месте.</a:t>
            </a:r>
            <a:endParaRPr lang="ru-RU" sz="2800" dirty="0"/>
          </a:p>
        </p:txBody>
      </p:sp>
      <p:pic>
        <p:nvPicPr>
          <p:cNvPr id="6" name="Рисунок 5" descr="све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5239" y="3435927"/>
            <a:ext cx="4027052" cy="3020289"/>
          </a:xfrm>
          <a:prstGeom prst="rect">
            <a:avLst/>
          </a:prstGeom>
        </p:spPr>
      </p:pic>
      <p:pic>
        <p:nvPicPr>
          <p:cNvPr id="7" name="Рисунок 6" descr="маз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9789" y="775855"/>
            <a:ext cx="3195202" cy="25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6" y="1052945"/>
            <a:ext cx="61791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Хранение </a:t>
            </a:r>
            <a:r>
              <a:rPr lang="ru-RU" sz="2800" dirty="0" smtClean="0"/>
              <a:t>большинства лекарственных средств в </a:t>
            </a:r>
            <a:r>
              <a:rPr lang="ru-RU" sz="2800" b="1" dirty="0" smtClean="0"/>
              <a:t>аэрозольных упаковках </a:t>
            </a:r>
            <a:r>
              <a:rPr lang="ru-RU" sz="2800" dirty="0" smtClean="0"/>
              <a:t>должно осуществляться при температуре от </a:t>
            </a:r>
            <a:r>
              <a:rPr lang="ru-RU" sz="2800" b="1" dirty="0" smtClean="0"/>
              <a:t>+3 до +20 град.С </a:t>
            </a:r>
            <a:r>
              <a:rPr lang="ru-RU" sz="2800" dirty="0" smtClean="0"/>
              <a:t>в сухом, защищенном от света месте, </a:t>
            </a:r>
            <a:r>
              <a:rPr lang="ru-RU" sz="2800" b="1" dirty="0" smtClean="0"/>
              <a:t>вдали от огня и отопительных приборов</a:t>
            </a:r>
            <a:r>
              <a:rPr lang="ru-RU" sz="2800" b="1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  Аэрозольные </a:t>
            </a:r>
            <a:r>
              <a:rPr lang="ru-RU" sz="2800" dirty="0" smtClean="0"/>
              <a:t>упаковки следует оберегать от ударов и механических повреждений. </a:t>
            </a:r>
            <a:endParaRPr lang="ru-RU" sz="2800" dirty="0"/>
          </a:p>
        </p:txBody>
      </p:sp>
      <p:pic>
        <p:nvPicPr>
          <p:cNvPr id="6" name="Рисунок 5" descr="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690" y="3629891"/>
            <a:ext cx="2978727" cy="2978727"/>
          </a:xfrm>
          <a:prstGeom prst="rect">
            <a:avLst/>
          </a:prstGeom>
        </p:spPr>
      </p:pic>
      <p:pic>
        <p:nvPicPr>
          <p:cNvPr id="5" name="Рисунок 4" descr="аэ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1" y="637309"/>
            <a:ext cx="3616036" cy="36160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Контрольные вопросы для закрепления: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</a:t>
            </a:r>
            <a:r>
              <a:rPr lang="ru-RU" dirty="0" smtClean="0"/>
              <a:t>лекарственные средства, требуют защиты от воздействия пониженной температуры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чем особенность хранения лекарственных средств, требующих защиты от воздействия газов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</a:t>
            </a:r>
            <a:r>
              <a:rPr lang="ru-RU" dirty="0" smtClean="0"/>
              <a:t>хранят красящие лекарственные средства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чем особенность хранения лекарственных средств, требующих защиты от действия </a:t>
            </a:r>
            <a:r>
              <a:rPr lang="ru-RU" dirty="0" smtClean="0"/>
              <a:t>света?</a:t>
            </a:r>
          </a:p>
          <a:p>
            <a:r>
              <a:rPr lang="ru-RU" dirty="0" smtClean="0"/>
              <a:t>Приведите </a:t>
            </a:r>
            <a:r>
              <a:rPr lang="ru-RU" dirty="0" smtClean="0"/>
              <a:t>примеры хранениях различных готовых лекарственных средств?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Законспектировать лекцию в тетради</a:t>
            </a:r>
          </a:p>
          <a:p>
            <a:r>
              <a:rPr lang="ru-RU" dirty="0" smtClean="0"/>
              <a:t>Ответить на контрольные вопросы В ТЕТРАДИ</a:t>
            </a:r>
          </a:p>
          <a:p>
            <a:r>
              <a:rPr lang="ru-RU" dirty="0" smtClean="0"/>
              <a:t>Самостоятельно ознакомиться  и ЗАКОНСПЕКТИРОВАТЬ </a:t>
            </a:r>
            <a:r>
              <a:rPr lang="ru-RU" dirty="0" smtClean="0"/>
              <a:t>лекарственные средства, требующие </a:t>
            </a:r>
            <a:r>
              <a:rPr lang="ru-RU" dirty="0" smtClean="0"/>
              <a:t>защиты от действия света и </a:t>
            </a:r>
            <a:r>
              <a:rPr lang="ru-RU" dirty="0" smtClean="0"/>
              <a:t>влаги (конкретно примеры названий ЛС и их хранение</a:t>
            </a:r>
            <a:r>
              <a:rPr lang="ru-RU" smtClean="0"/>
              <a:t>) 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65" y="1949548"/>
            <a:ext cx="10972800" cy="43891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Особенности </a:t>
            </a:r>
            <a:r>
              <a:rPr lang="ru-RU" dirty="0" smtClean="0"/>
              <a:t>хранения лекарственных средств, требующих защиты от воздействия пониженной температуры.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Особенности </a:t>
            </a:r>
            <a:r>
              <a:rPr lang="ru-RU" dirty="0" smtClean="0"/>
              <a:t>хранения лекарственных средств, требующих защиты от воздействия газов, содержащихся в окружающей среде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Особенности </a:t>
            </a:r>
            <a:r>
              <a:rPr lang="ru-RU" dirty="0" smtClean="0"/>
              <a:t>хранения пахучих и красящих лекарственных средств.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Особенности </a:t>
            </a:r>
            <a:r>
              <a:rPr lang="ru-RU" dirty="0" smtClean="0"/>
              <a:t>хранение лекарственных средств, требующих защиты от действия света и влаги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Особенности </a:t>
            </a:r>
            <a:r>
              <a:rPr lang="ru-RU" dirty="0" smtClean="0"/>
              <a:t>хранения готовых лекарственных средств.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59" y="47644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Особенности хранения лекарственных средств, требующих защиты от воздействия пониженной температуры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17418" y="1977044"/>
            <a:ext cx="6511636" cy="43891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dirty="0" smtClean="0"/>
              <a:t>К числу лекарственных средств, требующих защиты от воздействия пониженной температуры, относятся средства, </a:t>
            </a:r>
            <a:r>
              <a:rPr lang="ru-RU" dirty="0" err="1" smtClean="0"/>
              <a:t>физико</a:t>
            </a:r>
            <a:r>
              <a:rPr lang="ru-RU" dirty="0" smtClean="0"/>
              <a:t> - химическое состояние которых после замерзания изменяется и при последующем согревании до комнатной температуры </a:t>
            </a:r>
            <a:r>
              <a:rPr lang="ru-RU" b="1" dirty="0" smtClean="0"/>
              <a:t>не восстанавливается </a:t>
            </a:r>
            <a:r>
              <a:rPr lang="ru-RU" dirty="0" smtClean="0"/>
              <a:t>(40% раствор формальдегида, растворы инсулина и др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Рисунок 3" descr="темп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8073" y="52647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64867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</a:t>
            </a:r>
            <a:r>
              <a:rPr lang="ru-RU" sz="4000" dirty="0" smtClean="0"/>
              <a:t>екарственные средства, требующие </a:t>
            </a:r>
            <a:r>
              <a:rPr lang="ru-RU" sz="4000" dirty="0" smtClean="0"/>
              <a:t>защиты от воздействия пониженной </a:t>
            </a:r>
            <a:r>
              <a:rPr lang="ru-RU" sz="4000" dirty="0" smtClean="0"/>
              <a:t>температуры: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4" y="1727661"/>
            <a:ext cx="10986656" cy="47008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40% раствор формальдегида (формалин) </a:t>
            </a:r>
            <a:r>
              <a:rPr lang="ru-RU" sz="2200" dirty="0" smtClean="0"/>
              <a:t>следует хранить при температуре </a:t>
            </a:r>
            <a:r>
              <a:rPr lang="ru-RU" sz="2200" b="1" dirty="0" smtClean="0"/>
              <a:t>не ниже +9 град.С. </a:t>
            </a:r>
            <a:r>
              <a:rPr lang="ru-RU" sz="2200" dirty="0" smtClean="0"/>
              <a:t>При появлении осадка выдерживают при комнатной температуре, затем раствор осторожно сливают и используют в соответствии с фактическим содержанием формальдегида. 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Ледяную уксусную кислоту </a:t>
            </a:r>
            <a:r>
              <a:rPr lang="ru-RU" sz="2200" dirty="0" smtClean="0"/>
              <a:t>следует хранить при температуре </a:t>
            </a:r>
            <a:r>
              <a:rPr lang="ru-RU" sz="2200" b="1" dirty="0" smtClean="0"/>
              <a:t>не ниже +9 град.С</a:t>
            </a:r>
            <a:r>
              <a:rPr lang="ru-RU" sz="2200" dirty="0" smtClean="0"/>
              <a:t>. При появлении осадка кислоту выдерживают при комнатной температуре до растворения осадка. В случае, если осадок не растворяется, жидкую часть кислоты сливают и используют в соответствии с фактическим содержанием уксусной кислоты в препарате</a:t>
            </a:r>
            <a:r>
              <a:rPr lang="ru-RU" sz="2200" dirty="0" smtClean="0"/>
              <a:t>.</a:t>
            </a:r>
          </a:p>
          <a:p>
            <a:pPr>
              <a:buNone/>
            </a:pPr>
            <a:r>
              <a:rPr lang="ru-RU" sz="2200" b="1" dirty="0" smtClean="0"/>
              <a:t>Медицинские жирные масла </a:t>
            </a:r>
            <a:r>
              <a:rPr lang="ru-RU" sz="2200" dirty="0" smtClean="0"/>
              <a:t>требуется хранить при температуре в пределах </a:t>
            </a:r>
            <a:r>
              <a:rPr lang="ru-RU" sz="2200" b="1" dirty="0" smtClean="0"/>
              <a:t>от +4 до +12 град.С. </a:t>
            </a:r>
            <a:r>
              <a:rPr lang="ru-RU" sz="2200" dirty="0" smtClean="0"/>
              <a:t>При появлении осадка их выдерживают при комнатной температуре, декантируют и проверяют на соответствие всем требованиям ГФ. При появлении осадка масла в медицинской практике не используются</a:t>
            </a:r>
            <a:r>
              <a:rPr lang="ru-RU" sz="2200" dirty="0" smtClean="0"/>
              <a:t>.</a:t>
            </a:r>
          </a:p>
          <a:p>
            <a:pPr>
              <a:buNone/>
            </a:pPr>
            <a:r>
              <a:rPr lang="ru-RU" sz="2200" b="1" dirty="0" smtClean="0"/>
              <a:t>Недопустимо</a:t>
            </a:r>
            <a:r>
              <a:rPr lang="ru-RU" sz="2200" dirty="0" smtClean="0"/>
              <a:t> замерзание препаратов </a:t>
            </a:r>
            <a:r>
              <a:rPr lang="ru-RU" sz="2200" b="1" dirty="0" smtClean="0"/>
              <a:t>инсулина.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76334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Особенности хранения лекарственных средств, требующих защиты от воздействия газов, содержащихся в окружающей среде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вещества</a:t>
            </a:r>
            <a:r>
              <a:rPr lang="ru-RU" b="1" dirty="0" smtClean="0"/>
              <a:t>, реагирующие с кислородом воздуха: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-различные </a:t>
            </a:r>
            <a:r>
              <a:rPr lang="ru-RU" dirty="0" smtClean="0"/>
              <a:t>соединения алифатического ряда с непредельными межуглеродными связями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-циклические </a:t>
            </a:r>
            <a:r>
              <a:rPr lang="ru-RU" dirty="0" smtClean="0"/>
              <a:t>с боковыми алифатическими группами с непредельными 44 межуглеродными </a:t>
            </a:r>
            <a:r>
              <a:rPr lang="ru-RU" dirty="0" smtClean="0"/>
              <a:t>связями,</a:t>
            </a:r>
          </a:p>
          <a:p>
            <a:pPr>
              <a:buNone/>
            </a:pPr>
            <a:r>
              <a:rPr lang="ru-RU" dirty="0" smtClean="0"/>
              <a:t> -фенольные </a:t>
            </a:r>
            <a:r>
              <a:rPr lang="ru-RU" dirty="0" smtClean="0"/>
              <a:t>и </a:t>
            </a:r>
            <a:r>
              <a:rPr lang="ru-RU" dirty="0" smtClean="0"/>
              <a:t>полифенольные, </a:t>
            </a:r>
            <a:r>
              <a:rPr lang="ru-RU" dirty="0" smtClean="0"/>
              <a:t>морфин и его производные с незамещенными гидроксильными группами; серосодержащие гетерогенные и гетероциклические соединения, ферменты и органопрепараты;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вещества</a:t>
            </a:r>
            <a:r>
              <a:rPr lang="ru-RU" b="1" dirty="0" smtClean="0"/>
              <a:t>, реагирующие с углекислым газом воздуха: 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-соли </a:t>
            </a:r>
            <a:r>
              <a:rPr lang="ru-RU" dirty="0" smtClean="0"/>
              <a:t>щелочных металлов и слабых органических кислот (например, </a:t>
            </a:r>
            <a:r>
              <a:rPr lang="ru-RU" dirty="0" err="1" smtClean="0"/>
              <a:t>барбитал</a:t>
            </a:r>
            <a:r>
              <a:rPr lang="ru-RU" dirty="0" smtClean="0"/>
              <a:t> натрий, </a:t>
            </a:r>
            <a:r>
              <a:rPr lang="ru-RU" dirty="0" err="1" smtClean="0"/>
              <a:t>гексенал</a:t>
            </a:r>
            <a:r>
              <a:rPr lang="ru-RU" dirty="0" smtClean="0"/>
              <a:t> и т.д.),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-препараты</a:t>
            </a:r>
            <a:r>
              <a:rPr lang="ru-RU" dirty="0" smtClean="0"/>
              <a:t>, содержащие многоатомные амины (например, </a:t>
            </a:r>
            <a:r>
              <a:rPr lang="ru-RU" dirty="0" err="1" smtClean="0"/>
              <a:t>эуфиллин</a:t>
            </a:r>
            <a:r>
              <a:rPr lang="ru-RU" dirty="0" smtClean="0"/>
              <a:t>),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/>
              <a:t>окись и перекись магния, едкий натр, едкое кали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78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2836" y="1343891"/>
            <a:ext cx="5915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1892" y="678873"/>
            <a:ext cx="63730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Лекарственные </a:t>
            </a:r>
            <a:r>
              <a:rPr lang="ru-RU" sz="2400" dirty="0" smtClean="0"/>
              <a:t>средства, требующие защиты от воздействия газов, следует хранить в </a:t>
            </a:r>
            <a:r>
              <a:rPr lang="ru-RU" sz="2400" b="1" dirty="0" smtClean="0"/>
              <a:t>герметически укупоренной таре </a:t>
            </a:r>
            <a:r>
              <a:rPr lang="ru-RU" sz="2400" dirty="0" smtClean="0"/>
              <a:t>из материалов, непроницаемых для газов по возможности заполненной доверху. </a:t>
            </a:r>
            <a:r>
              <a:rPr lang="ru-RU" sz="2400" dirty="0" smtClean="0"/>
              <a:t>    </a:t>
            </a:r>
          </a:p>
          <a:p>
            <a:r>
              <a:rPr lang="ru-RU" sz="2400" dirty="0" smtClean="0"/>
              <a:t>   Лекарственные </a:t>
            </a:r>
            <a:r>
              <a:rPr lang="ru-RU" sz="2400" dirty="0" smtClean="0"/>
              <a:t>средства, легко окисляющиеся кислородом воздуха, следует хранить </a:t>
            </a:r>
            <a:r>
              <a:rPr lang="ru-RU" sz="2400" b="1" dirty="0" smtClean="0"/>
              <a:t>в сухом помещении </a:t>
            </a:r>
            <a:r>
              <a:rPr lang="ru-RU" sz="2400" dirty="0" smtClean="0"/>
              <a:t>в стеклянной таре с герметической укупоркой. </a:t>
            </a:r>
            <a:endParaRPr lang="ru-RU" sz="2400" dirty="0" smtClean="0"/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 Особое </a:t>
            </a:r>
            <a:r>
              <a:rPr lang="ru-RU" sz="2400" b="1" dirty="0" smtClean="0"/>
              <a:t>внимание </a:t>
            </a:r>
            <a:r>
              <a:rPr lang="ru-RU" sz="2400" dirty="0" smtClean="0"/>
              <a:t>следует обратить на создание условий хранения натриевых солей барбитуровой кислоты, которые необходимо хранить в герметически укупоренной таре из материалов, непроницаемых для атмосферных паров воды и углекислого газа.</a:t>
            </a:r>
            <a:endParaRPr lang="ru-RU" sz="2400" dirty="0"/>
          </a:p>
        </p:txBody>
      </p:sp>
      <p:pic>
        <p:nvPicPr>
          <p:cNvPr id="9" name="Рисунок 8" descr="та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8837" y="2687780"/>
            <a:ext cx="4959928" cy="37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82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1890" y="2413658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9397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хранения пахучих и красящих лекарственных средств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9492" y="1687354"/>
            <a:ext cx="640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   К группе </a:t>
            </a:r>
            <a:r>
              <a:rPr lang="ru-RU" sz="2200" b="1" dirty="0" smtClean="0"/>
              <a:t>красящих лекарственных средств </a:t>
            </a:r>
            <a:r>
              <a:rPr lang="ru-RU" sz="2200" dirty="0" smtClean="0"/>
              <a:t>относятся вещества, их растворы, смеси, препараты и т.д., оставляющие окрашенный след на таре, укупорочных средствах, оборудовании и других предметах, не смываемый обычной санитарно - гигиенической обработкой (</a:t>
            </a:r>
            <a:r>
              <a:rPr lang="ru-RU" sz="2200" b="1" dirty="0" smtClean="0"/>
              <a:t>бриллиантовый зеленый, метиленовый синий, индигокармин </a:t>
            </a:r>
            <a:r>
              <a:rPr lang="ru-RU" sz="2200" dirty="0" smtClean="0"/>
              <a:t>и др</a:t>
            </a:r>
            <a:r>
              <a:rPr lang="ru-RU" sz="2200" dirty="0" smtClean="0"/>
              <a:t>.).</a:t>
            </a:r>
            <a:r>
              <a:rPr lang="ru-RU" sz="2200" dirty="0" smtClean="0"/>
              <a:t> Красящие лекарственные средства </a:t>
            </a:r>
            <a:r>
              <a:rPr lang="ru-RU" sz="2200" b="1" dirty="0" smtClean="0"/>
              <a:t>необходимо хранить </a:t>
            </a:r>
            <a:r>
              <a:rPr lang="ru-RU" sz="2200" dirty="0" smtClean="0"/>
              <a:t>в специальном шкафу в плотно укупоренной таре</a:t>
            </a:r>
            <a:r>
              <a:rPr lang="ru-RU" sz="2200" b="1" dirty="0" smtClean="0"/>
              <a:t>, раздельно </a:t>
            </a:r>
            <a:r>
              <a:rPr lang="ru-RU" sz="2200" dirty="0" smtClean="0"/>
              <a:t>по наименованиям. Для работы с красящими веществами для каждого наименования необходимо выделить </a:t>
            </a:r>
            <a:r>
              <a:rPr lang="ru-RU" sz="2200" b="1" dirty="0" smtClean="0"/>
              <a:t>специальные </a:t>
            </a:r>
            <a:r>
              <a:rPr lang="ru-RU" sz="2200" dirty="0" smtClean="0"/>
              <a:t>весы, ступку, шпатель и другой инвентарь</a:t>
            </a:r>
            <a:endParaRPr lang="ru-RU" sz="2200" dirty="0"/>
          </a:p>
        </p:txBody>
      </p:sp>
      <p:pic>
        <p:nvPicPr>
          <p:cNvPr id="8" name="Рисунок 7" descr="крас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019" y="1773382"/>
            <a:ext cx="4964544" cy="2978726"/>
          </a:xfrm>
          <a:prstGeom prst="rect">
            <a:avLst/>
          </a:prstGeom>
        </p:spPr>
      </p:pic>
      <p:pic>
        <p:nvPicPr>
          <p:cNvPr id="11" name="Рисунок 10" descr="крася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0964" y="4835236"/>
            <a:ext cx="2436041" cy="17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9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6473" y="48241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Пахучие лекарственные средства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35480"/>
            <a:ext cx="6885709" cy="4922520"/>
          </a:xfrm>
        </p:spPr>
        <p:txBody>
          <a:bodyPr>
            <a:normAutofit/>
          </a:bodyPr>
          <a:lstStyle/>
          <a:p>
            <a:r>
              <a:rPr lang="ru-RU" dirty="0" smtClean="0"/>
              <a:t>Группу пахучих составляют лекарственные средства как </a:t>
            </a:r>
            <a:r>
              <a:rPr lang="ru-RU" b="1" dirty="0" smtClean="0"/>
              <a:t>летучие</a:t>
            </a:r>
            <a:r>
              <a:rPr lang="ru-RU" dirty="0" smtClean="0"/>
              <a:t>, так и практически </a:t>
            </a:r>
            <a:r>
              <a:rPr lang="ru-RU" b="1" dirty="0" smtClean="0"/>
              <a:t>нелетучие,</a:t>
            </a:r>
            <a:r>
              <a:rPr lang="ru-RU" dirty="0" smtClean="0"/>
              <a:t> обладающие сильным запахом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Пахучие лекарственные средства следует хранить изолированно в герметически закрытой таре, непроницаемой для запаха</a:t>
            </a:r>
            <a:r>
              <a:rPr lang="ru-RU" b="1" dirty="0" smtClean="0"/>
              <a:t>, раздельно </a:t>
            </a:r>
            <a:r>
              <a:rPr lang="ru-RU" dirty="0" smtClean="0"/>
              <a:t>по наименованиям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Лекарственные средства и </a:t>
            </a:r>
            <a:r>
              <a:rPr lang="ru-RU" dirty="0" err="1" smtClean="0"/>
              <a:t>парафармацевтическую</a:t>
            </a:r>
            <a:r>
              <a:rPr lang="ru-RU" dirty="0" smtClean="0"/>
              <a:t> продукцию следует хранить </a:t>
            </a:r>
            <a:r>
              <a:rPr lang="ru-RU" b="1" dirty="0" smtClean="0"/>
              <a:t>изолированно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п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4816" y="3269673"/>
            <a:ext cx="5517184" cy="31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71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Особенности хранение лекарственных средств, требующих защиты от действия света и влаги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0" y="1935480"/>
            <a:ext cx="8201891" cy="438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Лекарственные средства, требующие </a:t>
            </a:r>
            <a:r>
              <a:rPr lang="ru-RU" b="1" dirty="0" smtClean="0"/>
              <a:t>защиты от действия света</a:t>
            </a:r>
            <a:r>
              <a:rPr lang="ru-RU" dirty="0" smtClean="0"/>
              <a:t>, хранятся в помещениях или специально оборудованных местах, обеспечивающих защиту от естественного и искусственного освещения. </a:t>
            </a:r>
            <a:endParaRPr lang="ru-RU" dirty="0" smtClean="0"/>
          </a:p>
          <a:p>
            <a:r>
              <a:rPr lang="ru-RU" b="1" dirty="0" smtClean="0"/>
              <a:t>Фармацевтические </a:t>
            </a:r>
            <a:r>
              <a:rPr lang="ru-RU" b="1" dirty="0" smtClean="0"/>
              <a:t>субстанции</a:t>
            </a:r>
            <a:r>
              <a:rPr lang="ru-RU" dirty="0" smtClean="0"/>
              <a:t>, требующие защиты от действия света, следует хранить в таре из светозащитных материалов (стеклянной таре оранжевого стекла, металлической таре, упаковке из алюминиевой фольги </a:t>
            </a:r>
            <a:r>
              <a:rPr lang="ru-RU" dirty="0" smtClean="0"/>
              <a:t>или </a:t>
            </a:r>
            <a:r>
              <a:rPr lang="ru-RU" dirty="0" smtClean="0"/>
              <a:t>полимерных материалов, окрашенных в черный, коричневый или оранжевый цвета), </a:t>
            </a:r>
            <a:r>
              <a:rPr lang="ru-RU" b="1" dirty="0" smtClean="0"/>
              <a:t>в темном помещении или шкафах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Для хранения особо чувствительных к свету фармацевтических субстанций (</a:t>
            </a:r>
            <a:r>
              <a:rPr lang="ru-RU" b="1" dirty="0" smtClean="0"/>
              <a:t>нитрат серебра, </a:t>
            </a:r>
            <a:r>
              <a:rPr lang="ru-RU" b="1" dirty="0" err="1" smtClean="0"/>
              <a:t>прозерин</a:t>
            </a:r>
            <a:r>
              <a:rPr lang="ru-RU" dirty="0" smtClean="0"/>
              <a:t>) стеклянную тару оклеивают черной светонепроницаемой бумагой.</a:t>
            </a:r>
            <a:endParaRPr lang="ru-RU" dirty="0"/>
          </a:p>
        </p:txBody>
      </p:sp>
      <p:pic>
        <p:nvPicPr>
          <p:cNvPr id="9" name="Рисунок 8" descr="оран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9146" y="1995055"/>
            <a:ext cx="3255818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61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1102</TotalTime>
  <Words>1284</Words>
  <Application>Microsoft Office PowerPoint</Application>
  <PresentationFormat>Произвольный</PresentationFormat>
  <Paragraphs>73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План лекции</vt:lpstr>
      <vt:lpstr>Особенности хранения лекарственных средств, требующих защиты от воздействия пониженной температуры</vt:lpstr>
      <vt:lpstr>Лекарственные средства, требующие защиты от воздействия пониженной температуры:</vt:lpstr>
      <vt:lpstr>Особенности хранения лекарственных средств, требующих защиты от воздействия газов, содержащихся в окружающей среде</vt:lpstr>
      <vt:lpstr>Слайд 6</vt:lpstr>
      <vt:lpstr>Особенности хранения пахучих и красящих лекарственных средств</vt:lpstr>
      <vt:lpstr>Пахучие лекарственные средства</vt:lpstr>
      <vt:lpstr>Особенности хранение лекарственных средств, требующих защиты от действия света и влаги</vt:lpstr>
      <vt:lpstr>Слайд 10</vt:lpstr>
      <vt:lpstr>Особенности хранения готовых лекарственных средств</vt:lpstr>
      <vt:lpstr>Слайд 12</vt:lpstr>
      <vt:lpstr>Особенности хранения готовых лекарственных средств</vt:lpstr>
      <vt:lpstr>Слайд 14</vt:lpstr>
      <vt:lpstr>Слайд 15</vt:lpstr>
      <vt:lpstr>Контрольные вопросы для закрепления: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Дом</cp:lastModifiedBy>
  <cp:revision>176</cp:revision>
  <dcterms:created xsi:type="dcterms:W3CDTF">2020-09-04T04:53:43Z</dcterms:created>
  <dcterms:modified xsi:type="dcterms:W3CDTF">2020-09-21T13:46:20Z</dcterms:modified>
</cp:coreProperties>
</file>